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theme/theme8.xml" ContentType="application/vnd.openxmlformats-officedocument.theme+xml"/>
  <Override PartName="/ppt/slideLayouts/slideLayout22.xml" ContentType="application/vnd.openxmlformats-officedocument.presentationml.slideLayout+xml"/>
  <Override PartName="/ppt/theme/theme9.xml" ContentType="application/vnd.openxmlformats-officedocument.theme+xml"/>
  <Override PartName="/ppt/slideLayouts/slideLayout23.xml" ContentType="application/vnd.openxmlformats-officedocument.presentationml.slideLayout+xml"/>
  <Override PartName="/ppt/theme/theme10.xml" ContentType="application/vnd.openxmlformats-officedocument.theme+xml"/>
  <Override PartName="/ppt/slideLayouts/slideLayout24.xml" ContentType="application/vnd.openxmlformats-officedocument.presentationml.slideLayout+xml"/>
  <Override PartName="/ppt/theme/theme11.xml" ContentType="application/vnd.openxmlformats-officedocument.theme+xml"/>
  <Override PartName="/ppt/slideLayouts/slideLayout25.xml" ContentType="application/vnd.openxmlformats-officedocument.presentationml.slideLayout+xml"/>
  <Override PartName="/ppt/theme/theme12.xml" ContentType="application/vnd.openxmlformats-officedocument.theme+xml"/>
  <Override PartName="/ppt/slideLayouts/slideLayout26.xml" ContentType="application/vnd.openxmlformats-officedocument.presentationml.slideLayout+xml"/>
  <Override PartName="/ppt/theme/theme13.xml" ContentType="application/vnd.openxmlformats-officedocument.theme+xml"/>
  <Override PartName="/ppt/slideLayouts/slideLayout27.xml" ContentType="application/vnd.openxmlformats-officedocument.presentationml.slideLayout+xml"/>
  <Override PartName="/ppt/theme/theme14.xml" ContentType="application/vnd.openxmlformats-officedocument.theme+xml"/>
  <Override PartName="/ppt/slideLayouts/slideLayout28.xml" ContentType="application/vnd.openxmlformats-officedocument.presentationml.slideLayout+xml"/>
  <Override PartName="/ppt/theme/theme15.xml" ContentType="application/vnd.openxmlformats-officedocument.theme+xml"/>
  <Override PartName="/ppt/slideLayouts/slideLayout29.xml" ContentType="application/vnd.openxmlformats-officedocument.presentationml.slideLayout+xml"/>
  <Override PartName="/ppt/theme/theme16.xml" ContentType="application/vnd.openxmlformats-officedocument.theme+xml"/>
  <Override PartName="/ppt/slideLayouts/slideLayout30.xml" ContentType="application/vnd.openxmlformats-officedocument.presentationml.slideLayout+xml"/>
  <Override PartName="/ppt/theme/theme17.xml" ContentType="application/vnd.openxmlformats-officedocument.theme+xml"/>
  <Override PartName="/ppt/slideLayouts/slideLayout31.xml" ContentType="application/vnd.openxmlformats-officedocument.presentationml.slideLayout+xml"/>
  <Override PartName="/ppt/theme/theme18.xml" ContentType="application/vnd.openxmlformats-officedocument.theme+xml"/>
  <Override PartName="/ppt/slideLayouts/slideLayout32.xml" ContentType="application/vnd.openxmlformats-officedocument.presentationml.slideLayout+xml"/>
  <Override PartName="/ppt/theme/theme19.xml" ContentType="application/vnd.openxmlformats-officedocument.theme+xml"/>
  <Override PartName="/ppt/slideLayouts/slideLayout33.xml" ContentType="application/vnd.openxmlformats-officedocument.presentationml.slideLayout+xml"/>
  <Override PartName="/ppt/theme/theme20.xml" ContentType="application/vnd.openxmlformats-officedocument.theme+xml"/>
  <Override PartName="/ppt/slideLayouts/slideLayout34.xml" ContentType="application/vnd.openxmlformats-officedocument.presentationml.slideLayout+xml"/>
  <Override PartName="/ppt/theme/theme21.xml" ContentType="application/vnd.openxmlformats-officedocument.theme+xml"/>
  <Override PartName="/ppt/slideLayouts/slideLayout35.xml" ContentType="application/vnd.openxmlformats-officedocument.presentationml.slideLayout+xml"/>
  <Override PartName="/ppt/theme/theme22.xml" ContentType="application/vnd.openxmlformats-officedocument.theme+xml"/>
  <Override PartName="/ppt/slideLayouts/slideLayout36.xml" ContentType="application/vnd.openxmlformats-officedocument.presentationml.slideLayout+xml"/>
  <Override PartName="/ppt/theme/theme23.xml" ContentType="application/vnd.openxmlformats-officedocument.theme+xml"/>
  <Override PartName="/ppt/slideLayouts/slideLayout37.xml" ContentType="application/vnd.openxmlformats-officedocument.presentationml.slideLayout+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5" r:id="rId3"/>
    <p:sldMasterId id="2147483667" r:id="rId4"/>
    <p:sldMasterId id="2147483669" r:id="rId5"/>
    <p:sldMasterId id="2147483671" r:id="rId6"/>
    <p:sldMasterId id="2147483673" r:id="rId7"/>
    <p:sldMasterId id="2147483675" r:id="rId8"/>
    <p:sldMasterId id="2147483677" r:id="rId9"/>
    <p:sldMasterId id="2147483679" r:id="rId10"/>
    <p:sldMasterId id="2147483683" r:id="rId11"/>
    <p:sldMasterId id="2147483685" r:id="rId12"/>
    <p:sldMasterId id="2147483687" r:id="rId13"/>
    <p:sldMasterId id="2147483689" r:id="rId14"/>
    <p:sldMasterId id="2147483691" r:id="rId15"/>
    <p:sldMasterId id="2147483695" r:id="rId16"/>
    <p:sldMasterId id="2147483697" r:id="rId17"/>
    <p:sldMasterId id="2147483701" r:id="rId18"/>
    <p:sldMasterId id="2147483703" r:id="rId19"/>
    <p:sldMasterId id="2147483705" r:id="rId20"/>
    <p:sldMasterId id="2147483707" r:id="rId21"/>
    <p:sldMasterId id="2147483709" r:id="rId22"/>
    <p:sldMasterId id="2147483711" r:id="rId23"/>
    <p:sldMasterId id="2147483713" r:id="rId24"/>
  </p:sldMasterIdLst>
  <p:notesMasterIdLst>
    <p:notesMasterId r:id="rId82"/>
  </p:notesMasterIdLst>
  <p:sldIdLst>
    <p:sldId id="260" r:id="rId25"/>
    <p:sldId id="265" r:id="rId26"/>
    <p:sldId id="264" r:id="rId27"/>
    <p:sldId id="266" r:id="rId28"/>
    <p:sldId id="267" r:id="rId29"/>
    <p:sldId id="263" r:id="rId30"/>
    <p:sldId id="256" r:id="rId31"/>
    <p:sldId id="257" r:id="rId32"/>
    <p:sldId id="261" r:id="rId33"/>
    <p:sldId id="268" r:id="rId34"/>
    <p:sldId id="269" r:id="rId35"/>
    <p:sldId id="270" r:id="rId36"/>
    <p:sldId id="271" r:id="rId37"/>
    <p:sldId id="272" r:id="rId38"/>
    <p:sldId id="273" r:id="rId39"/>
    <p:sldId id="274" r:id="rId40"/>
    <p:sldId id="275" r:id="rId41"/>
    <p:sldId id="325" r:id="rId42"/>
    <p:sldId id="277" r:id="rId43"/>
    <p:sldId id="278" r:id="rId44"/>
    <p:sldId id="279" r:id="rId45"/>
    <p:sldId id="280" r:id="rId46"/>
    <p:sldId id="281" r:id="rId47"/>
    <p:sldId id="282" r:id="rId48"/>
    <p:sldId id="283" r:id="rId49"/>
    <p:sldId id="285" r:id="rId50"/>
    <p:sldId id="289" r:id="rId51"/>
    <p:sldId id="290" r:id="rId52"/>
    <p:sldId id="292" r:id="rId53"/>
    <p:sldId id="293" r:id="rId54"/>
    <p:sldId id="294" r:id="rId55"/>
    <p:sldId id="295" r:id="rId56"/>
    <p:sldId id="296" r:id="rId57"/>
    <p:sldId id="297" r:id="rId58"/>
    <p:sldId id="298" r:id="rId59"/>
    <p:sldId id="299" r:id="rId60"/>
    <p:sldId id="301" r:id="rId61"/>
    <p:sldId id="302" r:id="rId62"/>
    <p:sldId id="303" r:id="rId63"/>
    <p:sldId id="304" r:id="rId64"/>
    <p:sldId id="305" r:id="rId65"/>
    <p:sldId id="306" r:id="rId66"/>
    <p:sldId id="307" r:id="rId67"/>
    <p:sldId id="308" r:id="rId68"/>
    <p:sldId id="310" r:id="rId69"/>
    <p:sldId id="311" r:id="rId70"/>
    <p:sldId id="312" r:id="rId71"/>
    <p:sldId id="313" r:id="rId72"/>
    <p:sldId id="314" r:id="rId73"/>
    <p:sldId id="316" r:id="rId74"/>
    <p:sldId id="317" r:id="rId75"/>
    <p:sldId id="319" r:id="rId76"/>
    <p:sldId id="320" r:id="rId77"/>
    <p:sldId id="321" r:id="rId78"/>
    <p:sldId id="322" r:id="rId79"/>
    <p:sldId id="323" r:id="rId80"/>
    <p:sldId id="324" r:id="rId81"/>
  </p:sldIdLst>
  <p:sldSz cx="12192000" cy="6858000"/>
  <p:notesSz cx="6858000" cy="994568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2.xml"/><Relationship Id="rId39" Type="http://schemas.openxmlformats.org/officeDocument/2006/relationships/slide" Target="slides/slide15.xml"/><Relationship Id="rId21" Type="http://schemas.openxmlformats.org/officeDocument/2006/relationships/slideMaster" Target="slideMasters/slideMaster21.xml"/><Relationship Id="rId34" Type="http://schemas.openxmlformats.org/officeDocument/2006/relationships/slide" Target="slides/slide10.xml"/><Relationship Id="rId42" Type="http://schemas.openxmlformats.org/officeDocument/2006/relationships/slide" Target="slides/slide18.xml"/><Relationship Id="rId47" Type="http://schemas.openxmlformats.org/officeDocument/2006/relationships/slide" Target="slides/slide23.xml"/><Relationship Id="rId50" Type="http://schemas.openxmlformats.org/officeDocument/2006/relationships/slide" Target="slides/slide26.xml"/><Relationship Id="rId55" Type="http://schemas.openxmlformats.org/officeDocument/2006/relationships/slide" Target="slides/slide31.xml"/><Relationship Id="rId63" Type="http://schemas.openxmlformats.org/officeDocument/2006/relationships/slide" Target="slides/slide39.xml"/><Relationship Id="rId68" Type="http://schemas.openxmlformats.org/officeDocument/2006/relationships/slide" Target="slides/slide44.xml"/><Relationship Id="rId76" Type="http://schemas.openxmlformats.org/officeDocument/2006/relationships/slide" Target="slides/slide52.xml"/><Relationship Id="rId84"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4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5.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slide" Target="slides/slide29.xml"/><Relationship Id="rId58" Type="http://schemas.openxmlformats.org/officeDocument/2006/relationships/slide" Target="slides/slide34.xml"/><Relationship Id="rId66" Type="http://schemas.openxmlformats.org/officeDocument/2006/relationships/slide" Target="slides/slide42.xml"/><Relationship Id="rId74" Type="http://schemas.openxmlformats.org/officeDocument/2006/relationships/slide" Target="slides/slide50.xml"/><Relationship Id="rId79" Type="http://schemas.openxmlformats.org/officeDocument/2006/relationships/slide" Target="slides/slide55.xml"/><Relationship Id="rId5" Type="http://schemas.openxmlformats.org/officeDocument/2006/relationships/slideMaster" Target="slideMasters/slideMaster5.xml"/><Relationship Id="rId61" Type="http://schemas.openxmlformats.org/officeDocument/2006/relationships/slide" Target="slides/slide37.xml"/><Relationship Id="rId82" Type="http://schemas.openxmlformats.org/officeDocument/2006/relationships/notesMaster" Target="notesMasters/notesMaster1.xml"/><Relationship Id="rId19" Type="http://schemas.openxmlformats.org/officeDocument/2006/relationships/slideMaster" Target="slideMasters/slideMaster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slide" Target="slides/slide32.xml"/><Relationship Id="rId64" Type="http://schemas.openxmlformats.org/officeDocument/2006/relationships/slide" Target="slides/slide40.xml"/><Relationship Id="rId69" Type="http://schemas.openxmlformats.org/officeDocument/2006/relationships/slide" Target="slides/slide45.xml"/><Relationship Id="rId77" Type="http://schemas.openxmlformats.org/officeDocument/2006/relationships/slide" Target="slides/slide53.xml"/><Relationship Id="rId8" Type="http://schemas.openxmlformats.org/officeDocument/2006/relationships/slideMaster" Target="slideMasters/slideMaster8.xml"/><Relationship Id="rId51" Type="http://schemas.openxmlformats.org/officeDocument/2006/relationships/slide" Target="slides/slide27.xml"/><Relationship Id="rId72" Type="http://schemas.openxmlformats.org/officeDocument/2006/relationships/slide" Target="slides/slide48.xml"/><Relationship Id="rId80" Type="http://schemas.openxmlformats.org/officeDocument/2006/relationships/slide" Target="slides/slide56.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slide" Target="slides/slide35.xml"/><Relationship Id="rId67" Type="http://schemas.openxmlformats.org/officeDocument/2006/relationships/slide" Target="slides/slide43.xml"/><Relationship Id="rId20" Type="http://schemas.openxmlformats.org/officeDocument/2006/relationships/slideMaster" Target="slideMasters/slideMaster20.xml"/><Relationship Id="rId41" Type="http://schemas.openxmlformats.org/officeDocument/2006/relationships/slide" Target="slides/slide17.xml"/><Relationship Id="rId54" Type="http://schemas.openxmlformats.org/officeDocument/2006/relationships/slide" Target="slides/slide30.xml"/><Relationship Id="rId62" Type="http://schemas.openxmlformats.org/officeDocument/2006/relationships/slide" Target="slides/slide38.xml"/><Relationship Id="rId70" Type="http://schemas.openxmlformats.org/officeDocument/2006/relationships/slide" Target="slides/slide46.xml"/><Relationship Id="rId75" Type="http://schemas.openxmlformats.org/officeDocument/2006/relationships/slide" Target="slides/slide51.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slide" Target="slides/slide33.xml"/><Relationship Id="rId10" Type="http://schemas.openxmlformats.org/officeDocument/2006/relationships/slideMaster" Target="slideMasters/slideMaster10.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slide" Target="slides/slide36.xml"/><Relationship Id="rId65" Type="http://schemas.openxmlformats.org/officeDocument/2006/relationships/slide" Target="slides/slide41.xml"/><Relationship Id="rId73" Type="http://schemas.openxmlformats.org/officeDocument/2006/relationships/slide" Target="slides/slide49.xml"/><Relationship Id="rId78" Type="http://schemas.openxmlformats.org/officeDocument/2006/relationships/slide" Target="slides/slide54.xml"/><Relationship Id="rId81" Type="http://schemas.openxmlformats.org/officeDocument/2006/relationships/slide" Target="slides/slide57.xml"/><Relationship Id="rId86"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71F813-F07A-4103-A2AD-6366136CF355}"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it-IT"/>
        </a:p>
      </dgm:t>
    </dgm:pt>
    <dgm:pt modelId="{5DF9BB7C-8E7B-4449-99C2-97C54A5A09FB}">
      <dgm:prSet phldrT="[Testo]"/>
      <dgm:spPr/>
      <dgm:t>
        <a:bodyPr/>
        <a:lstStyle/>
        <a:p>
          <a:r>
            <a:rPr lang="it-IT" dirty="0" smtClean="0">
              <a:effectLst>
                <a:outerShdw blurRad="38100" dist="38100" dir="2700000" algn="tl">
                  <a:srgbClr val="000000">
                    <a:alpha val="43137"/>
                  </a:srgbClr>
                </a:outerShdw>
              </a:effectLst>
            </a:rPr>
            <a:t>PSICO</a:t>
          </a:r>
          <a:endParaRPr lang="it-IT" dirty="0">
            <a:effectLst>
              <a:outerShdw blurRad="38100" dist="38100" dir="2700000" algn="tl">
                <a:srgbClr val="000000">
                  <a:alpha val="43137"/>
                </a:srgbClr>
              </a:outerShdw>
            </a:effectLst>
          </a:endParaRPr>
        </a:p>
      </dgm:t>
    </dgm:pt>
    <dgm:pt modelId="{C0F28A3C-82DF-4B9B-B270-8CFA91D1E2D3}" type="parTrans" cxnId="{8D22B69A-ADDF-46AA-943F-BF1B7AAE5601}">
      <dgm:prSet/>
      <dgm:spPr/>
      <dgm:t>
        <a:bodyPr/>
        <a:lstStyle/>
        <a:p>
          <a:endParaRPr lang="it-IT"/>
        </a:p>
      </dgm:t>
    </dgm:pt>
    <dgm:pt modelId="{C3D28806-ED5E-4E70-9B03-3F0021C371E2}" type="sibTrans" cxnId="{8D22B69A-ADDF-46AA-943F-BF1B7AAE5601}">
      <dgm:prSet>
        <dgm:style>
          <a:lnRef idx="0">
            <a:schemeClr val="accent4"/>
          </a:lnRef>
          <a:fillRef idx="3">
            <a:schemeClr val="accent4"/>
          </a:fillRef>
          <a:effectRef idx="3">
            <a:schemeClr val="accent4"/>
          </a:effectRef>
          <a:fontRef idx="minor">
            <a:schemeClr val="lt1"/>
          </a:fontRef>
        </dgm:style>
      </dgm:prSet>
      <dgm:spPr/>
      <dgm:t>
        <a:bodyPr/>
        <a:lstStyle/>
        <a:p>
          <a:endParaRPr lang="it-IT"/>
        </a:p>
      </dgm:t>
    </dgm:pt>
    <dgm:pt modelId="{13E02289-3F88-4488-8753-8BF22812DBE1}">
      <dgm:prSet phldrT="[Testo]"/>
      <dgm:spPr/>
      <dgm:t>
        <a:bodyPr/>
        <a:lstStyle/>
        <a:p>
          <a:r>
            <a:rPr lang="it-IT" dirty="0" smtClean="0">
              <a:effectLst>
                <a:outerShdw blurRad="38100" dist="38100" dir="2700000" algn="tl">
                  <a:srgbClr val="000000">
                    <a:alpha val="43137"/>
                  </a:srgbClr>
                </a:outerShdw>
              </a:effectLst>
            </a:rPr>
            <a:t>SOCIALE</a:t>
          </a:r>
          <a:endParaRPr lang="it-IT" dirty="0">
            <a:effectLst>
              <a:outerShdw blurRad="38100" dist="38100" dir="2700000" algn="tl">
                <a:srgbClr val="000000">
                  <a:alpha val="43137"/>
                </a:srgbClr>
              </a:outerShdw>
            </a:effectLst>
          </a:endParaRPr>
        </a:p>
      </dgm:t>
    </dgm:pt>
    <dgm:pt modelId="{99D7866F-0553-433D-B0C2-186FF6D0CD1E}" type="parTrans" cxnId="{B99397D3-2781-428A-AA7F-5F1BD73E1066}">
      <dgm:prSet/>
      <dgm:spPr/>
      <dgm:t>
        <a:bodyPr/>
        <a:lstStyle/>
        <a:p>
          <a:endParaRPr lang="it-IT"/>
        </a:p>
      </dgm:t>
    </dgm:pt>
    <dgm:pt modelId="{ABCD4116-1C1B-486A-9A86-AEF26E748270}" type="sibTrans" cxnId="{B99397D3-2781-428A-AA7F-5F1BD73E1066}">
      <dgm:prSet>
        <dgm:style>
          <a:lnRef idx="0">
            <a:schemeClr val="accent3"/>
          </a:lnRef>
          <a:fillRef idx="3">
            <a:schemeClr val="accent3"/>
          </a:fillRef>
          <a:effectRef idx="3">
            <a:schemeClr val="accent3"/>
          </a:effectRef>
          <a:fontRef idx="minor">
            <a:schemeClr val="lt1"/>
          </a:fontRef>
        </dgm:style>
      </dgm:prSet>
      <dgm:spPr/>
      <dgm:t>
        <a:bodyPr/>
        <a:lstStyle/>
        <a:p>
          <a:endParaRPr lang="it-IT"/>
        </a:p>
      </dgm:t>
    </dgm:pt>
    <dgm:pt modelId="{624FF1EF-E766-497A-A939-24EBFE406D63}">
      <dgm:prSet phldrT="[Testo]"/>
      <dgm:spPr/>
      <dgm:t>
        <a:bodyPr/>
        <a:lstStyle/>
        <a:p>
          <a:r>
            <a:rPr lang="it-IT" dirty="0" smtClean="0">
              <a:effectLst>
                <a:outerShdw blurRad="38100" dist="38100" dir="2700000" algn="tl">
                  <a:srgbClr val="000000">
                    <a:alpha val="43137"/>
                  </a:srgbClr>
                </a:outerShdw>
              </a:effectLst>
            </a:rPr>
            <a:t>BIO</a:t>
          </a:r>
          <a:endParaRPr lang="it-IT" dirty="0">
            <a:effectLst>
              <a:outerShdw blurRad="38100" dist="38100" dir="2700000" algn="tl">
                <a:srgbClr val="000000">
                  <a:alpha val="43137"/>
                </a:srgbClr>
              </a:outerShdw>
            </a:effectLst>
          </a:endParaRPr>
        </a:p>
      </dgm:t>
    </dgm:pt>
    <dgm:pt modelId="{D1A1EA10-6BF0-48A6-BD61-879237E55F02}" type="parTrans" cxnId="{B2431F7C-E66F-498A-9ADB-260322C55842}">
      <dgm:prSet/>
      <dgm:spPr/>
      <dgm:t>
        <a:bodyPr/>
        <a:lstStyle/>
        <a:p>
          <a:endParaRPr lang="it-IT"/>
        </a:p>
      </dgm:t>
    </dgm:pt>
    <dgm:pt modelId="{F2F228F8-9A0D-42FC-A8C0-2CDD9B12B94C}" type="sibTrans" cxnId="{B2431F7C-E66F-498A-9ADB-260322C55842}">
      <dgm:prSet>
        <dgm:style>
          <a:lnRef idx="1">
            <a:schemeClr val="accent2"/>
          </a:lnRef>
          <a:fillRef idx="3">
            <a:schemeClr val="accent2"/>
          </a:fillRef>
          <a:effectRef idx="2">
            <a:schemeClr val="accent2"/>
          </a:effectRef>
          <a:fontRef idx="minor">
            <a:schemeClr val="lt1"/>
          </a:fontRef>
        </dgm:style>
      </dgm:prSet>
      <dgm:spPr/>
      <dgm:t>
        <a:bodyPr/>
        <a:lstStyle/>
        <a:p>
          <a:endParaRPr lang="it-IT"/>
        </a:p>
      </dgm:t>
    </dgm:pt>
    <dgm:pt modelId="{424BBB49-2B92-4B1D-9FE4-993496286913}" type="pres">
      <dgm:prSet presAssocID="{2E71F813-F07A-4103-A2AD-6366136CF355}" presName="cycle" presStyleCnt="0">
        <dgm:presLayoutVars>
          <dgm:dir/>
          <dgm:resizeHandles val="exact"/>
        </dgm:presLayoutVars>
      </dgm:prSet>
      <dgm:spPr/>
      <dgm:t>
        <a:bodyPr/>
        <a:lstStyle/>
        <a:p>
          <a:endParaRPr lang="it-IT"/>
        </a:p>
      </dgm:t>
    </dgm:pt>
    <dgm:pt modelId="{47447C44-CD59-4E19-960F-BA92C9D165B3}" type="pres">
      <dgm:prSet presAssocID="{5DF9BB7C-8E7B-4449-99C2-97C54A5A09FB}" presName="dummy" presStyleCnt="0"/>
      <dgm:spPr/>
    </dgm:pt>
    <dgm:pt modelId="{2B1695A5-7C41-45C4-9F46-259E30A61149}" type="pres">
      <dgm:prSet presAssocID="{5DF9BB7C-8E7B-4449-99C2-97C54A5A09FB}" presName="node" presStyleLbl="revTx" presStyleIdx="0" presStyleCnt="3">
        <dgm:presLayoutVars>
          <dgm:bulletEnabled val="1"/>
        </dgm:presLayoutVars>
      </dgm:prSet>
      <dgm:spPr/>
      <dgm:t>
        <a:bodyPr/>
        <a:lstStyle/>
        <a:p>
          <a:endParaRPr lang="it-IT"/>
        </a:p>
      </dgm:t>
    </dgm:pt>
    <dgm:pt modelId="{79414D2E-FF00-435C-8247-4BDF5EFAA40C}" type="pres">
      <dgm:prSet presAssocID="{C3D28806-ED5E-4E70-9B03-3F0021C371E2}" presName="sibTrans" presStyleLbl="node1" presStyleIdx="0" presStyleCnt="3"/>
      <dgm:spPr/>
      <dgm:t>
        <a:bodyPr/>
        <a:lstStyle/>
        <a:p>
          <a:endParaRPr lang="it-IT"/>
        </a:p>
      </dgm:t>
    </dgm:pt>
    <dgm:pt modelId="{F7CC29B1-9B91-483E-9404-11F838A0E767}" type="pres">
      <dgm:prSet presAssocID="{13E02289-3F88-4488-8753-8BF22812DBE1}" presName="dummy" presStyleCnt="0"/>
      <dgm:spPr/>
    </dgm:pt>
    <dgm:pt modelId="{60A8741B-1FE8-4DC6-9908-7EA5F1DC1237}" type="pres">
      <dgm:prSet presAssocID="{13E02289-3F88-4488-8753-8BF22812DBE1}" presName="node" presStyleLbl="revTx" presStyleIdx="1" presStyleCnt="3">
        <dgm:presLayoutVars>
          <dgm:bulletEnabled val="1"/>
        </dgm:presLayoutVars>
      </dgm:prSet>
      <dgm:spPr/>
      <dgm:t>
        <a:bodyPr/>
        <a:lstStyle/>
        <a:p>
          <a:endParaRPr lang="it-IT"/>
        </a:p>
      </dgm:t>
    </dgm:pt>
    <dgm:pt modelId="{56E8C61B-48AF-4E99-B59D-6D2392CD6458}" type="pres">
      <dgm:prSet presAssocID="{ABCD4116-1C1B-486A-9A86-AEF26E748270}" presName="sibTrans" presStyleLbl="node1" presStyleIdx="1" presStyleCnt="3" custLinFactNeighborX="1617" custLinFactNeighborY="1443"/>
      <dgm:spPr/>
      <dgm:t>
        <a:bodyPr/>
        <a:lstStyle/>
        <a:p>
          <a:endParaRPr lang="it-IT"/>
        </a:p>
      </dgm:t>
    </dgm:pt>
    <dgm:pt modelId="{909368F9-9FF6-4D2A-8085-FC09125BAE23}" type="pres">
      <dgm:prSet presAssocID="{624FF1EF-E766-497A-A939-24EBFE406D63}" presName="dummy" presStyleCnt="0"/>
      <dgm:spPr/>
    </dgm:pt>
    <dgm:pt modelId="{95BE5EEB-2C25-46B1-8E39-08DCA2ABE49A}" type="pres">
      <dgm:prSet presAssocID="{624FF1EF-E766-497A-A939-24EBFE406D63}" presName="node" presStyleLbl="revTx" presStyleIdx="2" presStyleCnt="3">
        <dgm:presLayoutVars>
          <dgm:bulletEnabled val="1"/>
        </dgm:presLayoutVars>
      </dgm:prSet>
      <dgm:spPr/>
      <dgm:t>
        <a:bodyPr/>
        <a:lstStyle/>
        <a:p>
          <a:endParaRPr lang="it-IT"/>
        </a:p>
      </dgm:t>
    </dgm:pt>
    <dgm:pt modelId="{839D67A8-43DC-4A57-A117-9BED5BFDBE86}" type="pres">
      <dgm:prSet presAssocID="{F2F228F8-9A0D-42FC-A8C0-2CDD9B12B94C}" presName="sibTrans" presStyleLbl="node1" presStyleIdx="2" presStyleCnt="3"/>
      <dgm:spPr/>
      <dgm:t>
        <a:bodyPr/>
        <a:lstStyle/>
        <a:p>
          <a:endParaRPr lang="it-IT"/>
        </a:p>
      </dgm:t>
    </dgm:pt>
  </dgm:ptLst>
  <dgm:cxnLst>
    <dgm:cxn modelId="{8D22B69A-ADDF-46AA-943F-BF1B7AAE5601}" srcId="{2E71F813-F07A-4103-A2AD-6366136CF355}" destId="{5DF9BB7C-8E7B-4449-99C2-97C54A5A09FB}" srcOrd="0" destOrd="0" parTransId="{C0F28A3C-82DF-4B9B-B270-8CFA91D1E2D3}" sibTransId="{C3D28806-ED5E-4E70-9B03-3F0021C371E2}"/>
    <dgm:cxn modelId="{B99397D3-2781-428A-AA7F-5F1BD73E1066}" srcId="{2E71F813-F07A-4103-A2AD-6366136CF355}" destId="{13E02289-3F88-4488-8753-8BF22812DBE1}" srcOrd="1" destOrd="0" parTransId="{99D7866F-0553-433D-B0C2-186FF6D0CD1E}" sibTransId="{ABCD4116-1C1B-486A-9A86-AEF26E748270}"/>
    <dgm:cxn modelId="{4DCBDB25-56C4-486F-80E0-B7D78D582E1E}" type="presOf" srcId="{13E02289-3F88-4488-8753-8BF22812DBE1}" destId="{60A8741B-1FE8-4DC6-9908-7EA5F1DC1237}" srcOrd="0" destOrd="0" presId="urn:microsoft.com/office/officeart/2005/8/layout/cycle1"/>
    <dgm:cxn modelId="{A6424EF6-1A5F-4016-AF25-E00A6CA8DC55}" type="presOf" srcId="{624FF1EF-E766-497A-A939-24EBFE406D63}" destId="{95BE5EEB-2C25-46B1-8E39-08DCA2ABE49A}" srcOrd="0" destOrd="0" presId="urn:microsoft.com/office/officeart/2005/8/layout/cycle1"/>
    <dgm:cxn modelId="{C7F08007-C262-4CE7-932C-91EAB4F7FDB4}" type="presOf" srcId="{F2F228F8-9A0D-42FC-A8C0-2CDD9B12B94C}" destId="{839D67A8-43DC-4A57-A117-9BED5BFDBE86}" srcOrd="0" destOrd="0" presId="urn:microsoft.com/office/officeart/2005/8/layout/cycle1"/>
    <dgm:cxn modelId="{AF732DED-55CC-47B3-9861-08F048430BA1}" type="presOf" srcId="{C3D28806-ED5E-4E70-9B03-3F0021C371E2}" destId="{79414D2E-FF00-435C-8247-4BDF5EFAA40C}" srcOrd="0" destOrd="0" presId="urn:microsoft.com/office/officeart/2005/8/layout/cycle1"/>
    <dgm:cxn modelId="{B2431F7C-E66F-498A-9ADB-260322C55842}" srcId="{2E71F813-F07A-4103-A2AD-6366136CF355}" destId="{624FF1EF-E766-497A-A939-24EBFE406D63}" srcOrd="2" destOrd="0" parTransId="{D1A1EA10-6BF0-48A6-BD61-879237E55F02}" sibTransId="{F2F228F8-9A0D-42FC-A8C0-2CDD9B12B94C}"/>
    <dgm:cxn modelId="{A5EDC493-5951-4A2A-9614-5E4FC6DBE7E2}" type="presOf" srcId="{2E71F813-F07A-4103-A2AD-6366136CF355}" destId="{424BBB49-2B92-4B1D-9FE4-993496286913}" srcOrd="0" destOrd="0" presId="urn:microsoft.com/office/officeart/2005/8/layout/cycle1"/>
    <dgm:cxn modelId="{E268DD64-53F0-4F9F-9151-466658603986}" type="presOf" srcId="{ABCD4116-1C1B-486A-9A86-AEF26E748270}" destId="{56E8C61B-48AF-4E99-B59D-6D2392CD6458}" srcOrd="0" destOrd="0" presId="urn:microsoft.com/office/officeart/2005/8/layout/cycle1"/>
    <dgm:cxn modelId="{95222686-CA14-4CB7-8C21-F82030A336B0}" type="presOf" srcId="{5DF9BB7C-8E7B-4449-99C2-97C54A5A09FB}" destId="{2B1695A5-7C41-45C4-9F46-259E30A61149}" srcOrd="0" destOrd="0" presId="urn:microsoft.com/office/officeart/2005/8/layout/cycle1"/>
    <dgm:cxn modelId="{C74D07EA-961B-4947-A2BB-51D8E05A9772}" type="presParOf" srcId="{424BBB49-2B92-4B1D-9FE4-993496286913}" destId="{47447C44-CD59-4E19-960F-BA92C9D165B3}" srcOrd="0" destOrd="0" presId="urn:microsoft.com/office/officeart/2005/8/layout/cycle1"/>
    <dgm:cxn modelId="{F966A5C2-E6DF-4F0F-AA0B-8A13198A453F}" type="presParOf" srcId="{424BBB49-2B92-4B1D-9FE4-993496286913}" destId="{2B1695A5-7C41-45C4-9F46-259E30A61149}" srcOrd="1" destOrd="0" presId="urn:microsoft.com/office/officeart/2005/8/layout/cycle1"/>
    <dgm:cxn modelId="{66E15701-5E16-4D6A-BD40-5ADA3A7C6462}" type="presParOf" srcId="{424BBB49-2B92-4B1D-9FE4-993496286913}" destId="{79414D2E-FF00-435C-8247-4BDF5EFAA40C}" srcOrd="2" destOrd="0" presId="urn:microsoft.com/office/officeart/2005/8/layout/cycle1"/>
    <dgm:cxn modelId="{F304378D-4419-43A2-91F7-BD8E058E94B6}" type="presParOf" srcId="{424BBB49-2B92-4B1D-9FE4-993496286913}" destId="{F7CC29B1-9B91-483E-9404-11F838A0E767}" srcOrd="3" destOrd="0" presId="urn:microsoft.com/office/officeart/2005/8/layout/cycle1"/>
    <dgm:cxn modelId="{B9C14B01-A36D-4A4B-A63A-7622903BD0B5}" type="presParOf" srcId="{424BBB49-2B92-4B1D-9FE4-993496286913}" destId="{60A8741B-1FE8-4DC6-9908-7EA5F1DC1237}" srcOrd="4" destOrd="0" presId="urn:microsoft.com/office/officeart/2005/8/layout/cycle1"/>
    <dgm:cxn modelId="{FD7C434F-B172-497F-9CE9-7152CE02F481}" type="presParOf" srcId="{424BBB49-2B92-4B1D-9FE4-993496286913}" destId="{56E8C61B-48AF-4E99-B59D-6D2392CD6458}" srcOrd="5" destOrd="0" presId="urn:microsoft.com/office/officeart/2005/8/layout/cycle1"/>
    <dgm:cxn modelId="{C7087365-203F-4BDE-A24C-5E46472AEFF1}" type="presParOf" srcId="{424BBB49-2B92-4B1D-9FE4-993496286913}" destId="{909368F9-9FF6-4D2A-8085-FC09125BAE23}" srcOrd="6" destOrd="0" presId="urn:microsoft.com/office/officeart/2005/8/layout/cycle1"/>
    <dgm:cxn modelId="{B250E3EF-2B5A-485F-9F38-998116ADA089}" type="presParOf" srcId="{424BBB49-2B92-4B1D-9FE4-993496286913}" destId="{95BE5EEB-2C25-46B1-8E39-08DCA2ABE49A}" srcOrd="7" destOrd="0" presId="urn:microsoft.com/office/officeart/2005/8/layout/cycle1"/>
    <dgm:cxn modelId="{DDD1E5FC-5107-4B78-ACC1-53A6313E707C}" type="presParOf" srcId="{424BBB49-2B92-4B1D-9FE4-993496286913}" destId="{839D67A8-43DC-4A57-A117-9BED5BFDBE86}"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AD2745-C2B1-4768-9F71-073A8E94F978}" type="doc">
      <dgm:prSet loTypeId="urn:microsoft.com/office/officeart/2005/8/layout/hList7#1" loCatId="process" qsTypeId="urn:microsoft.com/office/officeart/2005/8/quickstyle/3d9" qsCatId="3D" csTypeId="urn:microsoft.com/office/officeart/2005/8/colors/accent1_2" csCatId="accent1" phldr="1"/>
      <dgm:spPr/>
    </dgm:pt>
    <dgm:pt modelId="{42F7217B-ABDE-48EB-9FCB-ED72AF72BABE}">
      <dgm:prSet phldrT="[Testo]"/>
      <dgm:spPr/>
      <dgm:t>
        <a:bodyPr/>
        <a:lstStyle/>
        <a:p>
          <a:r>
            <a:rPr lang="it-IT" b="1" dirty="0" smtClean="0"/>
            <a:t>socialità</a:t>
          </a:r>
          <a:endParaRPr lang="it-IT" b="1" dirty="0"/>
        </a:p>
      </dgm:t>
    </dgm:pt>
    <dgm:pt modelId="{B4421A64-F5E9-4BB4-A06C-9FF47F5E2A9C}" type="parTrans" cxnId="{B350A476-B2BB-43D1-AD0F-360C838E78E4}">
      <dgm:prSet/>
      <dgm:spPr/>
      <dgm:t>
        <a:bodyPr/>
        <a:lstStyle/>
        <a:p>
          <a:endParaRPr lang="it-IT"/>
        </a:p>
      </dgm:t>
    </dgm:pt>
    <dgm:pt modelId="{AF138070-D8AC-42DB-A855-95F34636C322}" type="sibTrans" cxnId="{B350A476-B2BB-43D1-AD0F-360C838E78E4}">
      <dgm:prSet/>
      <dgm:spPr/>
      <dgm:t>
        <a:bodyPr/>
        <a:lstStyle/>
        <a:p>
          <a:endParaRPr lang="it-IT"/>
        </a:p>
      </dgm:t>
    </dgm:pt>
    <dgm:pt modelId="{0D434558-007E-469B-A173-1CC2790A7A0D}">
      <dgm:prSet phldrT="[Testo]"/>
      <dgm:spPr/>
      <dgm:t>
        <a:bodyPr/>
        <a:lstStyle/>
        <a:p>
          <a:r>
            <a:rPr lang="it-IT" b="1" dirty="0" smtClean="0"/>
            <a:t>solidarietà</a:t>
          </a:r>
          <a:endParaRPr lang="it-IT" b="1" dirty="0"/>
        </a:p>
      </dgm:t>
    </dgm:pt>
    <dgm:pt modelId="{78E266F8-5E31-41C4-B051-D8DE346BA13B}" type="parTrans" cxnId="{D7F27C92-DD2A-4B3D-801E-AA04E9C4BCF8}">
      <dgm:prSet/>
      <dgm:spPr/>
      <dgm:t>
        <a:bodyPr/>
        <a:lstStyle/>
        <a:p>
          <a:endParaRPr lang="it-IT"/>
        </a:p>
      </dgm:t>
    </dgm:pt>
    <dgm:pt modelId="{D515C34D-ABAD-4052-BBC2-44E1F021EAED}" type="sibTrans" cxnId="{D7F27C92-DD2A-4B3D-801E-AA04E9C4BCF8}">
      <dgm:prSet/>
      <dgm:spPr/>
      <dgm:t>
        <a:bodyPr/>
        <a:lstStyle/>
        <a:p>
          <a:endParaRPr lang="it-IT"/>
        </a:p>
      </dgm:t>
    </dgm:pt>
    <dgm:pt modelId="{4A708DC6-7325-49B5-A524-93CC7B8C0348}">
      <dgm:prSet phldrT="[Testo]"/>
      <dgm:spPr/>
      <dgm:t>
        <a:bodyPr/>
        <a:lstStyle/>
        <a:p>
          <a:r>
            <a:rPr lang="it-IT" b="1" dirty="0" smtClean="0"/>
            <a:t>sviluppo</a:t>
          </a:r>
          <a:endParaRPr lang="it-IT" b="1" dirty="0"/>
        </a:p>
      </dgm:t>
    </dgm:pt>
    <dgm:pt modelId="{0CED5226-EE82-46B8-A2A5-44F438D82FD2}" type="parTrans" cxnId="{C7E8A528-001D-4C45-9974-158E89B3A817}">
      <dgm:prSet/>
      <dgm:spPr/>
      <dgm:t>
        <a:bodyPr/>
        <a:lstStyle/>
        <a:p>
          <a:endParaRPr lang="it-IT"/>
        </a:p>
      </dgm:t>
    </dgm:pt>
    <dgm:pt modelId="{DC4ABF17-A751-41A3-A60C-0D6349A647F8}" type="sibTrans" cxnId="{C7E8A528-001D-4C45-9974-158E89B3A817}">
      <dgm:prSet/>
      <dgm:spPr/>
      <dgm:t>
        <a:bodyPr/>
        <a:lstStyle/>
        <a:p>
          <a:endParaRPr lang="it-IT"/>
        </a:p>
      </dgm:t>
    </dgm:pt>
    <dgm:pt modelId="{39B5687A-1024-460A-9329-6369F1B6EF29}">
      <dgm:prSet/>
      <dgm:spPr/>
      <dgm:t>
        <a:bodyPr/>
        <a:lstStyle/>
        <a:p>
          <a:r>
            <a:rPr lang="it-IT" b="1" dirty="0" smtClean="0"/>
            <a:t>spiritualità</a:t>
          </a:r>
          <a:endParaRPr lang="it-IT" b="1" dirty="0"/>
        </a:p>
      </dgm:t>
    </dgm:pt>
    <dgm:pt modelId="{BF3A0C9B-C3B4-4363-A256-1AAE302C2E9D}" type="parTrans" cxnId="{9B413259-9FB1-4EFC-93B0-AC47D40DA813}">
      <dgm:prSet/>
      <dgm:spPr/>
      <dgm:t>
        <a:bodyPr/>
        <a:lstStyle/>
        <a:p>
          <a:endParaRPr lang="it-IT"/>
        </a:p>
      </dgm:t>
    </dgm:pt>
    <dgm:pt modelId="{D82D23FF-9009-4D2D-A8B7-77E28977F8D9}" type="sibTrans" cxnId="{9B413259-9FB1-4EFC-93B0-AC47D40DA813}">
      <dgm:prSet/>
      <dgm:spPr/>
      <dgm:t>
        <a:bodyPr/>
        <a:lstStyle/>
        <a:p>
          <a:endParaRPr lang="it-IT"/>
        </a:p>
      </dgm:t>
    </dgm:pt>
    <dgm:pt modelId="{D94FDAEC-E08E-4DD2-BFBF-83C02C6326A1}" type="pres">
      <dgm:prSet presAssocID="{95AD2745-C2B1-4768-9F71-073A8E94F978}" presName="Name0" presStyleCnt="0">
        <dgm:presLayoutVars>
          <dgm:dir/>
          <dgm:resizeHandles val="exact"/>
        </dgm:presLayoutVars>
      </dgm:prSet>
      <dgm:spPr/>
    </dgm:pt>
    <dgm:pt modelId="{6003F1FD-F9A6-4548-9F9E-DE041AD8165B}" type="pres">
      <dgm:prSet presAssocID="{95AD2745-C2B1-4768-9F71-073A8E94F978}" presName="fgShape" presStyleLbl="fgShp" presStyleIdx="0" presStyleCnt="1"/>
      <dgm:spPr/>
    </dgm:pt>
    <dgm:pt modelId="{23A79C56-0787-414A-BE02-2E4EE1EB90BF}" type="pres">
      <dgm:prSet presAssocID="{95AD2745-C2B1-4768-9F71-073A8E94F978}" presName="linComp" presStyleCnt="0"/>
      <dgm:spPr/>
    </dgm:pt>
    <dgm:pt modelId="{646B5E30-BB6D-4341-B321-56C10C20D15E}" type="pres">
      <dgm:prSet presAssocID="{42F7217B-ABDE-48EB-9FCB-ED72AF72BABE}" presName="compNode" presStyleCnt="0"/>
      <dgm:spPr/>
    </dgm:pt>
    <dgm:pt modelId="{AFA63EFC-D952-4D1A-AD95-2D3955AE3CE7}" type="pres">
      <dgm:prSet presAssocID="{42F7217B-ABDE-48EB-9FCB-ED72AF72BABE}" presName="bkgdShape" presStyleLbl="node1" presStyleIdx="0" presStyleCnt="4"/>
      <dgm:spPr/>
      <dgm:t>
        <a:bodyPr/>
        <a:lstStyle/>
        <a:p>
          <a:endParaRPr lang="it-IT"/>
        </a:p>
      </dgm:t>
    </dgm:pt>
    <dgm:pt modelId="{B0481034-E6D3-4474-8EDB-23ACDD6CA9D9}" type="pres">
      <dgm:prSet presAssocID="{42F7217B-ABDE-48EB-9FCB-ED72AF72BABE}" presName="nodeTx" presStyleLbl="node1" presStyleIdx="0" presStyleCnt="4">
        <dgm:presLayoutVars>
          <dgm:bulletEnabled val="1"/>
        </dgm:presLayoutVars>
      </dgm:prSet>
      <dgm:spPr/>
      <dgm:t>
        <a:bodyPr/>
        <a:lstStyle/>
        <a:p>
          <a:endParaRPr lang="it-IT"/>
        </a:p>
      </dgm:t>
    </dgm:pt>
    <dgm:pt modelId="{422106DE-1CA9-4491-9767-10D27DE80E6C}" type="pres">
      <dgm:prSet presAssocID="{42F7217B-ABDE-48EB-9FCB-ED72AF72BABE}" presName="invisiNode" presStyleLbl="node1" presStyleIdx="0" presStyleCnt="4"/>
      <dgm:spPr/>
    </dgm:pt>
    <dgm:pt modelId="{641B7106-8FBE-41AB-9C72-F86AEECCEDAF}" type="pres">
      <dgm:prSet presAssocID="{42F7217B-ABDE-48EB-9FCB-ED72AF72BABE}" presName="imagNode" presStyleLbl="fgImgPlace1" presStyleIdx="0" presStyleCnt="4"/>
      <dgm:spPr>
        <a:blipFill rotWithShape="0">
          <a:blip xmlns:r="http://schemas.openxmlformats.org/officeDocument/2006/relationships" r:embed="rId1"/>
          <a:stretch>
            <a:fillRect/>
          </a:stretch>
        </a:blipFill>
      </dgm:spPr>
    </dgm:pt>
    <dgm:pt modelId="{7723BD65-0327-4A08-8A7C-5711B38FB5BF}" type="pres">
      <dgm:prSet presAssocID="{AF138070-D8AC-42DB-A855-95F34636C322}" presName="sibTrans" presStyleLbl="sibTrans2D1" presStyleIdx="0" presStyleCnt="0"/>
      <dgm:spPr/>
      <dgm:t>
        <a:bodyPr/>
        <a:lstStyle/>
        <a:p>
          <a:endParaRPr lang="it-IT"/>
        </a:p>
      </dgm:t>
    </dgm:pt>
    <dgm:pt modelId="{E365BD36-D7C1-42D2-AAD3-5C0C1EE88337}" type="pres">
      <dgm:prSet presAssocID="{0D434558-007E-469B-A173-1CC2790A7A0D}" presName="compNode" presStyleCnt="0"/>
      <dgm:spPr/>
    </dgm:pt>
    <dgm:pt modelId="{77D165D5-D2BE-4E1C-A1F5-6B60F28D8C13}" type="pres">
      <dgm:prSet presAssocID="{0D434558-007E-469B-A173-1CC2790A7A0D}" presName="bkgdShape" presStyleLbl="node1" presStyleIdx="1" presStyleCnt="4"/>
      <dgm:spPr/>
      <dgm:t>
        <a:bodyPr/>
        <a:lstStyle/>
        <a:p>
          <a:endParaRPr lang="it-IT"/>
        </a:p>
      </dgm:t>
    </dgm:pt>
    <dgm:pt modelId="{309CFFE1-A868-44BF-B112-3017B0B30D21}" type="pres">
      <dgm:prSet presAssocID="{0D434558-007E-469B-A173-1CC2790A7A0D}" presName="nodeTx" presStyleLbl="node1" presStyleIdx="1" presStyleCnt="4">
        <dgm:presLayoutVars>
          <dgm:bulletEnabled val="1"/>
        </dgm:presLayoutVars>
      </dgm:prSet>
      <dgm:spPr/>
      <dgm:t>
        <a:bodyPr/>
        <a:lstStyle/>
        <a:p>
          <a:endParaRPr lang="it-IT"/>
        </a:p>
      </dgm:t>
    </dgm:pt>
    <dgm:pt modelId="{36CE8BBC-182C-4349-9751-EE260557775F}" type="pres">
      <dgm:prSet presAssocID="{0D434558-007E-469B-A173-1CC2790A7A0D}" presName="invisiNode" presStyleLbl="node1" presStyleIdx="1" presStyleCnt="4"/>
      <dgm:spPr/>
    </dgm:pt>
    <dgm:pt modelId="{BB00E785-8A12-4FD3-BB4C-37ED0C99E0CF}" type="pres">
      <dgm:prSet presAssocID="{0D434558-007E-469B-A173-1CC2790A7A0D}" presName="imagNode" presStyleLbl="fgImgPlace1" presStyleIdx="1" presStyleCnt="4" custLinFactNeighborX="1135" custLinFactNeighborY="751"/>
      <dgm:spPr>
        <a:blipFill rotWithShape="0">
          <a:blip xmlns:r="http://schemas.openxmlformats.org/officeDocument/2006/relationships" r:embed="rId2"/>
          <a:stretch>
            <a:fillRect/>
          </a:stretch>
        </a:blipFill>
      </dgm:spPr>
    </dgm:pt>
    <dgm:pt modelId="{37CC4AA0-B6BC-4098-93A8-2770CB009C2A}" type="pres">
      <dgm:prSet presAssocID="{D515C34D-ABAD-4052-BBC2-44E1F021EAED}" presName="sibTrans" presStyleLbl="sibTrans2D1" presStyleIdx="0" presStyleCnt="0"/>
      <dgm:spPr/>
      <dgm:t>
        <a:bodyPr/>
        <a:lstStyle/>
        <a:p>
          <a:endParaRPr lang="it-IT"/>
        </a:p>
      </dgm:t>
    </dgm:pt>
    <dgm:pt modelId="{2E34663E-BBB4-429F-9814-E77FE835FFF6}" type="pres">
      <dgm:prSet presAssocID="{39B5687A-1024-460A-9329-6369F1B6EF29}" presName="compNode" presStyleCnt="0"/>
      <dgm:spPr/>
    </dgm:pt>
    <dgm:pt modelId="{D467042B-67DA-4EE5-B872-33A8E458F20C}" type="pres">
      <dgm:prSet presAssocID="{39B5687A-1024-460A-9329-6369F1B6EF29}" presName="bkgdShape" presStyleLbl="node1" presStyleIdx="2" presStyleCnt="4" custLinFactNeighborX="-1500" custLinFactNeighborY="-625"/>
      <dgm:spPr/>
      <dgm:t>
        <a:bodyPr/>
        <a:lstStyle/>
        <a:p>
          <a:endParaRPr lang="it-IT"/>
        </a:p>
      </dgm:t>
    </dgm:pt>
    <dgm:pt modelId="{533410FD-F606-4613-963C-15A4F6300951}" type="pres">
      <dgm:prSet presAssocID="{39B5687A-1024-460A-9329-6369F1B6EF29}" presName="nodeTx" presStyleLbl="node1" presStyleIdx="2" presStyleCnt="4">
        <dgm:presLayoutVars>
          <dgm:bulletEnabled val="1"/>
        </dgm:presLayoutVars>
      </dgm:prSet>
      <dgm:spPr/>
      <dgm:t>
        <a:bodyPr/>
        <a:lstStyle/>
        <a:p>
          <a:endParaRPr lang="it-IT"/>
        </a:p>
      </dgm:t>
    </dgm:pt>
    <dgm:pt modelId="{650811CB-D404-48B5-B3F1-42118AC2C11E}" type="pres">
      <dgm:prSet presAssocID="{39B5687A-1024-460A-9329-6369F1B6EF29}" presName="invisiNode" presStyleLbl="node1" presStyleIdx="2" presStyleCnt="4"/>
      <dgm:spPr/>
    </dgm:pt>
    <dgm:pt modelId="{73E0BD0A-4112-426F-BF10-FB557820B7CC}" type="pres">
      <dgm:prSet presAssocID="{39B5687A-1024-460A-9329-6369F1B6EF29}" presName="imagNode" presStyleLbl="fgImgPlace1" presStyleIdx="2" presStyleCnt="4"/>
      <dgm:spPr>
        <a:blipFill rotWithShape="0">
          <a:blip xmlns:r="http://schemas.openxmlformats.org/officeDocument/2006/relationships" r:embed="rId3"/>
          <a:stretch>
            <a:fillRect/>
          </a:stretch>
        </a:blipFill>
      </dgm:spPr>
    </dgm:pt>
    <dgm:pt modelId="{6722190A-7DC8-41C4-B2A2-CE491F58FE85}" type="pres">
      <dgm:prSet presAssocID="{D82D23FF-9009-4D2D-A8B7-77E28977F8D9}" presName="sibTrans" presStyleLbl="sibTrans2D1" presStyleIdx="0" presStyleCnt="0"/>
      <dgm:spPr/>
      <dgm:t>
        <a:bodyPr/>
        <a:lstStyle/>
        <a:p>
          <a:endParaRPr lang="it-IT"/>
        </a:p>
      </dgm:t>
    </dgm:pt>
    <dgm:pt modelId="{3B61F219-15C4-455E-8126-321D48DBF5BD}" type="pres">
      <dgm:prSet presAssocID="{4A708DC6-7325-49B5-A524-93CC7B8C0348}" presName="compNode" presStyleCnt="0"/>
      <dgm:spPr/>
    </dgm:pt>
    <dgm:pt modelId="{4C050737-849C-4822-8F5F-BE7D0986569D}" type="pres">
      <dgm:prSet presAssocID="{4A708DC6-7325-49B5-A524-93CC7B8C0348}" presName="bkgdShape" presStyleLbl="node1" presStyleIdx="3" presStyleCnt="4"/>
      <dgm:spPr/>
      <dgm:t>
        <a:bodyPr/>
        <a:lstStyle/>
        <a:p>
          <a:endParaRPr lang="it-IT"/>
        </a:p>
      </dgm:t>
    </dgm:pt>
    <dgm:pt modelId="{CE633E1A-5B0C-4C7B-839E-3168E164AEEA}" type="pres">
      <dgm:prSet presAssocID="{4A708DC6-7325-49B5-A524-93CC7B8C0348}" presName="nodeTx" presStyleLbl="node1" presStyleIdx="3" presStyleCnt="4">
        <dgm:presLayoutVars>
          <dgm:bulletEnabled val="1"/>
        </dgm:presLayoutVars>
      </dgm:prSet>
      <dgm:spPr/>
      <dgm:t>
        <a:bodyPr/>
        <a:lstStyle/>
        <a:p>
          <a:endParaRPr lang="it-IT"/>
        </a:p>
      </dgm:t>
    </dgm:pt>
    <dgm:pt modelId="{83F08D1A-B186-4EA9-B865-C25E40BA76B8}" type="pres">
      <dgm:prSet presAssocID="{4A708DC6-7325-49B5-A524-93CC7B8C0348}" presName="invisiNode" presStyleLbl="node1" presStyleIdx="3" presStyleCnt="4"/>
      <dgm:spPr/>
    </dgm:pt>
    <dgm:pt modelId="{7CCF377D-24B0-4D33-9FFD-6306BB383507}" type="pres">
      <dgm:prSet presAssocID="{4A708DC6-7325-49B5-A524-93CC7B8C0348}" presName="imagNode" presStyleLbl="fgImgPlace1" presStyleIdx="3" presStyleCnt="4"/>
      <dgm:spPr>
        <a:blipFill rotWithShape="0">
          <a:blip xmlns:r="http://schemas.openxmlformats.org/officeDocument/2006/relationships" r:embed="rId4"/>
          <a:stretch>
            <a:fillRect/>
          </a:stretch>
        </a:blipFill>
      </dgm:spPr>
    </dgm:pt>
  </dgm:ptLst>
  <dgm:cxnLst>
    <dgm:cxn modelId="{D7F27C92-DD2A-4B3D-801E-AA04E9C4BCF8}" srcId="{95AD2745-C2B1-4768-9F71-073A8E94F978}" destId="{0D434558-007E-469B-A173-1CC2790A7A0D}" srcOrd="1" destOrd="0" parTransId="{78E266F8-5E31-41C4-B051-D8DE346BA13B}" sibTransId="{D515C34D-ABAD-4052-BBC2-44E1F021EAED}"/>
    <dgm:cxn modelId="{6DBF4A5D-CFCB-456E-A368-91799E427FBE}" type="presOf" srcId="{42F7217B-ABDE-48EB-9FCB-ED72AF72BABE}" destId="{B0481034-E6D3-4474-8EDB-23ACDD6CA9D9}" srcOrd="1" destOrd="0" presId="urn:microsoft.com/office/officeart/2005/8/layout/hList7#1"/>
    <dgm:cxn modelId="{41889A54-3791-441F-8186-BDBBFB0684A1}" type="presOf" srcId="{0D434558-007E-469B-A173-1CC2790A7A0D}" destId="{77D165D5-D2BE-4E1C-A1F5-6B60F28D8C13}" srcOrd="0" destOrd="0" presId="urn:microsoft.com/office/officeart/2005/8/layout/hList7#1"/>
    <dgm:cxn modelId="{97121148-46C1-4445-A01A-2CCC9DD89921}" type="presOf" srcId="{39B5687A-1024-460A-9329-6369F1B6EF29}" destId="{D467042B-67DA-4EE5-B872-33A8E458F20C}" srcOrd="0" destOrd="0" presId="urn:microsoft.com/office/officeart/2005/8/layout/hList7#1"/>
    <dgm:cxn modelId="{B350A476-B2BB-43D1-AD0F-360C838E78E4}" srcId="{95AD2745-C2B1-4768-9F71-073A8E94F978}" destId="{42F7217B-ABDE-48EB-9FCB-ED72AF72BABE}" srcOrd="0" destOrd="0" parTransId="{B4421A64-F5E9-4BB4-A06C-9FF47F5E2A9C}" sibTransId="{AF138070-D8AC-42DB-A855-95F34636C322}"/>
    <dgm:cxn modelId="{9A85DD5E-1A3A-4A46-8FF7-A62C34A5EDBC}" type="presOf" srcId="{39B5687A-1024-460A-9329-6369F1B6EF29}" destId="{533410FD-F606-4613-963C-15A4F6300951}" srcOrd="1" destOrd="0" presId="urn:microsoft.com/office/officeart/2005/8/layout/hList7#1"/>
    <dgm:cxn modelId="{20A2F0E9-FA51-4317-8960-381B644922F5}" type="presOf" srcId="{4A708DC6-7325-49B5-A524-93CC7B8C0348}" destId="{4C050737-849C-4822-8F5F-BE7D0986569D}" srcOrd="0" destOrd="0" presId="urn:microsoft.com/office/officeart/2005/8/layout/hList7#1"/>
    <dgm:cxn modelId="{E988E230-E662-457F-BBFB-94EC4A54AB38}" type="presOf" srcId="{42F7217B-ABDE-48EB-9FCB-ED72AF72BABE}" destId="{AFA63EFC-D952-4D1A-AD95-2D3955AE3CE7}" srcOrd="0" destOrd="0" presId="urn:microsoft.com/office/officeart/2005/8/layout/hList7#1"/>
    <dgm:cxn modelId="{22400AE1-8AC5-42F8-894B-430BDF051E37}" type="presOf" srcId="{0D434558-007E-469B-A173-1CC2790A7A0D}" destId="{309CFFE1-A868-44BF-B112-3017B0B30D21}" srcOrd="1" destOrd="0" presId="urn:microsoft.com/office/officeart/2005/8/layout/hList7#1"/>
    <dgm:cxn modelId="{C7E8A528-001D-4C45-9974-158E89B3A817}" srcId="{95AD2745-C2B1-4768-9F71-073A8E94F978}" destId="{4A708DC6-7325-49B5-A524-93CC7B8C0348}" srcOrd="3" destOrd="0" parTransId="{0CED5226-EE82-46B8-A2A5-44F438D82FD2}" sibTransId="{DC4ABF17-A751-41A3-A60C-0D6349A647F8}"/>
    <dgm:cxn modelId="{337DCA72-36DD-491D-8E8A-2DC00F2D2797}" type="presOf" srcId="{D82D23FF-9009-4D2D-A8B7-77E28977F8D9}" destId="{6722190A-7DC8-41C4-B2A2-CE491F58FE85}" srcOrd="0" destOrd="0" presId="urn:microsoft.com/office/officeart/2005/8/layout/hList7#1"/>
    <dgm:cxn modelId="{9B413259-9FB1-4EFC-93B0-AC47D40DA813}" srcId="{95AD2745-C2B1-4768-9F71-073A8E94F978}" destId="{39B5687A-1024-460A-9329-6369F1B6EF29}" srcOrd="2" destOrd="0" parTransId="{BF3A0C9B-C3B4-4363-A256-1AAE302C2E9D}" sibTransId="{D82D23FF-9009-4D2D-A8B7-77E28977F8D9}"/>
    <dgm:cxn modelId="{B6560762-FCDD-4AB1-A891-B5CA95725B58}" type="presOf" srcId="{4A708DC6-7325-49B5-A524-93CC7B8C0348}" destId="{CE633E1A-5B0C-4C7B-839E-3168E164AEEA}" srcOrd="1" destOrd="0" presId="urn:microsoft.com/office/officeart/2005/8/layout/hList7#1"/>
    <dgm:cxn modelId="{1CA6EB7B-A69B-4610-BB3D-B57E122F9E72}" type="presOf" srcId="{D515C34D-ABAD-4052-BBC2-44E1F021EAED}" destId="{37CC4AA0-B6BC-4098-93A8-2770CB009C2A}" srcOrd="0" destOrd="0" presId="urn:microsoft.com/office/officeart/2005/8/layout/hList7#1"/>
    <dgm:cxn modelId="{4BD29761-90A6-4DDC-81BD-B43E7799EBD9}" type="presOf" srcId="{AF138070-D8AC-42DB-A855-95F34636C322}" destId="{7723BD65-0327-4A08-8A7C-5711B38FB5BF}" srcOrd="0" destOrd="0" presId="urn:microsoft.com/office/officeart/2005/8/layout/hList7#1"/>
    <dgm:cxn modelId="{795B55C8-63A3-4A37-A544-0090FAEEE842}" type="presOf" srcId="{95AD2745-C2B1-4768-9F71-073A8E94F978}" destId="{D94FDAEC-E08E-4DD2-BFBF-83C02C6326A1}" srcOrd="0" destOrd="0" presId="urn:microsoft.com/office/officeart/2005/8/layout/hList7#1"/>
    <dgm:cxn modelId="{B74BE15A-67D5-4AA7-996A-F5078B775269}" type="presParOf" srcId="{D94FDAEC-E08E-4DD2-BFBF-83C02C6326A1}" destId="{6003F1FD-F9A6-4548-9F9E-DE041AD8165B}" srcOrd="0" destOrd="0" presId="urn:microsoft.com/office/officeart/2005/8/layout/hList7#1"/>
    <dgm:cxn modelId="{CF2A43A3-FDA5-431C-B42D-E9F1DE3B5748}" type="presParOf" srcId="{D94FDAEC-E08E-4DD2-BFBF-83C02C6326A1}" destId="{23A79C56-0787-414A-BE02-2E4EE1EB90BF}" srcOrd="1" destOrd="0" presId="urn:microsoft.com/office/officeart/2005/8/layout/hList7#1"/>
    <dgm:cxn modelId="{0255FE04-B4CC-4A39-AC70-72435CD4630C}" type="presParOf" srcId="{23A79C56-0787-414A-BE02-2E4EE1EB90BF}" destId="{646B5E30-BB6D-4341-B321-56C10C20D15E}" srcOrd="0" destOrd="0" presId="urn:microsoft.com/office/officeart/2005/8/layout/hList7#1"/>
    <dgm:cxn modelId="{BAD27B32-4F16-4662-B135-E85475A72D6B}" type="presParOf" srcId="{646B5E30-BB6D-4341-B321-56C10C20D15E}" destId="{AFA63EFC-D952-4D1A-AD95-2D3955AE3CE7}" srcOrd="0" destOrd="0" presId="urn:microsoft.com/office/officeart/2005/8/layout/hList7#1"/>
    <dgm:cxn modelId="{04FDE758-A46F-4928-A92B-91F97A0958CD}" type="presParOf" srcId="{646B5E30-BB6D-4341-B321-56C10C20D15E}" destId="{B0481034-E6D3-4474-8EDB-23ACDD6CA9D9}" srcOrd="1" destOrd="0" presId="urn:microsoft.com/office/officeart/2005/8/layout/hList7#1"/>
    <dgm:cxn modelId="{36723B4B-4A11-41B7-8084-6744571A0CE4}" type="presParOf" srcId="{646B5E30-BB6D-4341-B321-56C10C20D15E}" destId="{422106DE-1CA9-4491-9767-10D27DE80E6C}" srcOrd="2" destOrd="0" presId="urn:microsoft.com/office/officeart/2005/8/layout/hList7#1"/>
    <dgm:cxn modelId="{16AA45FC-A174-451E-B1F1-C68BAAB9502E}" type="presParOf" srcId="{646B5E30-BB6D-4341-B321-56C10C20D15E}" destId="{641B7106-8FBE-41AB-9C72-F86AEECCEDAF}" srcOrd="3" destOrd="0" presId="urn:microsoft.com/office/officeart/2005/8/layout/hList7#1"/>
    <dgm:cxn modelId="{5FE4F6BC-E095-46E0-8E87-4254B2D47844}" type="presParOf" srcId="{23A79C56-0787-414A-BE02-2E4EE1EB90BF}" destId="{7723BD65-0327-4A08-8A7C-5711B38FB5BF}" srcOrd="1" destOrd="0" presId="urn:microsoft.com/office/officeart/2005/8/layout/hList7#1"/>
    <dgm:cxn modelId="{8F7499CE-ECCF-4B1B-BD1C-EE5BD002BE82}" type="presParOf" srcId="{23A79C56-0787-414A-BE02-2E4EE1EB90BF}" destId="{E365BD36-D7C1-42D2-AAD3-5C0C1EE88337}" srcOrd="2" destOrd="0" presId="urn:microsoft.com/office/officeart/2005/8/layout/hList7#1"/>
    <dgm:cxn modelId="{5FB9F3C0-E6C8-4617-8BC6-D751A5BAC4F8}" type="presParOf" srcId="{E365BD36-D7C1-42D2-AAD3-5C0C1EE88337}" destId="{77D165D5-D2BE-4E1C-A1F5-6B60F28D8C13}" srcOrd="0" destOrd="0" presId="urn:microsoft.com/office/officeart/2005/8/layout/hList7#1"/>
    <dgm:cxn modelId="{DFD41641-5900-4E87-9993-5F08FCF373C4}" type="presParOf" srcId="{E365BD36-D7C1-42D2-AAD3-5C0C1EE88337}" destId="{309CFFE1-A868-44BF-B112-3017B0B30D21}" srcOrd="1" destOrd="0" presId="urn:microsoft.com/office/officeart/2005/8/layout/hList7#1"/>
    <dgm:cxn modelId="{493CBB3E-8ADD-4E6D-B499-93CE9111EA43}" type="presParOf" srcId="{E365BD36-D7C1-42D2-AAD3-5C0C1EE88337}" destId="{36CE8BBC-182C-4349-9751-EE260557775F}" srcOrd="2" destOrd="0" presId="urn:microsoft.com/office/officeart/2005/8/layout/hList7#1"/>
    <dgm:cxn modelId="{0B949A24-F08A-440A-B0E7-C0AE57B37399}" type="presParOf" srcId="{E365BD36-D7C1-42D2-AAD3-5C0C1EE88337}" destId="{BB00E785-8A12-4FD3-BB4C-37ED0C99E0CF}" srcOrd="3" destOrd="0" presId="urn:microsoft.com/office/officeart/2005/8/layout/hList7#1"/>
    <dgm:cxn modelId="{FF957857-62AB-4797-BCA2-4149509CB875}" type="presParOf" srcId="{23A79C56-0787-414A-BE02-2E4EE1EB90BF}" destId="{37CC4AA0-B6BC-4098-93A8-2770CB009C2A}" srcOrd="3" destOrd="0" presId="urn:microsoft.com/office/officeart/2005/8/layout/hList7#1"/>
    <dgm:cxn modelId="{74BF6F33-7CD2-4A81-B2A8-7287834D8AC7}" type="presParOf" srcId="{23A79C56-0787-414A-BE02-2E4EE1EB90BF}" destId="{2E34663E-BBB4-429F-9814-E77FE835FFF6}" srcOrd="4" destOrd="0" presId="urn:microsoft.com/office/officeart/2005/8/layout/hList7#1"/>
    <dgm:cxn modelId="{4C364E9B-FBEE-4B02-98F0-98181FDC4156}" type="presParOf" srcId="{2E34663E-BBB4-429F-9814-E77FE835FFF6}" destId="{D467042B-67DA-4EE5-B872-33A8E458F20C}" srcOrd="0" destOrd="0" presId="urn:microsoft.com/office/officeart/2005/8/layout/hList7#1"/>
    <dgm:cxn modelId="{407A2211-1BEF-43B8-BD60-EEC2911814F2}" type="presParOf" srcId="{2E34663E-BBB4-429F-9814-E77FE835FFF6}" destId="{533410FD-F606-4613-963C-15A4F6300951}" srcOrd="1" destOrd="0" presId="urn:microsoft.com/office/officeart/2005/8/layout/hList7#1"/>
    <dgm:cxn modelId="{D10FE483-CC32-4206-B1E4-566A5DC3E4D1}" type="presParOf" srcId="{2E34663E-BBB4-429F-9814-E77FE835FFF6}" destId="{650811CB-D404-48B5-B3F1-42118AC2C11E}" srcOrd="2" destOrd="0" presId="urn:microsoft.com/office/officeart/2005/8/layout/hList7#1"/>
    <dgm:cxn modelId="{5AEA185E-8BDB-40B6-AA11-ED332FD9E8AA}" type="presParOf" srcId="{2E34663E-BBB4-429F-9814-E77FE835FFF6}" destId="{73E0BD0A-4112-426F-BF10-FB557820B7CC}" srcOrd="3" destOrd="0" presId="urn:microsoft.com/office/officeart/2005/8/layout/hList7#1"/>
    <dgm:cxn modelId="{8DF43647-33FB-41A2-9143-6F0A78044C7E}" type="presParOf" srcId="{23A79C56-0787-414A-BE02-2E4EE1EB90BF}" destId="{6722190A-7DC8-41C4-B2A2-CE491F58FE85}" srcOrd="5" destOrd="0" presId="urn:microsoft.com/office/officeart/2005/8/layout/hList7#1"/>
    <dgm:cxn modelId="{175FB3F0-E120-41E9-9A5E-C139826362EC}" type="presParOf" srcId="{23A79C56-0787-414A-BE02-2E4EE1EB90BF}" destId="{3B61F219-15C4-455E-8126-321D48DBF5BD}" srcOrd="6" destOrd="0" presId="urn:microsoft.com/office/officeart/2005/8/layout/hList7#1"/>
    <dgm:cxn modelId="{367F1C54-F424-4584-98DC-1C3F57CA2BA4}" type="presParOf" srcId="{3B61F219-15C4-455E-8126-321D48DBF5BD}" destId="{4C050737-849C-4822-8F5F-BE7D0986569D}" srcOrd="0" destOrd="0" presId="urn:microsoft.com/office/officeart/2005/8/layout/hList7#1"/>
    <dgm:cxn modelId="{9FDC32B0-C21C-4785-BB0B-B075C7368797}" type="presParOf" srcId="{3B61F219-15C4-455E-8126-321D48DBF5BD}" destId="{CE633E1A-5B0C-4C7B-839E-3168E164AEEA}" srcOrd="1" destOrd="0" presId="urn:microsoft.com/office/officeart/2005/8/layout/hList7#1"/>
    <dgm:cxn modelId="{968E5487-4ACF-4927-A3CE-463B878F4E9F}" type="presParOf" srcId="{3B61F219-15C4-455E-8126-321D48DBF5BD}" destId="{83F08D1A-B186-4EA9-B865-C25E40BA76B8}" srcOrd="2" destOrd="0" presId="urn:microsoft.com/office/officeart/2005/8/layout/hList7#1"/>
    <dgm:cxn modelId="{BBA59F2E-4690-407B-8625-95F14B3D1E36}" type="presParOf" srcId="{3B61F219-15C4-455E-8126-321D48DBF5BD}" destId="{7CCF377D-24B0-4D33-9FFD-6306BB383507}" srcOrd="3" destOrd="0" presId="urn:microsoft.com/office/officeart/2005/8/layout/hList7#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FDBA51-1D44-4436-AB1F-F2750F2E5DD0}"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it-IT"/>
        </a:p>
      </dgm:t>
    </dgm:pt>
    <dgm:pt modelId="{0EBEDF16-8404-46E8-88DB-6985B661A49C}">
      <dgm:prSet phldrT="[Testo]"/>
      <dgm:spPr>
        <a:solidFill>
          <a:srgbClr val="FF0000"/>
        </a:solidFill>
        <a:scene3d>
          <a:camera prst="orthographicFront"/>
          <a:lightRig rig="threePt" dir="t"/>
        </a:scene3d>
        <a:sp3d>
          <a:bevelT w="114300" prst="artDeco"/>
        </a:sp3d>
      </dgm:spPr>
      <dgm:t>
        <a:bodyPr/>
        <a:lstStyle/>
        <a:p>
          <a:r>
            <a:rPr lang="it-IT" dirty="0" smtClean="0"/>
            <a:t>NEUROLETTICI</a:t>
          </a:r>
          <a:endParaRPr lang="it-IT" dirty="0"/>
        </a:p>
      </dgm:t>
    </dgm:pt>
    <dgm:pt modelId="{9C7B257D-6E84-431F-A5B9-F0B91DD40231}" type="parTrans" cxnId="{28EFC73E-AE2B-46C0-B400-36D25EE2F8B8}">
      <dgm:prSet/>
      <dgm:spPr/>
      <dgm:t>
        <a:bodyPr/>
        <a:lstStyle/>
        <a:p>
          <a:endParaRPr lang="it-IT"/>
        </a:p>
      </dgm:t>
    </dgm:pt>
    <dgm:pt modelId="{CAF935C2-009A-4744-9141-2199BC9F2AEF}" type="sibTrans" cxnId="{28EFC73E-AE2B-46C0-B400-36D25EE2F8B8}">
      <dgm:prSet/>
      <dgm:spPr/>
      <dgm:t>
        <a:bodyPr/>
        <a:lstStyle/>
        <a:p>
          <a:endParaRPr lang="it-IT"/>
        </a:p>
      </dgm:t>
    </dgm:pt>
    <dgm:pt modelId="{2F9CE6EB-0F56-4260-8791-F677E2AB442C}">
      <dgm:prSet phldrT="[Testo]"/>
      <dgm:spPr>
        <a:scene3d>
          <a:camera prst="orthographicFront"/>
          <a:lightRig rig="threePt" dir="t"/>
        </a:scene3d>
        <a:sp3d>
          <a:bevelT/>
        </a:sp3d>
      </dgm:spPr>
      <dgm:t>
        <a:bodyPr/>
        <a:lstStyle/>
        <a:p>
          <a:r>
            <a:rPr lang="it-IT" dirty="0" smtClean="0"/>
            <a:t>CLOROPROMAZINA (1950 – 1980)</a:t>
          </a:r>
          <a:endParaRPr lang="it-IT" dirty="0"/>
        </a:p>
      </dgm:t>
    </dgm:pt>
    <dgm:pt modelId="{5526A5B2-EF57-46E1-8F1F-A5B399572760}" type="parTrans" cxnId="{1CF93129-81CE-4C0D-9906-C3C4C45DB9CD}">
      <dgm:prSet/>
      <dgm:spPr/>
      <dgm:t>
        <a:bodyPr/>
        <a:lstStyle/>
        <a:p>
          <a:endParaRPr lang="it-IT"/>
        </a:p>
      </dgm:t>
    </dgm:pt>
    <dgm:pt modelId="{A76BEFA9-8944-418C-BDD6-A8E05681C5E5}" type="sibTrans" cxnId="{1CF93129-81CE-4C0D-9906-C3C4C45DB9CD}">
      <dgm:prSet/>
      <dgm:spPr/>
      <dgm:t>
        <a:bodyPr/>
        <a:lstStyle/>
        <a:p>
          <a:endParaRPr lang="it-IT"/>
        </a:p>
      </dgm:t>
    </dgm:pt>
    <dgm:pt modelId="{7AA04484-8DDE-42CC-9D68-BD667384A457}">
      <dgm:prSet phldrT="[Testo]"/>
      <dgm:spPr>
        <a:scene3d>
          <a:camera prst="orthographicFront"/>
          <a:lightRig rig="threePt" dir="t"/>
        </a:scene3d>
        <a:sp3d>
          <a:bevelT/>
        </a:sp3d>
      </dgm:spPr>
      <dgm:t>
        <a:bodyPr/>
        <a:lstStyle/>
        <a:p>
          <a:r>
            <a:rPr lang="it-IT" dirty="0" smtClean="0"/>
            <a:t>sedativi, incisivi, </a:t>
          </a:r>
          <a:r>
            <a:rPr lang="it-IT" dirty="0" err="1" smtClean="0"/>
            <a:t>deliriolitici</a:t>
          </a:r>
          <a:r>
            <a:rPr lang="it-IT" dirty="0" smtClean="0"/>
            <a:t>, blocco dopaminergico</a:t>
          </a:r>
          <a:endParaRPr lang="it-IT" dirty="0"/>
        </a:p>
      </dgm:t>
    </dgm:pt>
    <dgm:pt modelId="{CC23DEC9-0882-4D43-A3F3-D701E0D24355}" type="parTrans" cxnId="{DEFEFB28-9DE0-4743-A3B6-BB7AC52223E8}">
      <dgm:prSet/>
      <dgm:spPr/>
      <dgm:t>
        <a:bodyPr/>
        <a:lstStyle/>
        <a:p>
          <a:endParaRPr lang="it-IT"/>
        </a:p>
      </dgm:t>
    </dgm:pt>
    <dgm:pt modelId="{86B41188-6806-4947-88AC-BF8A00623189}" type="sibTrans" cxnId="{DEFEFB28-9DE0-4743-A3B6-BB7AC52223E8}">
      <dgm:prSet/>
      <dgm:spPr/>
      <dgm:t>
        <a:bodyPr/>
        <a:lstStyle/>
        <a:p>
          <a:endParaRPr lang="it-IT"/>
        </a:p>
      </dgm:t>
    </dgm:pt>
    <dgm:pt modelId="{DDE50B33-A8C8-48DB-989A-2AABCC381255}">
      <dgm:prSet phldrT="[Testo]"/>
      <dgm:spPr>
        <a:solidFill>
          <a:srgbClr val="00B050"/>
        </a:solidFill>
        <a:scene3d>
          <a:camera prst="orthographicFront"/>
          <a:lightRig rig="threePt" dir="t"/>
        </a:scene3d>
        <a:sp3d>
          <a:bevelT w="114300" prst="artDeco"/>
        </a:sp3d>
      </dgm:spPr>
      <dgm:t>
        <a:bodyPr/>
        <a:lstStyle/>
        <a:p>
          <a:r>
            <a:rPr lang="it-IT" dirty="0" smtClean="0"/>
            <a:t>NEUROTONICI</a:t>
          </a:r>
          <a:endParaRPr lang="it-IT" dirty="0"/>
        </a:p>
      </dgm:t>
    </dgm:pt>
    <dgm:pt modelId="{1EB9F953-9336-4511-A833-42402355A945}" type="parTrans" cxnId="{83B7DA29-FDB0-4CCB-9659-ED798F719674}">
      <dgm:prSet/>
      <dgm:spPr/>
      <dgm:t>
        <a:bodyPr/>
        <a:lstStyle/>
        <a:p>
          <a:endParaRPr lang="it-IT"/>
        </a:p>
      </dgm:t>
    </dgm:pt>
    <dgm:pt modelId="{702B33CA-A821-437C-B731-ADBBCC40BABE}" type="sibTrans" cxnId="{83B7DA29-FDB0-4CCB-9659-ED798F719674}">
      <dgm:prSet/>
      <dgm:spPr/>
      <dgm:t>
        <a:bodyPr/>
        <a:lstStyle/>
        <a:p>
          <a:endParaRPr lang="it-IT"/>
        </a:p>
      </dgm:t>
    </dgm:pt>
    <dgm:pt modelId="{DF24E129-F6B5-4CD2-9173-0ED8BAF0DEB0}">
      <dgm:prSet phldrT="[Testo]"/>
      <dgm:spPr>
        <a:scene3d>
          <a:camera prst="orthographicFront"/>
          <a:lightRig rig="threePt" dir="t"/>
        </a:scene3d>
        <a:sp3d>
          <a:bevelT/>
        </a:sp3d>
      </dgm:spPr>
      <dgm:t>
        <a:bodyPr/>
        <a:lstStyle/>
        <a:p>
          <a:r>
            <a:rPr lang="it-IT" dirty="0" smtClean="0"/>
            <a:t>CLOZAPINA</a:t>
          </a:r>
          <a:endParaRPr lang="it-IT" dirty="0"/>
        </a:p>
      </dgm:t>
    </dgm:pt>
    <dgm:pt modelId="{B0DBD61B-327E-4A5C-9A4F-CD41EE9BA59E}" type="parTrans" cxnId="{2709EAF0-6F65-416D-A5ED-A6369A384B99}">
      <dgm:prSet/>
      <dgm:spPr/>
      <dgm:t>
        <a:bodyPr/>
        <a:lstStyle/>
        <a:p>
          <a:endParaRPr lang="it-IT"/>
        </a:p>
      </dgm:t>
    </dgm:pt>
    <dgm:pt modelId="{6C9C64C2-6925-4051-9D9C-9DF4753960BE}" type="sibTrans" cxnId="{2709EAF0-6F65-416D-A5ED-A6369A384B99}">
      <dgm:prSet/>
      <dgm:spPr/>
      <dgm:t>
        <a:bodyPr/>
        <a:lstStyle/>
        <a:p>
          <a:endParaRPr lang="it-IT"/>
        </a:p>
      </dgm:t>
    </dgm:pt>
    <dgm:pt modelId="{143C5F01-56E4-4250-A397-440575A47D00}">
      <dgm:prSet phldrT="[Testo]"/>
      <dgm:spPr>
        <a:solidFill>
          <a:srgbClr val="0070C0"/>
        </a:solidFill>
        <a:scene3d>
          <a:camera prst="orthographicFront"/>
          <a:lightRig rig="threePt" dir="t"/>
        </a:scene3d>
        <a:sp3d>
          <a:bevelT w="114300" prst="artDeco"/>
        </a:sp3d>
      </dgm:spPr>
      <dgm:t>
        <a:bodyPr/>
        <a:lstStyle/>
        <a:p>
          <a:r>
            <a:rPr lang="it-IT" dirty="0" smtClean="0"/>
            <a:t>NEUROTROFICI</a:t>
          </a:r>
          <a:endParaRPr lang="it-IT" dirty="0"/>
        </a:p>
      </dgm:t>
    </dgm:pt>
    <dgm:pt modelId="{DBBC1237-D2F7-4E86-ADE5-DF0E69B86859}" type="parTrans" cxnId="{80ED1FE3-C097-44E3-AD2C-960A68EF8183}">
      <dgm:prSet/>
      <dgm:spPr/>
      <dgm:t>
        <a:bodyPr/>
        <a:lstStyle/>
        <a:p>
          <a:endParaRPr lang="it-IT"/>
        </a:p>
      </dgm:t>
    </dgm:pt>
    <dgm:pt modelId="{593B41F4-103B-4846-A3B7-06E0ADCE9457}" type="sibTrans" cxnId="{80ED1FE3-C097-44E3-AD2C-960A68EF8183}">
      <dgm:prSet/>
      <dgm:spPr/>
      <dgm:t>
        <a:bodyPr/>
        <a:lstStyle/>
        <a:p>
          <a:endParaRPr lang="it-IT"/>
        </a:p>
      </dgm:t>
    </dgm:pt>
    <dgm:pt modelId="{69FEB5BD-22A9-4E3C-9735-9289217E77A4}">
      <dgm:prSet phldrT="[Testo]"/>
      <dgm:spPr/>
      <dgm:t>
        <a:bodyPr/>
        <a:lstStyle/>
        <a:p>
          <a:r>
            <a:rPr lang="it-IT" dirty="0" smtClean="0"/>
            <a:t>ASENAPINA</a:t>
          </a:r>
          <a:endParaRPr lang="it-IT" dirty="0"/>
        </a:p>
      </dgm:t>
    </dgm:pt>
    <dgm:pt modelId="{FBFF8ABD-3A8A-49AF-8D47-08F07FE44D59}" type="parTrans" cxnId="{A492C7CC-8EB5-4C23-BC7F-41F73FC15086}">
      <dgm:prSet/>
      <dgm:spPr/>
      <dgm:t>
        <a:bodyPr/>
        <a:lstStyle/>
        <a:p>
          <a:endParaRPr lang="it-IT"/>
        </a:p>
      </dgm:t>
    </dgm:pt>
    <dgm:pt modelId="{2B13CE80-9B57-4EE8-8B4E-7E26ED4ADC48}" type="sibTrans" cxnId="{A492C7CC-8EB5-4C23-BC7F-41F73FC15086}">
      <dgm:prSet/>
      <dgm:spPr/>
      <dgm:t>
        <a:bodyPr/>
        <a:lstStyle/>
        <a:p>
          <a:endParaRPr lang="it-IT"/>
        </a:p>
      </dgm:t>
    </dgm:pt>
    <dgm:pt modelId="{918CACD4-FCA4-466F-82D4-52B50C7ECC5B}">
      <dgm:prSet phldrT="[Testo]"/>
      <dgm:spPr/>
      <dgm:t>
        <a:bodyPr/>
        <a:lstStyle/>
        <a:p>
          <a:r>
            <a:rPr lang="it-IT" dirty="0" err="1" smtClean="0"/>
            <a:t>Neuroprotezione</a:t>
          </a:r>
          <a:r>
            <a:rPr lang="it-IT" dirty="0" smtClean="0"/>
            <a:t>, </a:t>
          </a:r>
          <a:r>
            <a:rPr lang="it-IT" dirty="0" err="1" smtClean="0"/>
            <a:t>neurogenesi</a:t>
          </a:r>
          <a:r>
            <a:rPr lang="it-IT" dirty="0" smtClean="0"/>
            <a:t> </a:t>
          </a:r>
          <a:endParaRPr lang="it-IT" dirty="0"/>
        </a:p>
      </dgm:t>
    </dgm:pt>
    <dgm:pt modelId="{3E39A05A-DB98-4C50-8BCA-E28154559E1F}" type="parTrans" cxnId="{0F9CE50F-3DD9-43EF-B291-2780DA6B7698}">
      <dgm:prSet/>
      <dgm:spPr/>
      <dgm:t>
        <a:bodyPr/>
        <a:lstStyle/>
        <a:p>
          <a:endParaRPr lang="it-IT"/>
        </a:p>
      </dgm:t>
    </dgm:pt>
    <dgm:pt modelId="{DB760938-45B5-45F5-8A99-F65D599E9AE6}" type="sibTrans" cxnId="{0F9CE50F-3DD9-43EF-B291-2780DA6B7698}">
      <dgm:prSet/>
      <dgm:spPr/>
      <dgm:t>
        <a:bodyPr/>
        <a:lstStyle/>
        <a:p>
          <a:endParaRPr lang="it-IT"/>
        </a:p>
      </dgm:t>
    </dgm:pt>
    <dgm:pt modelId="{B7E95A27-83C7-4143-A059-D7C5CB26E74E}">
      <dgm:prSet phldrT="[Testo]"/>
      <dgm:spPr>
        <a:scene3d>
          <a:camera prst="orthographicFront"/>
          <a:lightRig rig="threePt" dir="t"/>
        </a:scene3d>
        <a:sp3d>
          <a:bevelT/>
        </a:sp3d>
      </dgm:spPr>
      <dgm:t>
        <a:bodyPr/>
        <a:lstStyle/>
        <a:p>
          <a:r>
            <a:rPr lang="it-IT" dirty="0" smtClean="0"/>
            <a:t>Modulazione, miglioramento cognitivo, bassa sedazione, minori effetti collaterali farmacodinamica non selettiva</a:t>
          </a:r>
          <a:endParaRPr lang="it-IT" dirty="0"/>
        </a:p>
      </dgm:t>
    </dgm:pt>
    <dgm:pt modelId="{176B1782-4540-4351-866B-46D21EFE802E}" type="parTrans" cxnId="{839DD07D-B047-4212-8AC1-CD52E539D473}">
      <dgm:prSet/>
      <dgm:spPr/>
      <dgm:t>
        <a:bodyPr/>
        <a:lstStyle/>
        <a:p>
          <a:endParaRPr lang="it-IT"/>
        </a:p>
      </dgm:t>
    </dgm:pt>
    <dgm:pt modelId="{2AAFE332-9663-49D0-8A78-54F86B1F69E3}" type="sibTrans" cxnId="{839DD07D-B047-4212-8AC1-CD52E539D473}">
      <dgm:prSet/>
      <dgm:spPr/>
      <dgm:t>
        <a:bodyPr/>
        <a:lstStyle/>
        <a:p>
          <a:endParaRPr lang="it-IT"/>
        </a:p>
      </dgm:t>
    </dgm:pt>
    <dgm:pt modelId="{EC2B9ABB-AAD9-41C0-B10D-A11C3864E5A5}">
      <dgm:prSet phldrT="[Testo]"/>
      <dgm:spPr>
        <a:scene3d>
          <a:camera prst="orthographicFront"/>
          <a:lightRig rig="threePt" dir="t"/>
        </a:scene3d>
        <a:sp3d>
          <a:bevelT/>
        </a:sp3d>
      </dgm:spPr>
      <dgm:t>
        <a:bodyPr/>
        <a:lstStyle/>
        <a:p>
          <a:endParaRPr lang="it-IT" dirty="0"/>
        </a:p>
      </dgm:t>
    </dgm:pt>
    <dgm:pt modelId="{379C6A75-2E3E-4B49-92F5-DE2CD58686A5}" type="parTrans" cxnId="{C45F6DCA-76F1-4B25-84A3-A70CE47C14A5}">
      <dgm:prSet/>
      <dgm:spPr/>
      <dgm:t>
        <a:bodyPr/>
        <a:lstStyle/>
        <a:p>
          <a:endParaRPr lang="it-IT"/>
        </a:p>
      </dgm:t>
    </dgm:pt>
    <dgm:pt modelId="{1F9870C2-9486-4FE8-8E09-21048FF6A810}" type="sibTrans" cxnId="{C45F6DCA-76F1-4B25-84A3-A70CE47C14A5}">
      <dgm:prSet/>
      <dgm:spPr/>
      <dgm:t>
        <a:bodyPr/>
        <a:lstStyle/>
        <a:p>
          <a:endParaRPr lang="it-IT"/>
        </a:p>
      </dgm:t>
    </dgm:pt>
    <dgm:pt modelId="{FB680E3F-308F-4111-BAE6-B842F0C43789}">
      <dgm:prSet phldrT="[Testo]"/>
      <dgm:spPr/>
      <dgm:t>
        <a:bodyPr/>
        <a:lstStyle/>
        <a:p>
          <a:endParaRPr lang="it-IT" dirty="0"/>
        </a:p>
      </dgm:t>
    </dgm:pt>
    <dgm:pt modelId="{3CF92C06-2240-4B45-80C0-7F9D06820C6B}" type="parTrans" cxnId="{4B20108E-4EF1-4514-9D4C-0AA1F497EE75}">
      <dgm:prSet/>
      <dgm:spPr/>
      <dgm:t>
        <a:bodyPr/>
        <a:lstStyle/>
        <a:p>
          <a:endParaRPr lang="it-IT"/>
        </a:p>
      </dgm:t>
    </dgm:pt>
    <dgm:pt modelId="{3BA07CFC-670F-41EE-A41B-C011A08834A8}" type="sibTrans" cxnId="{4B20108E-4EF1-4514-9D4C-0AA1F497EE75}">
      <dgm:prSet/>
      <dgm:spPr/>
      <dgm:t>
        <a:bodyPr/>
        <a:lstStyle/>
        <a:p>
          <a:endParaRPr lang="it-IT"/>
        </a:p>
      </dgm:t>
    </dgm:pt>
    <dgm:pt modelId="{A3BD1C82-811E-4377-BC60-E0EAC28502CF}" type="pres">
      <dgm:prSet presAssocID="{28FDBA51-1D44-4436-AB1F-F2750F2E5DD0}" presName="theList" presStyleCnt="0">
        <dgm:presLayoutVars>
          <dgm:dir/>
          <dgm:animLvl val="lvl"/>
          <dgm:resizeHandles val="exact"/>
        </dgm:presLayoutVars>
      </dgm:prSet>
      <dgm:spPr/>
      <dgm:t>
        <a:bodyPr/>
        <a:lstStyle/>
        <a:p>
          <a:endParaRPr lang="it-IT"/>
        </a:p>
      </dgm:t>
    </dgm:pt>
    <dgm:pt modelId="{B29C319F-6096-4534-B362-1E3549A65C8B}" type="pres">
      <dgm:prSet presAssocID="{0EBEDF16-8404-46E8-88DB-6985B661A49C}" presName="compNode" presStyleCnt="0"/>
      <dgm:spPr/>
    </dgm:pt>
    <dgm:pt modelId="{FB89E339-FE60-4EC6-BB69-0A396C0AD75E}" type="pres">
      <dgm:prSet presAssocID="{0EBEDF16-8404-46E8-88DB-6985B661A49C}" presName="noGeometry" presStyleCnt="0"/>
      <dgm:spPr/>
    </dgm:pt>
    <dgm:pt modelId="{00AE2CD0-3928-4E00-B3ED-84E5D6243A6D}" type="pres">
      <dgm:prSet presAssocID="{0EBEDF16-8404-46E8-88DB-6985B661A49C}" presName="childTextVisible" presStyleLbl="bgAccFollowNode1" presStyleIdx="0" presStyleCnt="3">
        <dgm:presLayoutVars>
          <dgm:bulletEnabled val="1"/>
        </dgm:presLayoutVars>
      </dgm:prSet>
      <dgm:spPr/>
      <dgm:t>
        <a:bodyPr/>
        <a:lstStyle/>
        <a:p>
          <a:endParaRPr lang="it-IT"/>
        </a:p>
      </dgm:t>
    </dgm:pt>
    <dgm:pt modelId="{4F0DA4E9-576E-4E22-8242-7A832DCE005D}" type="pres">
      <dgm:prSet presAssocID="{0EBEDF16-8404-46E8-88DB-6985B661A49C}" presName="childTextHidden" presStyleLbl="bgAccFollowNode1" presStyleIdx="0" presStyleCnt="3"/>
      <dgm:spPr/>
      <dgm:t>
        <a:bodyPr/>
        <a:lstStyle/>
        <a:p>
          <a:endParaRPr lang="it-IT"/>
        </a:p>
      </dgm:t>
    </dgm:pt>
    <dgm:pt modelId="{CE122A95-3283-40CB-A137-F4C2458E73F9}" type="pres">
      <dgm:prSet presAssocID="{0EBEDF16-8404-46E8-88DB-6985B661A49C}" presName="parentText" presStyleLbl="node1" presStyleIdx="0" presStyleCnt="3">
        <dgm:presLayoutVars>
          <dgm:chMax val="1"/>
          <dgm:bulletEnabled val="1"/>
        </dgm:presLayoutVars>
      </dgm:prSet>
      <dgm:spPr/>
      <dgm:t>
        <a:bodyPr/>
        <a:lstStyle/>
        <a:p>
          <a:endParaRPr lang="it-IT"/>
        </a:p>
      </dgm:t>
    </dgm:pt>
    <dgm:pt modelId="{807E8B7C-2FF6-43F7-B270-A9E420D9F36F}" type="pres">
      <dgm:prSet presAssocID="{0EBEDF16-8404-46E8-88DB-6985B661A49C}" presName="aSpace" presStyleCnt="0"/>
      <dgm:spPr/>
    </dgm:pt>
    <dgm:pt modelId="{B73E340C-6723-478C-AB5C-0CEE5566D35F}" type="pres">
      <dgm:prSet presAssocID="{DDE50B33-A8C8-48DB-989A-2AABCC381255}" presName="compNode" presStyleCnt="0"/>
      <dgm:spPr/>
    </dgm:pt>
    <dgm:pt modelId="{83888C2C-B0FC-4DEA-A7DE-401E44C2A437}" type="pres">
      <dgm:prSet presAssocID="{DDE50B33-A8C8-48DB-989A-2AABCC381255}" presName="noGeometry" presStyleCnt="0"/>
      <dgm:spPr/>
    </dgm:pt>
    <dgm:pt modelId="{09E222B7-42BE-4518-BFC6-BD83F7B7E1C3}" type="pres">
      <dgm:prSet presAssocID="{DDE50B33-A8C8-48DB-989A-2AABCC381255}" presName="childTextVisible" presStyleLbl="bgAccFollowNode1" presStyleIdx="1" presStyleCnt="3">
        <dgm:presLayoutVars>
          <dgm:bulletEnabled val="1"/>
        </dgm:presLayoutVars>
      </dgm:prSet>
      <dgm:spPr/>
      <dgm:t>
        <a:bodyPr/>
        <a:lstStyle/>
        <a:p>
          <a:endParaRPr lang="it-IT"/>
        </a:p>
      </dgm:t>
    </dgm:pt>
    <dgm:pt modelId="{C2B59874-3D3A-4344-8E13-63C42D4D315F}" type="pres">
      <dgm:prSet presAssocID="{DDE50B33-A8C8-48DB-989A-2AABCC381255}" presName="childTextHidden" presStyleLbl="bgAccFollowNode1" presStyleIdx="1" presStyleCnt="3"/>
      <dgm:spPr/>
      <dgm:t>
        <a:bodyPr/>
        <a:lstStyle/>
        <a:p>
          <a:endParaRPr lang="it-IT"/>
        </a:p>
      </dgm:t>
    </dgm:pt>
    <dgm:pt modelId="{473838D6-3FBD-411A-B889-85A1AA4AE712}" type="pres">
      <dgm:prSet presAssocID="{DDE50B33-A8C8-48DB-989A-2AABCC381255}" presName="parentText" presStyleLbl="node1" presStyleIdx="1" presStyleCnt="3">
        <dgm:presLayoutVars>
          <dgm:chMax val="1"/>
          <dgm:bulletEnabled val="1"/>
        </dgm:presLayoutVars>
      </dgm:prSet>
      <dgm:spPr/>
      <dgm:t>
        <a:bodyPr/>
        <a:lstStyle/>
        <a:p>
          <a:endParaRPr lang="it-IT"/>
        </a:p>
      </dgm:t>
    </dgm:pt>
    <dgm:pt modelId="{89054B0B-81C4-4C28-85E8-F3326EC0787C}" type="pres">
      <dgm:prSet presAssocID="{DDE50B33-A8C8-48DB-989A-2AABCC381255}" presName="aSpace" presStyleCnt="0"/>
      <dgm:spPr/>
    </dgm:pt>
    <dgm:pt modelId="{EF9B63C3-B0D0-4753-863E-D8EEF757037D}" type="pres">
      <dgm:prSet presAssocID="{143C5F01-56E4-4250-A397-440575A47D00}" presName="compNode" presStyleCnt="0"/>
      <dgm:spPr/>
    </dgm:pt>
    <dgm:pt modelId="{1284D2A7-C5C8-4B63-A753-C7A74F1624E7}" type="pres">
      <dgm:prSet presAssocID="{143C5F01-56E4-4250-A397-440575A47D00}" presName="noGeometry" presStyleCnt="0"/>
      <dgm:spPr/>
    </dgm:pt>
    <dgm:pt modelId="{A1B39B7E-C718-432A-AE66-AC4B67950D22}" type="pres">
      <dgm:prSet presAssocID="{143C5F01-56E4-4250-A397-440575A47D00}" presName="childTextVisible" presStyleLbl="bgAccFollowNode1" presStyleIdx="2" presStyleCnt="3">
        <dgm:presLayoutVars>
          <dgm:bulletEnabled val="1"/>
        </dgm:presLayoutVars>
      </dgm:prSet>
      <dgm:spPr/>
      <dgm:t>
        <a:bodyPr/>
        <a:lstStyle/>
        <a:p>
          <a:endParaRPr lang="it-IT"/>
        </a:p>
      </dgm:t>
    </dgm:pt>
    <dgm:pt modelId="{E7018C9C-64F4-4864-B6BE-3F2A6B68CFF6}" type="pres">
      <dgm:prSet presAssocID="{143C5F01-56E4-4250-A397-440575A47D00}" presName="childTextHidden" presStyleLbl="bgAccFollowNode1" presStyleIdx="2" presStyleCnt="3"/>
      <dgm:spPr/>
      <dgm:t>
        <a:bodyPr/>
        <a:lstStyle/>
        <a:p>
          <a:endParaRPr lang="it-IT"/>
        </a:p>
      </dgm:t>
    </dgm:pt>
    <dgm:pt modelId="{D0EE6915-8D9B-4673-80CA-E04587EAD52D}" type="pres">
      <dgm:prSet presAssocID="{143C5F01-56E4-4250-A397-440575A47D00}" presName="parentText" presStyleLbl="node1" presStyleIdx="2" presStyleCnt="3">
        <dgm:presLayoutVars>
          <dgm:chMax val="1"/>
          <dgm:bulletEnabled val="1"/>
        </dgm:presLayoutVars>
      </dgm:prSet>
      <dgm:spPr/>
      <dgm:t>
        <a:bodyPr/>
        <a:lstStyle/>
        <a:p>
          <a:endParaRPr lang="it-IT"/>
        </a:p>
      </dgm:t>
    </dgm:pt>
  </dgm:ptLst>
  <dgm:cxnLst>
    <dgm:cxn modelId="{50D8601D-E1D8-4EBC-99B4-75BF4AE9062C}" type="presOf" srcId="{FB680E3F-308F-4111-BAE6-B842F0C43789}" destId="{A1B39B7E-C718-432A-AE66-AC4B67950D22}" srcOrd="0" destOrd="1" presId="urn:microsoft.com/office/officeart/2005/8/layout/hProcess6"/>
    <dgm:cxn modelId="{170D734C-D6E3-4A47-A4F7-CBA524D0FBE7}" type="presOf" srcId="{7AA04484-8DDE-42CC-9D68-BD667384A457}" destId="{00AE2CD0-3928-4E00-B3ED-84E5D6243A6D}" srcOrd="0" destOrd="1" presId="urn:microsoft.com/office/officeart/2005/8/layout/hProcess6"/>
    <dgm:cxn modelId="{91243547-B446-4243-B3C6-B15DAB2613DA}" type="presOf" srcId="{B7E95A27-83C7-4143-A059-D7C5CB26E74E}" destId="{C2B59874-3D3A-4344-8E13-63C42D4D315F}" srcOrd="1" destOrd="2" presId="urn:microsoft.com/office/officeart/2005/8/layout/hProcess6"/>
    <dgm:cxn modelId="{79558E75-1B6F-4CBC-B1C2-75C17550E018}" type="presOf" srcId="{7AA04484-8DDE-42CC-9D68-BD667384A457}" destId="{4F0DA4E9-576E-4E22-8242-7A832DCE005D}" srcOrd="1" destOrd="1" presId="urn:microsoft.com/office/officeart/2005/8/layout/hProcess6"/>
    <dgm:cxn modelId="{28EFC73E-AE2B-46C0-B400-36D25EE2F8B8}" srcId="{28FDBA51-1D44-4436-AB1F-F2750F2E5DD0}" destId="{0EBEDF16-8404-46E8-88DB-6985B661A49C}" srcOrd="0" destOrd="0" parTransId="{9C7B257D-6E84-431F-A5B9-F0B91DD40231}" sibTransId="{CAF935C2-009A-4744-9141-2199BC9F2AEF}"/>
    <dgm:cxn modelId="{E5F5A91D-903A-4F8C-AFCF-18A1C5D539C8}" type="presOf" srcId="{FB680E3F-308F-4111-BAE6-B842F0C43789}" destId="{E7018C9C-64F4-4864-B6BE-3F2A6B68CFF6}" srcOrd="1" destOrd="1" presId="urn:microsoft.com/office/officeart/2005/8/layout/hProcess6"/>
    <dgm:cxn modelId="{26E8336A-7695-477F-ADA6-E2B183B41FEB}" type="presOf" srcId="{2F9CE6EB-0F56-4260-8791-F677E2AB442C}" destId="{4F0DA4E9-576E-4E22-8242-7A832DCE005D}" srcOrd="1" destOrd="0" presId="urn:microsoft.com/office/officeart/2005/8/layout/hProcess6"/>
    <dgm:cxn modelId="{4B20108E-4EF1-4514-9D4C-0AA1F497EE75}" srcId="{143C5F01-56E4-4250-A397-440575A47D00}" destId="{FB680E3F-308F-4111-BAE6-B842F0C43789}" srcOrd="1" destOrd="0" parTransId="{3CF92C06-2240-4B45-80C0-7F9D06820C6B}" sibTransId="{3BA07CFC-670F-41EE-A41B-C011A08834A8}"/>
    <dgm:cxn modelId="{2709EAF0-6F65-416D-A5ED-A6369A384B99}" srcId="{DDE50B33-A8C8-48DB-989A-2AABCC381255}" destId="{DF24E129-F6B5-4CD2-9173-0ED8BAF0DEB0}" srcOrd="0" destOrd="0" parTransId="{B0DBD61B-327E-4A5C-9A4F-CD41EE9BA59E}" sibTransId="{6C9C64C2-6925-4051-9D9C-9DF4753960BE}"/>
    <dgm:cxn modelId="{D9FEF1AA-FE25-4A80-882C-CA9B70B074F5}" type="presOf" srcId="{918CACD4-FCA4-466F-82D4-52B50C7ECC5B}" destId="{A1B39B7E-C718-432A-AE66-AC4B67950D22}" srcOrd="0" destOrd="2" presId="urn:microsoft.com/office/officeart/2005/8/layout/hProcess6"/>
    <dgm:cxn modelId="{83B7DA29-FDB0-4CCB-9659-ED798F719674}" srcId="{28FDBA51-1D44-4436-AB1F-F2750F2E5DD0}" destId="{DDE50B33-A8C8-48DB-989A-2AABCC381255}" srcOrd="1" destOrd="0" parTransId="{1EB9F953-9336-4511-A833-42402355A945}" sibTransId="{702B33CA-A821-437C-B731-ADBBCC40BABE}"/>
    <dgm:cxn modelId="{839DD07D-B047-4212-8AC1-CD52E539D473}" srcId="{DDE50B33-A8C8-48DB-989A-2AABCC381255}" destId="{B7E95A27-83C7-4143-A059-D7C5CB26E74E}" srcOrd="2" destOrd="0" parTransId="{176B1782-4540-4351-866B-46D21EFE802E}" sibTransId="{2AAFE332-9663-49D0-8A78-54F86B1F69E3}"/>
    <dgm:cxn modelId="{786AD279-1927-462E-908C-7324179DD632}" type="presOf" srcId="{EC2B9ABB-AAD9-41C0-B10D-A11C3864E5A5}" destId="{C2B59874-3D3A-4344-8E13-63C42D4D315F}" srcOrd="1" destOrd="1" presId="urn:microsoft.com/office/officeart/2005/8/layout/hProcess6"/>
    <dgm:cxn modelId="{7F3E4B73-1BC2-4095-A16F-1C5ABC0FD880}" type="presOf" srcId="{143C5F01-56E4-4250-A397-440575A47D00}" destId="{D0EE6915-8D9B-4673-80CA-E04587EAD52D}" srcOrd="0" destOrd="0" presId="urn:microsoft.com/office/officeart/2005/8/layout/hProcess6"/>
    <dgm:cxn modelId="{A492C7CC-8EB5-4C23-BC7F-41F73FC15086}" srcId="{143C5F01-56E4-4250-A397-440575A47D00}" destId="{69FEB5BD-22A9-4E3C-9735-9289217E77A4}" srcOrd="0" destOrd="0" parTransId="{FBFF8ABD-3A8A-49AF-8D47-08F07FE44D59}" sibTransId="{2B13CE80-9B57-4EE8-8B4E-7E26ED4ADC48}"/>
    <dgm:cxn modelId="{80ED1FE3-C097-44E3-AD2C-960A68EF8183}" srcId="{28FDBA51-1D44-4436-AB1F-F2750F2E5DD0}" destId="{143C5F01-56E4-4250-A397-440575A47D00}" srcOrd="2" destOrd="0" parTransId="{DBBC1237-D2F7-4E86-ADE5-DF0E69B86859}" sibTransId="{593B41F4-103B-4846-A3B7-06E0ADCE9457}"/>
    <dgm:cxn modelId="{C435E3C4-562E-48A7-9961-DB804107C0C6}" type="presOf" srcId="{B7E95A27-83C7-4143-A059-D7C5CB26E74E}" destId="{09E222B7-42BE-4518-BFC6-BD83F7B7E1C3}" srcOrd="0" destOrd="2" presId="urn:microsoft.com/office/officeart/2005/8/layout/hProcess6"/>
    <dgm:cxn modelId="{1DC5698D-DD20-4328-8F30-89854204268F}" type="presOf" srcId="{DF24E129-F6B5-4CD2-9173-0ED8BAF0DEB0}" destId="{C2B59874-3D3A-4344-8E13-63C42D4D315F}" srcOrd="1" destOrd="0" presId="urn:microsoft.com/office/officeart/2005/8/layout/hProcess6"/>
    <dgm:cxn modelId="{1C33D456-0B1C-4830-BE83-2A7A1A69141B}" type="presOf" srcId="{69FEB5BD-22A9-4E3C-9735-9289217E77A4}" destId="{E7018C9C-64F4-4864-B6BE-3F2A6B68CFF6}" srcOrd="1" destOrd="0" presId="urn:microsoft.com/office/officeart/2005/8/layout/hProcess6"/>
    <dgm:cxn modelId="{1CF93129-81CE-4C0D-9906-C3C4C45DB9CD}" srcId="{0EBEDF16-8404-46E8-88DB-6985B661A49C}" destId="{2F9CE6EB-0F56-4260-8791-F677E2AB442C}" srcOrd="0" destOrd="0" parTransId="{5526A5B2-EF57-46E1-8F1F-A5B399572760}" sibTransId="{A76BEFA9-8944-418C-BDD6-A8E05681C5E5}"/>
    <dgm:cxn modelId="{DEFEFB28-9DE0-4743-A3B6-BB7AC52223E8}" srcId="{0EBEDF16-8404-46E8-88DB-6985B661A49C}" destId="{7AA04484-8DDE-42CC-9D68-BD667384A457}" srcOrd="1" destOrd="0" parTransId="{CC23DEC9-0882-4D43-A3F3-D701E0D24355}" sibTransId="{86B41188-6806-4947-88AC-BF8A00623189}"/>
    <dgm:cxn modelId="{141C2E5C-6228-430D-8CBA-C265BBBD5724}" type="presOf" srcId="{2F9CE6EB-0F56-4260-8791-F677E2AB442C}" destId="{00AE2CD0-3928-4E00-B3ED-84E5D6243A6D}" srcOrd="0" destOrd="0" presId="urn:microsoft.com/office/officeart/2005/8/layout/hProcess6"/>
    <dgm:cxn modelId="{3947D66C-439B-488B-AD76-FE0DFB260C80}" type="presOf" srcId="{DDE50B33-A8C8-48DB-989A-2AABCC381255}" destId="{473838D6-3FBD-411A-B889-85A1AA4AE712}" srcOrd="0" destOrd="0" presId="urn:microsoft.com/office/officeart/2005/8/layout/hProcess6"/>
    <dgm:cxn modelId="{D4C74325-7761-4A69-9D25-08354343E8F3}" type="presOf" srcId="{EC2B9ABB-AAD9-41C0-B10D-A11C3864E5A5}" destId="{09E222B7-42BE-4518-BFC6-BD83F7B7E1C3}" srcOrd="0" destOrd="1" presId="urn:microsoft.com/office/officeart/2005/8/layout/hProcess6"/>
    <dgm:cxn modelId="{0F9CE50F-3DD9-43EF-B291-2780DA6B7698}" srcId="{143C5F01-56E4-4250-A397-440575A47D00}" destId="{918CACD4-FCA4-466F-82D4-52B50C7ECC5B}" srcOrd="2" destOrd="0" parTransId="{3E39A05A-DB98-4C50-8BCA-E28154559E1F}" sibTransId="{DB760938-45B5-45F5-8A99-F65D599E9AE6}"/>
    <dgm:cxn modelId="{FD7E1978-7071-484D-B022-B91A7D22973B}" type="presOf" srcId="{69FEB5BD-22A9-4E3C-9735-9289217E77A4}" destId="{A1B39B7E-C718-432A-AE66-AC4B67950D22}" srcOrd="0" destOrd="0" presId="urn:microsoft.com/office/officeart/2005/8/layout/hProcess6"/>
    <dgm:cxn modelId="{3E55BEB6-125D-4DF8-8DDA-9802273C956F}" type="presOf" srcId="{28FDBA51-1D44-4436-AB1F-F2750F2E5DD0}" destId="{A3BD1C82-811E-4377-BC60-E0EAC28502CF}" srcOrd="0" destOrd="0" presId="urn:microsoft.com/office/officeart/2005/8/layout/hProcess6"/>
    <dgm:cxn modelId="{54281C2B-C007-4AF8-B876-ED7E7772DADB}" type="presOf" srcId="{918CACD4-FCA4-466F-82D4-52B50C7ECC5B}" destId="{E7018C9C-64F4-4864-B6BE-3F2A6B68CFF6}" srcOrd="1" destOrd="2" presId="urn:microsoft.com/office/officeart/2005/8/layout/hProcess6"/>
    <dgm:cxn modelId="{61BEE4FF-198F-40FB-9983-0CA4D03045B2}" type="presOf" srcId="{DF24E129-F6B5-4CD2-9173-0ED8BAF0DEB0}" destId="{09E222B7-42BE-4518-BFC6-BD83F7B7E1C3}" srcOrd="0" destOrd="0" presId="urn:microsoft.com/office/officeart/2005/8/layout/hProcess6"/>
    <dgm:cxn modelId="{652244CA-7C3B-4ED2-BFCB-18B70436527C}" type="presOf" srcId="{0EBEDF16-8404-46E8-88DB-6985B661A49C}" destId="{CE122A95-3283-40CB-A137-F4C2458E73F9}" srcOrd="0" destOrd="0" presId="urn:microsoft.com/office/officeart/2005/8/layout/hProcess6"/>
    <dgm:cxn modelId="{C45F6DCA-76F1-4B25-84A3-A70CE47C14A5}" srcId="{DDE50B33-A8C8-48DB-989A-2AABCC381255}" destId="{EC2B9ABB-AAD9-41C0-B10D-A11C3864E5A5}" srcOrd="1" destOrd="0" parTransId="{379C6A75-2E3E-4B49-92F5-DE2CD58686A5}" sibTransId="{1F9870C2-9486-4FE8-8E09-21048FF6A810}"/>
    <dgm:cxn modelId="{DA5C7DE2-B585-42FF-A10B-4AD0810738E5}" type="presParOf" srcId="{A3BD1C82-811E-4377-BC60-E0EAC28502CF}" destId="{B29C319F-6096-4534-B362-1E3549A65C8B}" srcOrd="0" destOrd="0" presId="urn:microsoft.com/office/officeart/2005/8/layout/hProcess6"/>
    <dgm:cxn modelId="{2BFCDD5F-3156-47A2-A565-B2947EBF66B3}" type="presParOf" srcId="{B29C319F-6096-4534-B362-1E3549A65C8B}" destId="{FB89E339-FE60-4EC6-BB69-0A396C0AD75E}" srcOrd="0" destOrd="0" presId="urn:microsoft.com/office/officeart/2005/8/layout/hProcess6"/>
    <dgm:cxn modelId="{895164E2-AE23-4C17-AAF8-C0DA47E00B81}" type="presParOf" srcId="{B29C319F-6096-4534-B362-1E3549A65C8B}" destId="{00AE2CD0-3928-4E00-B3ED-84E5D6243A6D}" srcOrd="1" destOrd="0" presId="urn:microsoft.com/office/officeart/2005/8/layout/hProcess6"/>
    <dgm:cxn modelId="{E5783B35-4A1C-4C78-83CC-2285EE2A3E80}" type="presParOf" srcId="{B29C319F-6096-4534-B362-1E3549A65C8B}" destId="{4F0DA4E9-576E-4E22-8242-7A832DCE005D}" srcOrd="2" destOrd="0" presId="urn:microsoft.com/office/officeart/2005/8/layout/hProcess6"/>
    <dgm:cxn modelId="{6F0AE846-7290-4F3C-9514-7A6163050C91}" type="presParOf" srcId="{B29C319F-6096-4534-B362-1E3549A65C8B}" destId="{CE122A95-3283-40CB-A137-F4C2458E73F9}" srcOrd="3" destOrd="0" presId="urn:microsoft.com/office/officeart/2005/8/layout/hProcess6"/>
    <dgm:cxn modelId="{ED2C9357-D9E3-4A56-B32E-8F387A12B859}" type="presParOf" srcId="{A3BD1C82-811E-4377-BC60-E0EAC28502CF}" destId="{807E8B7C-2FF6-43F7-B270-A9E420D9F36F}" srcOrd="1" destOrd="0" presId="urn:microsoft.com/office/officeart/2005/8/layout/hProcess6"/>
    <dgm:cxn modelId="{E8180317-3FF3-405C-8F2D-6580744BC2F0}" type="presParOf" srcId="{A3BD1C82-811E-4377-BC60-E0EAC28502CF}" destId="{B73E340C-6723-478C-AB5C-0CEE5566D35F}" srcOrd="2" destOrd="0" presId="urn:microsoft.com/office/officeart/2005/8/layout/hProcess6"/>
    <dgm:cxn modelId="{5F9AC018-ABF1-4D5B-BA01-46FF65AC6643}" type="presParOf" srcId="{B73E340C-6723-478C-AB5C-0CEE5566D35F}" destId="{83888C2C-B0FC-4DEA-A7DE-401E44C2A437}" srcOrd="0" destOrd="0" presId="urn:microsoft.com/office/officeart/2005/8/layout/hProcess6"/>
    <dgm:cxn modelId="{EA352AF0-FDA5-4195-971E-2518965256C3}" type="presParOf" srcId="{B73E340C-6723-478C-AB5C-0CEE5566D35F}" destId="{09E222B7-42BE-4518-BFC6-BD83F7B7E1C3}" srcOrd="1" destOrd="0" presId="urn:microsoft.com/office/officeart/2005/8/layout/hProcess6"/>
    <dgm:cxn modelId="{C60ED664-DEE3-4F36-B887-87275E270A53}" type="presParOf" srcId="{B73E340C-6723-478C-AB5C-0CEE5566D35F}" destId="{C2B59874-3D3A-4344-8E13-63C42D4D315F}" srcOrd="2" destOrd="0" presId="urn:microsoft.com/office/officeart/2005/8/layout/hProcess6"/>
    <dgm:cxn modelId="{9BB4D62A-2325-4587-9F5F-708A46AF3966}" type="presParOf" srcId="{B73E340C-6723-478C-AB5C-0CEE5566D35F}" destId="{473838D6-3FBD-411A-B889-85A1AA4AE712}" srcOrd="3" destOrd="0" presId="urn:microsoft.com/office/officeart/2005/8/layout/hProcess6"/>
    <dgm:cxn modelId="{3C8285AF-9F03-4AA7-A718-A2B961E758FC}" type="presParOf" srcId="{A3BD1C82-811E-4377-BC60-E0EAC28502CF}" destId="{89054B0B-81C4-4C28-85E8-F3326EC0787C}" srcOrd="3" destOrd="0" presId="urn:microsoft.com/office/officeart/2005/8/layout/hProcess6"/>
    <dgm:cxn modelId="{A6A7F670-8406-4CCE-A9A5-AC4997D2DB6B}" type="presParOf" srcId="{A3BD1C82-811E-4377-BC60-E0EAC28502CF}" destId="{EF9B63C3-B0D0-4753-863E-D8EEF757037D}" srcOrd="4" destOrd="0" presId="urn:microsoft.com/office/officeart/2005/8/layout/hProcess6"/>
    <dgm:cxn modelId="{B4D75ED9-709A-4FF6-9725-9D36CEDE3BCB}" type="presParOf" srcId="{EF9B63C3-B0D0-4753-863E-D8EEF757037D}" destId="{1284D2A7-C5C8-4B63-A753-C7A74F1624E7}" srcOrd="0" destOrd="0" presId="urn:microsoft.com/office/officeart/2005/8/layout/hProcess6"/>
    <dgm:cxn modelId="{2B692F0B-752B-470D-8714-BA63C3784422}" type="presParOf" srcId="{EF9B63C3-B0D0-4753-863E-D8EEF757037D}" destId="{A1B39B7E-C718-432A-AE66-AC4B67950D22}" srcOrd="1" destOrd="0" presId="urn:microsoft.com/office/officeart/2005/8/layout/hProcess6"/>
    <dgm:cxn modelId="{AF5810BC-7AB5-4AA1-9536-38BA13D85EFF}" type="presParOf" srcId="{EF9B63C3-B0D0-4753-863E-D8EEF757037D}" destId="{E7018C9C-64F4-4864-B6BE-3F2A6B68CFF6}" srcOrd="2" destOrd="0" presId="urn:microsoft.com/office/officeart/2005/8/layout/hProcess6"/>
    <dgm:cxn modelId="{19740005-BC84-411D-A905-F8A01DE901E7}" type="presParOf" srcId="{EF9B63C3-B0D0-4753-863E-D8EEF757037D}" destId="{D0EE6915-8D9B-4673-80CA-E04587EAD52D}"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71800" cy="499012"/>
          </a:xfrm>
          <a:prstGeom prst="rect">
            <a:avLst/>
          </a:prstGeom>
        </p:spPr>
        <p:txBody>
          <a:bodyPr vert="horz" lIns="96007" tIns="48004" rIns="96007" bIns="48004" rtlCol="0"/>
          <a:lstStyle>
            <a:lvl1pPr algn="l">
              <a:defRPr sz="1300"/>
            </a:lvl1pPr>
          </a:lstStyle>
          <a:p>
            <a:endParaRPr lang="it-IT"/>
          </a:p>
        </p:txBody>
      </p:sp>
      <p:sp>
        <p:nvSpPr>
          <p:cNvPr id="3" name="Segnaposto data 2"/>
          <p:cNvSpPr>
            <a:spLocks noGrp="1"/>
          </p:cNvSpPr>
          <p:nvPr>
            <p:ph type="dt" idx="1"/>
          </p:nvPr>
        </p:nvSpPr>
        <p:spPr>
          <a:xfrm>
            <a:off x="3884613" y="0"/>
            <a:ext cx="2971800" cy="499012"/>
          </a:xfrm>
          <a:prstGeom prst="rect">
            <a:avLst/>
          </a:prstGeom>
        </p:spPr>
        <p:txBody>
          <a:bodyPr vert="horz" lIns="96007" tIns="48004" rIns="96007" bIns="48004" rtlCol="0"/>
          <a:lstStyle>
            <a:lvl1pPr algn="r">
              <a:defRPr sz="1300"/>
            </a:lvl1pPr>
          </a:lstStyle>
          <a:p>
            <a:fld id="{5FFE43DB-0BD1-4D0A-AAF4-91D3711CFB82}" type="datetimeFigureOut">
              <a:rPr lang="it-IT" smtClean="0"/>
              <a:t>10/03/2020</a:t>
            </a:fld>
            <a:endParaRPr lang="it-IT"/>
          </a:p>
        </p:txBody>
      </p:sp>
      <p:sp>
        <p:nvSpPr>
          <p:cNvPr id="4" name="Segnaposto immagine diapositiva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6007" tIns="48004" rIns="96007" bIns="48004" rtlCol="0" anchor="ctr"/>
          <a:lstStyle/>
          <a:p>
            <a:endParaRPr lang="it-IT"/>
          </a:p>
        </p:txBody>
      </p:sp>
      <p:sp>
        <p:nvSpPr>
          <p:cNvPr id="5" name="Segnaposto note 4"/>
          <p:cNvSpPr>
            <a:spLocks noGrp="1"/>
          </p:cNvSpPr>
          <p:nvPr>
            <p:ph type="body" sz="quarter" idx="3"/>
          </p:nvPr>
        </p:nvSpPr>
        <p:spPr>
          <a:xfrm>
            <a:off x="685800" y="4786363"/>
            <a:ext cx="5486400" cy="3916114"/>
          </a:xfrm>
          <a:prstGeom prst="rect">
            <a:avLst/>
          </a:prstGeom>
        </p:spPr>
        <p:txBody>
          <a:bodyPr vert="horz" lIns="96007" tIns="48004" rIns="96007" bIns="48004"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1" y="9446678"/>
            <a:ext cx="2971800" cy="499010"/>
          </a:xfrm>
          <a:prstGeom prst="rect">
            <a:avLst/>
          </a:prstGeom>
        </p:spPr>
        <p:txBody>
          <a:bodyPr vert="horz" lIns="96007" tIns="48004" rIns="96007" bIns="48004" rtlCol="0" anchor="b"/>
          <a:lstStyle>
            <a:lvl1pPr algn="l">
              <a:defRPr sz="1300"/>
            </a:lvl1pPr>
          </a:lstStyle>
          <a:p>
            <a:endParaRPr lang="it-IT"/>
          </a:p>
        </p:txBody>
      </p:sp>
      <p:sp>
        <p:nvSpPr>
          <p:cNvPr id="7" name="Segnaposto numero diapositiva 6"/>
          <p:cNvSpPr>
            <a:spLocks noGrp="1"/>
          </p:cNvSpPr>
          <p:nvPr>
            <p:ph type="sldNum" sz="quarter" idx="5"/>
          </p:nvPr>
        </p:nvSpPr>
        <p:spPr>
          <a:xfrm>
            <a:off x="3884613" y="9446678"/>
            <a:ext cx="2971800" cy="499010"/>
          </a:xfrm>
          <a:prstGeom prst="rect">
            <a:avLst/>
          </a:prstGeom>
        </p:spPr>
        <p:txBody>
          <a:bodyPr vert="horz" lIns="96007" tIns="48004" rIns="96007" bIns="48004" rtlCol="0" anchor="b"/>
          <a:lstStyle>
            <a:lvl1pPr algn="r">
              <a:defRPr sz="1300"/>
            </a:lvl1pPr>
          </a:lstStyle>
          <a:p>
            <a:fld id="{E34FC69D-D030-491B-A29C-7BAA202EF57F}" type="slidenum">
              <a:rPr lang="it-IT" smtClean="0"/>
              <a:t>‹N›</a:t>
            </a:fld>
            <a:endParaRPr lang="it-IT"/>
          </a:p>
        </p:txBody>
      </p:sp>
    </p:spTree>
    <p:extLst>
      <p:ext uri="{BB962C8B-B14F-4D97-AF65-F5344CB8AC3E}">
        <p14:creationId xmlns:p14="http://schemas.microsoft.com/office/powerpoint/2010/main" val="310258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28F8D7A-A6A8-4846-A35E-23ACAB920CAC}"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2914198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10</a:t>
            </a:fld>
            <a:endParaRPr lang="it-IT"/>
          </a:p>
        </p:txBody>
      </p:sp>
    </p:spTree>
    <p:extLst>
      <p:ext uri="{BB962C8B-B14F-4D97-AF65-F5344CB8AC3E}">
        <p14:creationId xmlns:p14="http://schemas.microsoft.com/office/powerpoint/2010/main" val="1153597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a:ln/>
        </p:spPr>
      </p:sp>
      <p:sp>
        <p:nvSpPr>
          <p:cNvPr id="28675"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Times New Roman" panose="02020603050405020304" pitchFamily="18" charset="0"/>
            </a:endParaRPr>
          </a:p>
        </p:txBody>
      </p:sp>
      <p:sp>
        <p:nvSpPr>
          <p:cNvPr id="28676"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38344" indent="-283978" eaLnBrk="0" hangingPunct="0">
              <a:defRPr sz="2400">
                <a:solidFill>
                  <a:schemeClr val="tx1"/>
                </a:solidFill>
                <a:latin typeface="Times New Roman" panose="02020603050405020304" pitchFamily="18" charset="0"/>
              </a:defRPr>
            </a:lvl2pPr>
            <a:lvl3pPr marL="1135913" indent="-227183" eaLnBrk="0" hangingPunct="0">
              <a:defRPr sz="2400">
                <a:solidFill>
                  <a:schemeClr val="tx1"/>
                </a:solidFill>
                <a:latin typeface="Times New Roman" panose="02020603050405020304" pitchFamily="18" charset="0"/>
              </a:defRPr>
            </a:lvl3pPr>
            <a:lvl4pPr marL="1590279" indent="-227183" eaLnBrk="0" hangingPunct="0">
              <a:defRPr sz="2400">
                <a:solidFill>
                  <a:schemeClr val="tx1"/>
                </a:solidFill>
                <a:latin typeface="Times New Roman" panose="02020603050405020304" pitchFamily="18" charset="0"/>
              </a:defRPr>
            </a:lvl4pPr>
            <a:lvl5pPr marL="2044644" indent="-227183" eaLnBrk="0" hangingPunct="0">
              <a:defRPr sz="2400">
                <a:solidFill>
                  <a:schemeClr val="tx1"/>
                </a:solidFill>
                <a:latin typeface="Times New Roman" panose="02020603050405020304" pitchFamily="18" charset="0"/>
              </a:defRPr>
            </a:lvl5pPr>
            <a:lvl6pPr marL="2499009" indent="-227183" eaLnBrk="0" fontAlgn="base" hangingPunct="0">
              <a:spcBef>
                <a:spcPct val="0"/>
              </a:spcBef>
              <a:spcAft>
                <a:spcPct val="0"/>
              </a:spcAft>
              <a:defRPr sz="2400">
                <a:solidFill>
                  <a:schemeClr val="tx1"/>
                </a:solidFill>
                <a:latin typeface="Times New Roman" panose="02020603050405020304" pitchFamily="18" charset="0"/>
              </a:defRPr>
            </a:lvl6pPr>
            <a:lvl7pPr marL="2953375" indent="-227183" eaLnBrk="0" fontAlgn="base" hangingPunct="0">
              <a:spcBef>
                <a:spcPct val="0"/>
              </a:spcBef>
              <a:spcAft>
                <a:spcPct val="0"/>
              </a:spcAft>
              <a:defRPr sz="2400">
                <a:solidFill>
                  <a:schemeClr val="tx1"/>
                </a:solidFill>
                <a:latin typeface="Times New Roman" panose="02020603050405020304" pitchFamily="18" charset="0"/>
              </a:defRPr>
            </a:lvl7pPr>
            <a:lvl8pPr marL="3407740" indent="-227183" eaLnBrk="0" fontAlgn="base" hangingPunct="0">
              <a:spcBef>
                <a:spcPct val="0"/>
              </a:spcBef>
              <a:spcAft>
                <a:spcPct val="0"/>
              </a:spcAft>
              <a:defRPr sz="2400">
                <a:solidFill>
                  <a:schemeClr val="tx1"/>
                </a:solidFill>
                <a:latin typeface="Times New Roman" panose="02020603050405020304" pitchFamily="18" charset="0"/>
              </a:defRPr>
            </a:lvl8pPr>
            <a:lvl9pPr marL="3862106" indent="-22718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BF696156-109A-442B-9939-5782A155B750}" type="slidenum">
              <a:rPr lang="it-IT" altLang="it-IT" sz="1200">
                <a:solidFill>
                  <a:prstClr val="black"/>
                </a:solidFill>
              </a:rPr>
              <a:pPr eaLnBrk="1" hangingPunct="1"/>
              <a:t>11</a:t>
            </a:fld>
            <a:endParaRPr lang="it-IT" altLang="it-IT" sz="1200">
              <a:solidFill>
                <a:prstClr val="black"/>
              </a:solidFill>
            </a:endParaRPr>
          </a:p>
        </p:txBody>
      </p:sp>
    </p:spTree>
    <p:extLst>
      <p:ext uri="{BB962C8B-B14F-4D97-AF65-F5344CB8AC3E}">
        <p14:creationId xmlns:p14="http://schemas.microsoft.com/office/powerpoint/2010/main" val="3834583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
        <p:nvSpPr>
          <p:cNvPr id="4301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B518531-9E48-4DEF-909E-2B14E6FDBA77}" type="slidenum">
              <a:rPr lang="it-IT" altLang="it-IT">
                <a:solidFill>
                  <a:prstClr val="black"/>
                </a:solidFill>
              </a:rPr>
              <a:pPr eaLnBrk="1" hangingPunct="1"/>
              <a:t>12</a:t>
            </a:fld>
            <a:endParaRPr lang="it-IT" altLang="it-IT">
              <a:solidFill>
                <a:prstClr val="black"/>
              </a:solidFill>
            </a:endParaRPr>
          </a:p>
        </p:txBody>
      </p:sp>
    </p:spTree>
    <p:extLst>
      <p:ext uri="{BB962C8B-B14F-4D97-AF65-F5344CB8AC3E}">
        <p14:creationId xmlns:p14="http://schemas.microsoft.com/office/powerpoint/2010/main" val="3331337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13</a:t>
            </a:fld>
            <a:endParaRPr lang="it-IT"/>
          </a:p>
        </p:txBody>
      </p:sp>
    </p:spTree>
    <p:extLst>
      <p:ext uri="{BB962C8B-B14F-4D97-AF65-F5344CB8AC3E}">
        <p14:creationId xmlns:p14="http://schemas.microsoft.com/office/powerpoint/2010/main" val="2345657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14</a:t>
            </a:fld>
            <a:endParaRPr lang="it-IT"/>
          </a:p>
        </p:txBody>
      </p:sp>
    </p:spTree>
    <p:extLst>
      <p:ext uri="{BB962C8B-B14F-4D97-AF65-F5344CB8AC3E}">
        <p14:creationId xmlns:p14="http://schemas.microsoft.com/office/powerpoint/2010/main" val="1047733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5BBA88-3E9E-448D-AA17-7F521CD151E1}" type="slidenum">
              <a:rPr lang="it-IT" altLang="it-IT">
                <a:solidFill>
                  <a:prstClr val="black"/>
                </a:solidFill>
              </a:rPr>
              <a:pPr/>
              <a:t>15</a:t>
            </a:fld>
            <a:endParaRPr lang="it-IT" altLang="it-IT">
              <a:solidFill>
                <a:prstClr val="black"/>
              </a:solidFill>
            </a:endParaRPr>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2090278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16</a:t>
            </a:fld>
            <a:endParaRPr lang="it-IT"/>
          </a:p>
        </p:txBody>
      </p:sp>
    </p:spTree>
    <p:extLst>
      <p:ext uri="{BB962C8B-B14F-4D97-AF65-F5344CB8AC3E}">
        <p14:creationId xmlns:p14="http://schemas.microsoft.com/office/powerpoint/2010/main" val="3587672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17</a:t>
            </a:fld>
            <a:endParaRPr lang="it-IT"/>
          </a:p>
        </p:txBody>
      </p:sp>
    </p:spTree>
    <p:extLst>
      <p:ext uri="{BB962C8B-B14F-4D97-AF65-F5344CB8AC3E}">
        <p14:creationId xmlns:p14="http://schemas.microsoft.com/office/powerpoint/2010/main" val="2318471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18</a:t>
            </a:fld>
            <a:endParaRPr lang="it-IT"/>
          </a:p>
        </p:txBody>
      </p:sp>
    </p:spTree>
    <p:extLst>
      <p:ext uri="{BB962C8B-B14F-4D97-AF65-F5344CB8AC3E}">
        <p14:creationId xmlns:p14="http://schemas.microsoft.com/office/powerpoint/2010/main" val="139561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382E0E5-E8E4-4E0B-8689-957C9619A84A}" type="slidenum">
              <a:rPr lang="it-IT" altLang="it-IT">
                <a:solidFill>
                  <a:prstClr val="black"/>
                </a:solidFill>
              </a:rPr>
              <a:pPr eaLnBrk="1" hangingPunct="1"/>
              <a:t>19</a:t>
            </a:fld>
            <a:endParaRPr lang="it-IT" altLang="it-IT">
              <a:solidFill>
                <a:prstClr val="black"/>
              </a:solidFill>
            </a:endParaRPr>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sz="1400"/>
              <a:t>Sono cambiate molte cose nel panorama psichiatrico. E' cambiato il concetto di salute mentale, senz'altro più esteso e inclusivo di prima. Sono cambiate le malattie, o meglio la denominazione delle malattie, pensiamo al rapporto epidemiologico tra schizofrenia e disturbo bipolare, come le manifestazioni psichiche siano cambiate con il dilagare dell'abuso di sostanze, i fenomeni di aggressività e intolleranza nell'adolescenza, ecc.. ono cambiati i razionali scientifici, quali sono o debbano essere i siti di attacco dei farmaci ad es.. Sono cambiati i modelli assistenziali: dall'Ospedale al Territorio</a:t>
            </a:r>
            <a:r>
              <a:rPr lang="it-IT" altLang="it-IT" smtClean="0"/>
              <a:t>.</a:t>
            </a:r>
          </a:p>
        </p:txBody>
      </p:sp>
    </p:spTree>
    <p:extLst>
      <p:ext uri="{BB962C8B-B14F-4D97-AF65-F5344CB8AC3E}">
        <p14:creationId xmlns:p14="http://schemas.microsoft.com/office/powerpoint/2010/main" val="949285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2</a:t>
            </a:fld>
            <a:endParaRPr lang="it-IT"/>
          </a:p>
        </p:txBody>
      </p:sp>
    </p:spTree>
    <p:extLst>
      <p:ext uri="{BB962C8B-B14F-4D97-AF65-F5344CB8AC3E}">
        <p14:creationId xmlns:p14="http://schemas.microsoft.com/office/powerpoint/2010/main" val="3023061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A892609-BC07-435E-AF56-663893957E0A}" type="slidenum">
              <a:rPr lang="it-IT" altLang="it-IT">
                <a:solidFill>
                  <a:prstClr val="black"/>
                </a:solidFill>
                <a:latin typeface="Calibri" panose="020F0502020204030204" pitchFamily="34" charset="0"/>
              </a:rPr>
              <a:pPr eaLnBrk="1" hangingPunct="1"/>
              <a:t>20</a:t>
            </a:fld>
            <a:endParaRPr lang="it-IT" altLang="it-IT">
              <a:solidFill>
                <a:prstClr val="black"/>
              </a:solidFill>
              <a:latin typeface="Calibri" panose="020F0502020204030204" pitchFamily="34" charset="0"/>
            </a:endParaRPr>
          </a:p>
        </p:txBody>
      </p:sp>
      <p:sp>
        <p:nvSpPr>
          <p:cNvPr id="522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22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1749595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mtClean="0"/>
              <a:t>Norman Sartorius, già Direttore del Settore Salute Mentale e Dipendenze dell'OMS, in una non lontana lettura magistrale al Congresso della SOPSI sulla crisi di identità dello psichiatra tracciava in maniera chiara i tre aspetti della malattia mentale come essa si presenta.</a:t>
            </a:r>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38CE6B2-4D24-4E57-A91D-429BC5DE7931}" type="slidenum">
              <a:rPr lang="it-IT" altLang="it-IT">
                <a:solidFill>
                  <a:prstClr val="black"/>
                </a:solidFill>
                <a:latin typeface="Calibri" panose="020F0502020204030204" pitchFamily="34" charset="0"/>
              </a:rPr>
              <a:pPr eaLnBrk="1" hangingPunct="1"/>
              <a:t>21</a:t>
            </a:fld>
            <a:endParaRPr lang="it-IT" altLang="it-IT">
              <a:solidFill>
                <a:prstClr val="black"/>
              </a:solidFill>
              <a:latin typeface="Calibri" panose="020F0502020204030204" pitchFamily="34" charset="0"/>
            </a:endParaRPr>
          </a:p>
        </p:txBody>
      </p:sp>
    </p:spTree>
    <p:extLst>
      <p:ext uri="{BB962C8B-B14F-4D97-AF65-F5344CB8AC3E}">
        <p14:creationId xmlns:p14="http://schemas.microsoft.com/office/powerpoint/2010/main" val="966578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75A952-61B7-4C73-A2B5-925F66E2770D}" type="slidenum">
              <a:rPr lang="it-IT" altLang="it-IT">
                <a:solidFill>
                  <a:prstClr val="black"/>
                </a:solidFill>
              </a:rPr>
              <a:pPr/>
              <a:t>22</a:t>
            </a:fld>
            <a:endParaRPr lang="it-IT" altLang="it-IT">
              <a:solidFill>
                <a:prstClr val="black"/>
              </a:solidFill>
            </a:endParaRPr>
          </a:p>
        </p:txBody>
      </p:sp>
      <p:sp>
        <p:nvSpPr>
          <p:cNvPr id="124930" name="Text Box 2"/>
          <p:cNvSpPr txBox="1">
            <a:spLocks noChangeArrowheads="1"/>
          </p:cNvSpPr>
          <p:nvPr/>
        </p:nvSpPr>
        <p:spPr bwMode="auto">
          <a:xfrm>
            <a:off x="1185412" y="871490"/>
            <a:ext cx="4457146" cy="314240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873" tIns="45437" rIns="90873" bIns="45437" anchor="ctr"/>
          <a:lstStyle/>
          <a:p>
            <a:endParaRPr lang="it-IT">
              <a:solidFill>
                <a:prstClr val="black"/>
              </a:solidFill>
            </a:endParaRPr>
          </a:p>
        </p:txBody>
      </p:sp>
      <p:sp>
        <p:nvSpPr>
          <p:cNvPr id="124931" name="Rectangle 3"/>
          <p:cNvSpPr txBox="1">
            <a:spLocks noGrp="1" noChangeArrowheads="1"/>
          </p:cNvSpPr>
          <p:nvPr>
            <p:ph type="body"/>
          </p:nvPr>
        </p:nvSpPr>
        <p:spPr bwMode="auto">
          <a:xfrm>
            <a:off x="1057388" y="4318045"/>
            <a:ext cx="4711614" cy="347965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668" tIns="39834" rIns="79668" bIns="39834" anchor="ctr"/>
          <a:lstStyle/>
          <a:p>
            <a:endParaRPr lang="it-IT" altLang="it-IT"/>
          </a:p>
        </p:txBody>
      </p:sp>
    </p:spTree>
    <p:extLst>
      <p:ext uri="{BB962C8B-B14F-4D97-AF65-F5344CB8AC3E}">
        <p14:creationId xmlns:p14="http://schemas.microsoft.com/office/powerpoint/2010/main" val="2403203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186E9B-0493-4C0D-94C1-251136F74828}" type="slidenum">
              <a:rPr lang="it-IT" altLang="it-IT">
                <a:solidFill>
                  <a:prstClr val="black"/>
                </a:solidFill>
              </a:rPr>
              <a:pPr/>
              <a:t>23</a:t>
            </a:fld>
            <a:endParaRPr lang="it-IT" altLang="it-IT">
              <a:solidFill>
                <a:prstClr val="black"/>
              </a:solidFill>
            </a:endParaRPr>
          </a:p>
        </p:txBody>
      </p:sp>
      <p:sp>
        <p:nvSpPr>
          <p:cNvPr id="126978" name="Text Box 2"/>
          <p:cNvSpPr txBox="1">
            <a:spLocks noChangeArrowheads="1"/>
          </p:cNvSpPr>
          <p:nvPr/>
        </p:nvSpPr>
        <p:spPr bwMode="auto">
          <a:xfrm>
            <a:off x="1185412" y="871490"/>
            <a:ext cx="4457146" cy="314240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873" tIns="45437" rIns="90873" bIns="45437" anchor="ctr"/>
          <a:lstStyle/>
          <a:p>
            <a:endParaRPr lang="it-IT">
              <a:solidFill>
                <a:prstClr val="black"/>
              </a:solidFill>
            </a:endParaRPr>
          </a:p>
        </p:txBody>
      </p:sp>
      <p:sp>
        <p:nvSpPr>
          <p:cNvPr id="126979" name="Rectangle 3"/>
          <p:cNvSpPr txBox="1">
            <a:spLocks noGrp="1" noChangeArrowheads="1"/>
          </p:cNvSpPr>
          <p:nvPr>
            <p:ph type="body"/>
          </p:nvPr>
        </p:nvSpPr>
        <p:spPr bwMode="auto">
          <a:xfrm>
            <a:off x="1057388" y="4318045"/>
            <a:ext cx="4711614" cy="347965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9668" tIns="39834" rIns="79668" bIns="39834" anchor="ctr"/>
          <a:lstStyle/>
          <a:p>
            <a:endParaRPr lang="it-IT" altLang="it-IT"/>
          </a:p>
        </p:txBody>
      </p:sp>
    </p:spTree>
    <p:extLst>
      <p:ext uri="{BB962C8B-B14F-4D97-AF65-F5344CB8AC3E}">
        <p14:creationId xmlns:p14="http://schemas.microsoft.com/office/powerpoint/2010/main" val="3164683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9155" name="Segnaposto note 2"/>
          <p:cNvSpPr>
            <a:spLocks noGrp="1"/>
          </p:cNvSpPr>
          <p:nvPr>
            <p:ph type="body" idx="1"/>
          </p:nvPr>
        </p:nvSpPr>
        <p:spPr bwMode="auto">
          <a:noFill/>
        </p:spPr>
        <p:txBody>
          <a:bodyPr wrap="square" numCol="1" anchor="t" anchorCtr="0" compatLnSpc="1">
            <a:prstTxWarp prst="textNoShape">
              <a:avLst/>
            </a:prstTxWarp>
          </a:bodyPr>
          <a:lstStyle/>
          <a:p>
            <a:r>
              <a:rPr lang="it-IT" dirty="0" smtClean="0"/>
              <a:t>Il lavoro della persona svantaggiata o diversamente abile, al pari del lavoro per la persona che non lo è ha come fondamento alcune dimensioni che non hanno a che vedere con la necessità né con il profitto. Le 4 S: socialità, solidarietà, spiritualità e sviluppo. Questi </a:t>
            </a:r>
            <a:r>
              <a:rPr lang="it-IT" smtClean="0"/>
              <a:t>sono i fondamenti del lavoro per la persona. </a:t>
            </a:r>
            <a:r>
              <a:rPr lang="it-IT" dirty="0" smtClean="0"/>
              <a:t>Socialità vuol dire acquisire o migliorare una tolleranza alla presenza di altri individui nella esecuzione di compiti assegnati. Solidarietà è in rapporto alla esigenza di ciascun individuo di sostenere ed essere sostenuto dagli altri nelle situazioni di difficoltà sia interne che esterne all'ambito lavorativo; vuol dire acquisire una capacità di rapporto interpersonale con altri individui, che nella fattispecie della colleganza condividono luoghi, tempi e attività. Il valore spirituale del lavoro, rimarcato nella regola monastica dell'ora et labora, è comunque presente in ogni civiltà indipendentemente dalla confessione religiosa e attiene alla specificazione dell'Homo Faber, gradino antecedente ma essenziale nella scala evolutiva verso l'Homo Sapiens, soggetto cioè dotato di pensiero come qualità razionale e spirituale. Infine, la crescita o sviluppo della persona si realizzano nella dimensione lavorativa, attraverso l'acquisizione di esperienze.       </a:t>
            </a:r>
          </a:p>
        </p:txBody>
      </p:sp>
      <p:sp>
        <p:nvSpPr>
          <p:cNvPr id="4915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F0F5871-DD5D-4382-A240-E21552CD5914}" type="slidenum">
              <a:rPr lang="it-IT" smtClean="0">
                <a:solidFill>
                  <a:prstClr val="black"/>
                </a:solidFill>
              </a:rPr>
              <a:pPr/>
              <a:t>24</a:t>
            </a:fld>
            <a:endParaRPr lang="it-IT" smtClean="0">
              <a:solidFill>
                <a:prstClr val="black"/>
              </a:solidFill>
            </a:endParaRPr>
          </a:p>
        </p:txBody>
      </p:sp>
    </p:spTree>
    <p:extLst>
      <p:ext uri="{BB962C8B-B14F-4D97-AF65-F5344CB8AC3E}">
        <p14:creationId xmlns:p14="http://schemas.microsoft.com/office/powerpoint/2010/main" val="29259027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mtClean="0"/>
              <a:t>Una definizione classica di salute, che ritengo migliore del concetto di adattamento o adattabilità su cui si basano le definiaioni tradizionali psicologiche di salute mentale. Se andiamo a vedere già in questa classica definizione troviamo, mediante la negazione o la distorsione, cosa vuol dire malattia.</a:t>
            </a:r>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017CC7A-70A2-4F4A-B018-74DB4E128166}" type="slidenum">
              <a:rPr lang="it-IT" altLang="it-IT">
                <a:solidFill>
                  <a:prstClr val="black"/>
                </a:solidFill>
                <a:latin typeface="Calibri" panose="020F0502020204030204" pitchFamily="34" charset="0"/>
              </a:rPr>
              <a:pPr eaLnBrk="1" hangingPunct="1"/>
              <a:t>25</a:t>
            </a:fld>
            <a:endParaRPr lang="it-IT" altLang="it-IT">
              <a:solidFill>
                <a:prstClr val="black"/>
              </a:solidFill>
              <a:latin typeface="Calibri" panose="020F0502020204030204" pitchFamily="34" charset="0"/>
            </a:endParaRPr>
          </a:p>
        </p:txBody>
      </p:sp>
    </p:spTree>
    <p:extLst>
      <p:ext uri="{BB962C8B-B14F-4D97-AF65-F5344CB8AC3E}">
        <p14:creationId xmlns:p14="http://schemas.microsoft.com/office/powerpoint/2010/main" val="24271371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26</a:t>
            </a:fld>
            <a:endParaRPr lang="it-IT"/>
          </a:p>
        </p:txBody>
      </p:sp>
    </p:spTree>
    <p:extLst>
      <p:ext uri="{BB962C8B-B14F-4D97-AF65-F5344CB8AC3E}">
        <p14:creationId xmlns:p14="http://schemas.microsoft.com/office/powerpoint/2010/main" val="28424575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27</a:t>
            </a:fld>
            <a:endParaRPr lang="it-IT"/>
          </a:p>
        </p:txBody>
      </p:sp>
    </p:spTree>
    <p:extLst>
      <p:ext uri="{BB962C8B-B14F-4D97-AF65-F5344CB8AC3E}">
        <p14:creationId xmlns:p14="http://schemas.microsoft.com/office/powerpoint/2010/main" val="16919573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28</a:t>
            </a:fld>
            <a:endParaRPr lang="it-IT"/>
          </a:p>
        </p:txBody>
      </p:sp>
    </p:spTree>
    <p:extLst>
      <p:ext uri="{BB962C8B-B14F-4D97-AF65-F5344CB8AC3E}">
        <p14:creationId xmlns:p14="http://schemas.microsoft.com/office/powerpoint/2010/main" val="34958301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6546" name="Text Box 1"/>
          <p:cNvSpPr txBox="1">
            <a:spLocks noChangeArrowheads="1"/>
          </p:cNvSpPr>
          <p:nvPr/>
        </p:nvSpPr>
        <p:spPr bwMode="auto">
          <a:xfrm>
            <a:off x="1185412" y="871490"/>
            <a:ext cx="4457146" cy="3142402"/>
          </a:xfrm>
          <a:prstGeom prst="rect">
            <a:avLst/>
          </a:prstGeom>
          <a:solidFill>
            <a:srgbClr val="FFFFFF"/>
          </a:solidFill>
          <a:ln w="9360">
            <a:solidFill>
              <a:srgbClr val="000000"/>
            </a:solidFill>
            <a:miter lim="800000"/>
            <a:headEnd/>
            <a:tailEnd/>
          </a:ln>
        </p:spPr>
        <p:txBody>
          <a:bodyPr wrap="none" lIns="79668" tIns="39834" rIns="79668" bIns="39834"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36547" name="Rectangle 2"/>
          <p:cNvSpPr>
            <a:spLocks noGrp="1" noChangeArrowheads="1"/>
          </p:cNvSpPr>
          <p:nvPr>
            <p:ph type="body"/>
          </p:nvPr>
        </p:nvSpPr>
        <p:spPr bwMode="auto">
          <a:xfrm>
            <a:off x="1057388" y="4318045"/>
            <a:ext cx="4713195" cy="34796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it-IT" altLang="it-IT" smtClean="0"/>
          </a:p>
        </p:txBody>
      </p:sp>
    </p:spTree>
    <p:extLst>
      <p:ext uri="{BB962C8B-B14F-4D97-AF65-F5344CB8AC3E}">
        <p14:creationId xmlns:p14="http://schemas.microsoft.com/office/powerpoint/2010/main" val="777232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mtClean="0"/>
              <a:t>Lo schema </a:t>
            </a:r>
            <a:r>
              <a:rPr lang="it-IT" dirty="0" smtClean="0"/>
              <a:t>portante o struttura è identica ma cambiano aspetti che non sono secondari. La differenza tra palazzo pitti e una costruzione contadina del medioevo ….</a:t>
            </a:r>
            <a:endParaRPr lang="it-IT" dirty="0"/>
          </a:p>
        </p:txBody>
      </p:sp>
      <p:sp>
        <p:nvSpPr>
          <p:cNvPr id="4" name="Segnaposto numero diapositiva 3"/>
          <p:cNvSpPr>
            <a:spLocks noGrp="1"/>
          </p:cNvSpPr>
          <p:nvPr>
            <p:ph type="sldNum" sz="quarter" idx="10"/>
          </p:nvPr>
        </p:nvSpPr>
        <p:spPr/>
        <p:txBody>
          <a:bodyPr/>
          <a:lstStyle/>
          <a:p>
            <a:fld id="{E34FC69D-D030-491B-A29C-7BAA202EF57F}" type="slidenum">
              <a:rPr lang="it-IT" smtClean="0"/>
              <a:t>3</a:t>
            </a:fld>
            <a:endParaRPr lang="it-IT"/>
          </a:p>
        </p:txBody>
      </p:sp>
    </p:spTree>
    <p:extLst>
      <p:ext uri="{BB962C8B-B14F-4D97-AF65-F5344CB8AC3E}">
        <p14:creationId xmlns:p14="http://schemas.microsoft.com/office/powerpoint/2010/main" val="33149307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0642" name="Text Box 1"/>
          <p:cNvSpPr txBox="1">
            <a:spLocks noChangeArrowheads="1"/>
          </p:cNvSpPr>
          <p:nvPr/>
        </p:nvSpPr>
        <p:spPr bwMode="auto">
          <a:xfrm>
            <a:off x="1185411" y="871489"/>
            <a:ext cx="4450824" cy="3139250"/>
          </a:xfrm>
          <a:prstGeom prst="rect">
            <a:avLst/>
          </a:prstGeom>
          <a:solidFill>
            <a:srgbClr val="FFFFFF"/>
          </a:solidFill>
          <a:ln w="9525">
            <a:solidFill>
              <a:srgbClr val="000000"/>
            </a:solidFill>
            <a:miter lim="800000"/>
            <a:headEnd/>
            <a:tailEnd/>
          </a:ln>
        </p:spPr>
        <p:txBody>
          <a:bodyPr wrap="none" lIns="79668" tIns="39834" rIns="79668" bIns="39834"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40643" name="Rectangle 2"/>
          <p:cNvSpPr>
            <a:spLocks noGrp="1" noChangeArrowheads="1"/>
          </p:cNvSpPr>
          <p:nvPr>
            <p:ph type="body"/>
          </p:nvPr>
        </p:nvSpPr>
        <p:spPr bwMode="auto">
          <a:xfrm>
            <a:off x="1057388" y="4318045"/>
            <a:ext cx="4713195" cy="34796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it-IT" altLang="it-IT" smtClean="0"/>
          </a:p>
        </p:txBody>
      </p:sp>
    </p:spTree>
    <p:extLst>
      <p:ext uri="{BB962C8B-B14F-4D97-AF65-F5344CB8AC3E}">
        <p14:creationId xmlns:p14="http://schemas.microsoft.com/office/powerpoint/2010/main" val="28515928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F4E7E0-D5B6-45AE-976B-EAA826478AA0}" type="slidenum">
              <a:rPr lang="it-IT" altLang="it-IT"/>
              <a:pPr eaLnBrk="1" hangingPunct="1"/>
              <a:t>31</a:t>
            </a:fld>
            <a:endParaRPr lang="it-IT" altLang="it-IT"/>
          </a:p>
        </p:txBody>
      </p:sp>
      <p:sp>
        <p:nvSpPr>
          <p:cNvPr id="3123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23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Un primo, grossolano ma efficace, dato è rappresentato da questo storico e strautilizzato grafico che descrive l’andamento delle presenze in ospedali psichiatrici americani a cavallo di ¾ di secolo e dell’avvento dei neurolettici: è evidente che in generale gli esiti siano passati dalla vita in custodia alla possibilità di rientrare nel mondo.</a:t>
            </a:r>
          </a:p>
        </p:txBody>
      </p:sp>
    </p:spTree>
    <p:extLst>
      <p:ext uri="{BB962C8B-B14F-4D97-AF65-F5344CB8AC3E}">
        <p14:creationId xmlns:p14="http://schemas.microsoft.com/office/powerpoint/2010/main" val="41257113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52224C-C826-493D-852A-6DEFE519F272}" type="slidenum">
              <a:rPr lang="it-IT" altLang="it-IT"/>
              <a:pPr/>
              <a:t>32</a:t>
            </a:fld>
            <a:endParaRPr lang="it-IT" altLang="it-IT"/>
          </a:p>
        </p:txBody>
      </p:sp>
      <p:sp>
        <p:nvSpPr>
          <p:cNvPr id="114690" name="Rectangle 2"/>
          <p:cNvSpPr>
            <a:spLocks noGrp="1" noRot="1" noChangeAspect="1" noChangeArrowheads="1"/>
          </p:cNvSpPr>
          <p:nvPr>
            <p:ph type="sldImg"/>
          </p:nvPr>
        </p:nvSpPr>
        <p:spPr bwMode="auto">
          <a:xfrm>
            <a:off x="390525" y="681038"/>
            <a:ext cx="6048375" cy="3402012"/>
          </a:xfrm>
          <a:prstGeom prst="rect">
            <a:avLst/>
          </a:prstGeom>
          <a:solidFill>
            <a:srgbClr val="FFFFFF"/>
          </a:solidFill>
          <a:ln w="12699" cap="flat">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1" name="Rectangle 3"/>
          <p:cNvSpPr>
            <a:spLocks noGrp="1" noChangeArrowheads="1"/>
          </p:cNvSpPr>
          <p:nvPr>
            <p:ph type="body" idx="1"/>
          </p:nvPr>
        </p:nvSpPr>
        <p:spPr bwMode="auto">
          <a:xfrm>
            <a:off x="908817" y="4310167"/>
            <a:ext cx="5010338" cy="408638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3616" tIns="41019" rIns="83616" bIns="41019"/>
          <a:lstStyle/>
          <a:p>
            <a:endParaRPr lang="it-IT" altLang="it-IT"/>
          </a:p>
        </p:txBody>
      </p:sp>
    </p:spTree>
    <p:extLst>
      <p:ext uri="{BB962C8B-B14F-4D97-AF65-F5344CB8AC3E}">
        <p14:creationId xmlns:p14="http://schemas.microsoft.com/office/powerpoint/2010/main" val="14320665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3731CF6-4762-4374-AD88-BA3EE3BDA447}" type="slidenum">
              <a:rPr lang="it-IT" altLang="it-IT"/>
              <a:pPr eaLnBrk="1" hangingPunct="1"/>
              <a:t>33</a:t>
            </a:fld>
            <a:endParaRPr lang="it-IT" altLang="it-IT"/>
          </a:p>
        </p:txBody>
      </p:sp>
      <p:sp>
        <p:nvSpPr>
          <p:cNvPr id="3328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28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Il concetto di remissione per ciascuna malattia è diverso e dipende dalle manifestazioni e dalla loro visibilità, dall’eventuale dimensionalità del sintomo piuttosto che dalla sua presenza/assenza (l’ipertensione può esser borderline o conclamata a seconda del valore di pressione minima, mentre una frattura o è saldata o non è saldata), dalla durata delle manifestazioni e dall’impatto funzionale sul soggetto e sulla sua vita abituale. La schizofrenia è una patologia cronica, processuale, che mostra una variabilità dell’impatto funzionale a seconda della gravità dei sintomi residui nelle diverse dimensioni. Lo stato di “remissione” globalmente inteso può corrispondere a quella fase in cui la sintomatologia produttiva è minima o assente, quella negativa ridotta ai sintomi negativi primari e quella cognitiva stabile: tutti questi fattori concorrono a una certa ripresa funzionale. Tale risultato è evidente nell’esperienza clinica quotidiana in una proporzione significativa di soggetti trattati per schizofrenia allo “stato dell’arte”.</a:t>
            </a:r>
          </a:p>
        </p:txBody>
      </p:sp>
    </p:spTree>
    <p:extLst>
      <p:ext uri="{BB962C8B-B14F-4D97-AF65-F5344CB8AC3E}">
        <p14:creationId xmlns:p14="http://schemas.microsoft.com/office/powerpoint/2010/main" val="35424619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34</a:t>
            </a:fld>
            <a:endParaRPr lang="it-IT"/>
          </a:p>
        </p:txBody>
      </p:sp>
    </p:spTree>
    <p:extLst>
      <p:ext uri="{BB962C8B-B14F-4D97-AF65-F5344CB8AC3E}">
        <p14:creationId xmlns:p14="http://schemas.microsoft.com/office/powerpoint/2010/main" val="21438426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1426" name="Text Box 1"/>
          <p:cNvSpPr txBox="1">
            <a:spLocks noChangeArrowheads="1"/>
          </p:cNvSpPr>
          <p:nvPr/>
        </p:nvSpPr>
        <p:spPr bwMode="auto">
          <a:xfrm>
            <a:off x="1185412" y="871490"/>
            <a:ext cx="4457146" cy="3142402"/>
          </a:xfrm>
          <a:prstGeom prst="rect">
            <a:avLst/>
          </a:prstGeom>
          <a:solidFill>
            <a:srgbClr val="FFFFFF"/>
          </a:solidFill>
          <a:ln w="9360">
            <a:solidFill>
              <a:srgbClr val="000000"/>
            </a:solidFill>
            <a:miter lim="800000"/>
            <a:headEnd/>
            <a:tailEnd/>
          </a:ln>
        </p:spPr>
        <p:txBody>
          <a:bodyPr wrap="none" lIns="79668" tIns="39834" rIns="79668" bIns="39834"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31427" name="Rectangle 2"/>
          <p:cNvSpPr>
            <a:spLocks noGrp="1" noChangeArrowheads="1"/>
          </p:cNvSpPr>
          <p:nvPr>
            <p:ph type="body"/>
          </p:nvPr>
        </p:nvSpPr>
        <p:spPr bwMode="auto">
          <a:xfrm>
            <a:off x="1057388" y="4318045"/>
            <a:ext cx="4713195" cy="34796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it-IT" altLang="it-IT" smtClean="0"/>
          </a:p>
        </p:txBody>
      </p:sp>
    </p:spTree>
    <p:extLst>
      <p:ext uri="{BB962C8B-B14F-4D97-AF65-F5344CB8AC3E}">
        <p14:creationId xmlns:p14="http://schemas.microsoft.com/office/powerpoint/2010/main" val="3813134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17EDAA-4642-475F-A4CB-67270976F1BB}" type="slidenum">
              <a:rPr lang="it-IT" altLang="it-IT"/>
              <a:pPr/>
              <a:t>36</a:t>
            </a:fld>
            <a:endParaRPr lang="it-IT" altLang="it-IT"/>
          </a:p>
        </p:txBody>
      </p:sp>
      <p:sp>
        <p:nvSpPr>
          <p:cNvPr id="134146" name="Rectangle 2"/>
          <p:cNvSpPr>
            <a:spLocks noGrp="1" noRot="1" noChangeAspect="1" noChangeArrowheads="1"/>
          </p:cNvSpPr>
          <p:nvPr>
            <p:ph type="sldImg"/>
          </p:nvPr>
        </p:nvSpPr>
        <p:spPr bwMode="auto">
          <a:xfrm>
            <a:off x="390525" y="682625"/>
            <a:ext cx="6046788" cy="3400425"/>
          </a:xfrm>
          <a:prstGeom prst="rect">
            <a:avLst/>
          </a:prstGeom>
          <a:solidFill>
            <a:srgbClr val="FFFFFF"/>
          </a:solidFill>
          <a:ln>
            <a:solidFill>
              <a:srgbClr val="000000"/>
            </a:solidFill>
            <a:miter lim="800000"/>
            <a:headEnd/>
            <a:tailEnd/>
          </a:ln>
        </p:spPr>
      </p:sp>
      <p:sp>
        <p:nvSpPr>
          <p:cNvPr id="134147" name="Rectangle 3"/>
          <p:cNvSpPr>
            <a:spLocks noGrp="1" noChangeArrowheads="1"/>
          </p:cNvSpPr>
          <p:nvPr>
            <p:ph type="body" idx="1"/>
          </p:nvPr>
        </p:nvSpPr>
        <p:spPr bwMode="auto">
          <a:xfrm>
            <a:off x="910396" y="4311742"/>
            <a:ext cx="5007177" cy="4083232"/>
          </a:xfrm>
          <a:prstGeom prst="rect">
            <a:avLst/>
          </a:prstGeom>
          <a:solidFill>
            <a:srgbClr val="FFFFFF"/>
          </a:solidFill>
          <a:ln>
            <a:solidFill>
              <a:srgbClr val="000000"/>
            </a:solidFill>
            <a:miter lim="800000"/>
            <a:headEnd/>
            <a:tailEnd/>
          </a:ln>
        </p:spPr>
        <p:txBody>
          <a:bodyPr/>
          <a:lstStyle/>
          <a:p>
            <a:endParaRPr lang="en-GB" altLang="it-IT"/>
          </a:p>
        </p:txBody>
      </p:sp>
    </p:spTree>
    <p:extLst>
      <p:ext uri="{BB962C8B-B14F-4D97-AF65-F5344CB8AC3E}">
        <p14:creationId xmlns:p14="http://schemas.microsoft.com/office/powerpoint/2010/main" val="8647861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37</a:t>
            </a:fld>
            <a:endParaRPr lang="it-IT"/>
          </a:p>
        </p:txBody>
      </p:sp>
    </p:spTree>
    <p:extLst>
      <p:ext uri="{BB962C8B-B14F-4D97-AF65-F5344CB8AC3E}">
        <p14:creationId xmlns:p14="http://schemas.microsoft.com/office/powerpoint/2010/main" val="21984737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38</a:t>
            </a:fld>
            <a:endParaRPr lang="it-IT"/>
          </a:p>
        </p:txBody>
      </p:sp>
    </p:spTree>
    <p:extLst>
      <p:ext uri="{BB962C8B-B14F-4D97-AF65-F5344CB8AC3E}">
        <p14:creationId xmlns:p14="http://schemas.microsoft.com/office/powerpoint/2010/main" val="4983295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39</a:t>
            </a:fld>
            <a:endParaRPr lang="it-IT"/>
          </a:p>
        </p:txBody>
      </p:sp>
    </p:spTree>
    <p:extLst>
      <p:ext uri="{BB962C8B-B14F-4D97-AF65-F5344CB8AC3E}">
        <p14:creationId xmlns:p14="http://schemas.microsoft.com/office/powerpoint/2010/main" val="1086050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J. Craig </a:t>
            </a:r>
            <a:r>
              <a:rPr lang="it-IT" dirty="0" err="1" smtClean="0"/>
              <a:t>Venter</a:t>
            </a:r>
            <a:r>
              <a:rPr lang="it-IT" dirty="0" smtClean="0"/>
              <a:t> (2014). Il genoma non è sufficiente a spiegare lo sviluppo dell’individuo, molto dipende dal contesto e dal «caso». Lo sviluppo del SNC nei primi anni di vita assume una tendenza attraverso le miriadi di possibilità di connessione che si instaurano e che si orientano in maniera del tutto casuale. Gene-ambiente-casualità sono fattori che si possono correggere, solo parzialmente i primi due. Ecco il motivo per cui i bambini tra loro si assomigliano e così gli </a:t>
            </a:r>
            <a:r>
              <a:rPr lang="it-IT" smtClean="0"/>
              <a:t>anziani tra loro … </a:t>
            </a:r>
            <a:endParaRPr lang="it-IT" dirty="0"/>
          </a:p>
        </p:txBody>
      </p:sp>
      <p:sp>
        <p:nvSpPr>
          <p:cNvPr id="4" name="Segnaposto numero diapositiva 3"/>
          <p:cNvSpPr>
            <a:spLocks noGrp="1"/>
          </p:cNvSpPr>
          <p:nvPr>
            <p:ph type="sldNum" sz="quarter" idx="10"/>
          </p:nvPr>
        </p:nvSpPr>
        <p:spPr/>
        <p:txBody>
          <a:bodyPr/>
          <a:lstStyle/>
          <a:p>
            <a:fld id="{E34FC69D-D030-491B-A29C-7BAA202EF57F}" type="slidenum">
              <a:rPr lang="it-IT" smtClean="0"/>
              <a:t>4</a:t>
            </a:fld>
            <a:endParaRPr lang="it-IT"/>
          </a:p>
        </p:txBody>
      </p:sp>
    </p:spTree>
    <p:extLst>
      <p:ext uri="{BB962C8B-B14F-4D97-AF65-F5344CB8AC3E}">
        <p14:creationId xmlns:p14="http://schemas.microsoft.com/office/powerpoint/2010/main" val="16935955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87991D-0806-46ED-AF93-B14699E059F4}" type="slidenum">
              <a:rPr lang="it-IT" altLang="it-IT">
                <a:solidFill>
                  <a:prstClr val="black"/>
                </a:solidFill>
              </a:rPr>
              <a:pPr/>
              <a:t>40</a:t>
            </a:fld>
            <a:endParaRPr lang="it-IT" altLang="it-IT">
              <a:solidFill>
                <a:prstClr val="black"/>
              </a:solidFill>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5672758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41</a:t>
            </a:fld>
            <a:endParaRPr lang="it-IT"/>
          </a:p>
        </p:txBody>
      </p:sp>
    </p:spTree>
    <p:extLst>
      <p:ext uri="{BB962C8B-B14F-4D97-AF65-F5344CB8AC3E}">
        <p14:creationId xmlns:p14="http://schemas.microsoft.com/office/powerpoint/2010/main" val="4704809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6F40FF-4BC3-4920-BFAA-DA4D0E707DD7}" type="slidenum">
              <a:rPr lang="it-IT" altLang="it-IT">
                <a:solidFill>
                  <a:prstClr val="black"/>
                </a:solidFill>
              </a:rPr>
              <a:pPr/>
              <a:t>42</a:t>
            </a:fld>
            <a:endParaRPr lang="it-IT" altLang="it-IT">
              <a:solidFill>
                <a:prstClr val="black"/>
              </a:solidFill>
            </a:endParaRPr>
          </a:p>
        </p:txBody>
      </p:sp>
      <p:sp>
        <p:nvSpPr>
          <p:cNvPr id="65538" name="Text Box 2"/>
          <p:cNvSpPr txBox="1">
            <a:spLocks noChangeArrowheads="1"/>
          </p:cNvSpPr>
          <p:nvPr/>
        </p:nvSpPr>
        <p:spPr bwMode="auto">
          <a:xfrm>
            <a:off x="2133741" y="690257"/>
            <a:ext cx="2560488" cy="3404006"/>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873" tIns="45437" rIns="90873" bIns="45437" anchor="ctr"/>
          <a:lstStyle/>
          <a:p>
            <a:pPr defTabSz="454365"/>
            <a:endParaRPr lang="it-IT">
              <a:solidFill>
                <a:prstClr val="black"/>
              </a:solidFill>
            </a:endParaRPr>
          </a:p>
        </p:txBody>
      </p:sp>
      <p:sp>
        <p:nvSpPr>
          <p:cNvPr id="65539" name="Rectangle 3"/>
          <p:cNvSpPr txBox="1">
            <a:spLocks noGrp="1" noChangeArrowheads="1"/>
          </p:cNvSpPr>
          <p:nvPr>
            <p:ph type="body"/>
          </p:nvPr>
        </p:nvSpPr>
        <p:spPr>
          <a:xfrm>
            <a:off x="910396" y="4311741"/>
            <a:ext cx="5002436" cy="4084808"/>
          </a:xfrm>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it-IT" altLang="it-IT"/>
          </a:p>
        </p:txBody>
      </p:sp>
    </p:spTree>
    <p:extLst>
      <p:ext uri="{BB962C8B-B14F-4D97-AF65-F5344CB8AC3E}">
        <p14:creationId xmlns:p14="http://schemas.microsoft.com/office/powerpoint/2010/main" val="5829365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C6DF4AB-F777-46D9-93CC-2966513FB8AD}" type="slidenum">
              <a:rPr lang="it-IT" altLang="it-IT">
                <a:solidFill>
                  <a:prstClr val="black"/>
                </a:solidFill>
              </a:rPr>
              <a:pPr eaLnBrk="1" hangingPunct="1"/>
              <a:t>43</a:t>
            </a:fld>
            <a:endParaRPr lang="it-IT" altLang="it-IT">
              <a:solidFill>
                <a:prstClr val="black"/>
              </a:solidFill>
            </a:endParaRPr>
          </a:p>
        </p:txBody>
      </p:sp>
      <p:sp>
        <p:nvSpPr>
          <p:cNvPr id="2508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08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13950903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96FA99F-74CF-43B0-902F-AFECC813E5A2}" type="slidenum">
              <a:rPr lang="it-IT" altLang="it-IT">
                <a:solidFill>
                  <a:prstClr val="black"/>
                </a:solidFill>
              </a:rPr>
              <a:pPr eaLnBrk="1" hangingPunct="1"/>
              <a:t>44</a:t>
            </a:fld>
            <a:endParaRPr lang="it-IT" altLang="it-IT">
              <a:solidFill>
                <a:prstClr val="black"/>
              </a:solidFill>
            </a:endParaRPr>
          </a:p>
        </p:txBody>
      </p:sp>
      <p:sp>
        <p:nvSpPr>
          <p:cNvPr id="2539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33876629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38344" indent="-283978" eaLnBrk="0" hangingPunct="0">
              <a:defRPr>
                <a:solidFill>
                  <a:schemeClr val="tx1"/>
                </a:solidFill>
                <a:latin typeface="Arial" panose="020B0604020202020204" pitchFamily="34" charset="0"/>
              </a:defRPr>
            </a:lvl2pPr>
            <a:lvl3pPr marL="1135913" indent="-227183" eaLnBrk="0" hangingPunct="0">
              <a:defRPr>
                <a:solidFill>
                  <a:schemeClr val="tx1"/>
                </a:solidFill>
                <a:latin typeface="Arial" panose="020B0604020202020204" pitchFamily="34" charset="0"/>
              </a:defRPr>
            </a:lvl3pPr>
            <a:lvl4pPr marL="1590279" indent="-227183" eaLnBrk="0" hangingPunct="0">
              <a:defRPr>
                <a:solidFill>
                  <a:schemeClr val="tx1"/>
                </a:solidFill>
                <a:latin typeface="Arial" panose="020B0604020202020204" pitchFamily="34" charset="0"/>
              </a:defRPr>
            </a:lvl4pPr>
            <a:lvl5pPr marL="2044644" indent="-227183" eaLnBrk="0" hangingPunct="0">
              <a:defRPr>
                <a:solidFill>
                  <a:schemeClr val="tx1"/>
                </a:solidFill>
                <a:latin typeface="Arial" panose="020B0604020202020204" pitchFamily="34" charset="0"/>
              </a:defRPr>
            </a:lvl5pPr>
            <a:lvl6pPr marL="2499009" indent="-227183" eaLnBrk="0" fontAlgn="base" hangingPunct="0">
              <a:spcBef>
                <a:spcPct val="0"/>
              </a:spcBef>
              <a:spcAft>
                <a:spcPct val="0"/>
              </a:spcAft>
              <a:defRPr>
                <a:solidFill>
                  <a:schemeClr val="tx1"/>
                </a:solidFill>
                <a:latin typeface="Arial" panose="020B0604020202020204" pitchFamily="34" charset="0"/>
              </a:defRPr>
            </a:lvl6pPr>
            <a:lvl7pPr marL="2953375" indent="-227183" eaLnBrk="0" fontAlgn="base" hangingPunct="0">
              <a:spcBef>
                <a:spcPct val="0"/>
              </a:spcBef>
              <a:spcAft>
                <a:spcPct val="0"/>
              </a:spcAft>
              <a:defRPr>
                <a:solidFill>
                  <a:schemeClr val="tx1"/>
                </a:solidFill>
                <a:latin typeface="Arial" panose="020B0604020202020204" pitchFamily="34" charset="0"/>
              </a:defRPr>
            </a:lvl7pPr>
            <a:lvl8pPr marL="3407740" indent="-227183" eaLnBrk="0" fontAlgn="base" hangingPunct="0">
              <a:spcBef>
                <a:spcPct val="0"/>
              </a:spcBef>
              <a:spcAft>
                <a:spcPct val="0"/>
              </a:spcAft>
              <a:defRPr>
                <a:solidFill>
                  <a:schemeClr val="tx1"/>
                </a:solidFill>
                <a:latin typeface="Arial" panose="020B0604020202020204" pitchFamily="34" charset="0"/>
              </a:defRPr>
            </a:lvl8pPr>
            <a:lvl9pPr marL="3862106" indent="-2271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F4355BB-CA32-43D9-97CE-BE0C98DE5365}" type="slidenum">
              <a:rPr lang="it-IT" altLang="it-IT">
                <a:solidFill>
                  <a:prstClr val="black"/>
                </a:solidFill>
              </a:rPr>
              <a:pPr eaLnBrk="1" hangingPunct="1"/>
              <a:t>45</a:t>
            </a:fld>
            <a:endParaRPr lang="it-IT" altLang="it-IT">
              <a:solidFill>
                <a:prstClr val="black"/>
              </a:solidFill>
            </a:endParaRPr>
          </a:p>
        </p:txBody>
      </p:sp>
      <p:sp>
        <p:nvSpPr>
          <p:cNvPr id="271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1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31789549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46</a:t>
            </a:fld>
            <a:endParaRPr lang="it-IT"/>
          </a:p>
        </p:txBody>
      </p:sp>
    </p:spTree>
    <p:extLst>
      <p:ext uri="{BB962C8B-B14F-4D97-AF65-F5344CB8AC3E}">
        <p14:creationId xmlns:p14="http://schemas.microsoft.com/office/powerpoint/2010/main" val="21940231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F54AB8-AA8B-4CD4-AE3A-73CA547C1996}" type="slidenum">
              <a:rPr lang="it-IT" altLang="it-IT">
                <a:solidFill>
                  <a:prstClr val="black"/>
                </a:solidFill>
              </a:rPr>
              <a:pPr/>
              <a:t>47</a:t>
            </a:fld>
            <a:endParaRPr lang="it-IT" altLang="it-IT">
              <a:solidFill>
                <a:prstClr val="black"/>
              </a:solidFill>
            </a:endParaRPr>
          </a:p>
        </p:txBody>
      </p:sp>
      <p:sp>
        <p:nvSpPr>
          <p:cNvPr id="8194" name="Rectangle 2"/>
          <p:cNvSpPr>
            <a:spLocks noGrp="1" noRot="1" noChangeAspect="1" noChangeArrowheads="1" noTextEdit="1"/>
          </p:cNvSpPr>
          <p:nvPr>
            <p:ph type="sldImg"/>
          </p:nvPr>
        </p:nvSpPr>
        <p:spPr>
          <a:xfrm>
            <a:off x="393700" y="684213"/>
            <a:ext cx="6048375" cy="3402012"/>
          </a:xfrm>
          <a:ln/>
        </p:spPr>
      </p:sp>
      <p:sp>
        <p:nvSpPr>
          <p:cNvPr id="8195" name="Rectangle 3"/>
          <p:cNvSpPr>
            <a:spLocks noGrp="1" noChangeArrowheads="1"/>
          </p:cNvSpPr>
          <p:nvPr>
            <p:ph type="body" idx="1"/>
          </p:nvPr>
        </p:nvSpPr>
        <p:spPr>
          <a:xfrm>
            <a:off x="447296" y="4311742"/>
            <a:ext cx="5933379" cy="4081656"/>
          </a:xfrm>
        </p:spPr>
        <p:txBody>
          <a:bodyPr lIns="91144" tIns="45573" rIns="91144" bIns="45573"/>
          <a:lstStyle/>
          <a:p>
            <a:pPr marL="227183" indent="-227183">
              <a:lnSpc>
                <a:spcPct val="80000"/>
              </a:lnSpc>
            </a:pPr>
            <a:r>
              <a:rPr lang="en-US" altLang="it-IT" sz="900" b="1"/>
              <a:t>Key Points</a:t>
            </a:r>
            <a:r>
              <a:rPr lang="en-US" altLang="it-IT" sz="900"/>
              <a:t>:</a:t>
            </a:r>
          </a:p>
          <a:p>
            <a:pPr marL="227183" indent="-227183">
              <a:lnSpc>
                <a:spcPct val="80000"/>
              </a:lnSpc>
            </a:pPr>
            <a:r>
              <a:rPr lang="it-IT" altLang="it-IT" sz="900"/>
              <a:t>L’ADHD è un disturbo neurobiologico ad eziologia multifattoriale.</a:t>
            </a:r>
            <a:r>
              <a:rPr lang="en-US" altLang="it-IT" sz="900"/>
              <a:t> </a:t>
            </a:r>
          </a:p>
          <a:p>
            <a:pPr marL="227183" indent="-227183">
              <a:lnSpc>
                <a:spcPct val="80000"/>
              </a:lnSpc>
              <a:buFontTx/>
              <a:buAutoNum type="arabicPeriod"/>
            </a:pPr>
            <a:r>
              <a:rPr lang="it-IT" altLang="it-IT" sz="900" b="1"/>
              <a:t>Componente Neurobiologica</a:t>
            </a:r>
            <a:r>
              <a:rPr lang="it-IT" altLang="it-IT" sz="900"/>
              <a:t> -&gt; </a:t>
            </a:r>
            <a:r>
              <a:rPr lang="it-IT" altLang="it-IT" sz="900" u="sng"/>
              <a:t>Neuroanatomica</a:t>
            </a:r>
            <a:r>
              <a:rPr lang="it-IT" altLang="it-IT" sz="900"/>
              <a:t>: evidenze strumentali (</a:t>
            </a:r>
            <a:r>
              <a:rPr lang="en-US" altLang="it-IT" sz="900"/>
              <a:t>neuro-imagine</a:t>
            </a:r>
            <a:r>
              <a:rPr lang="it-IT" altLang="it-IT" sz="900"/>
              <a:t>), hanno dimostrato l’alterazione dell’attivazione di reti neuronali in soggetti con ADHD come verrà illustrato nelle slide successive. -&gt; </a:t>
            </a:r>
            <a:r>
              <a:rPr lang="it-IT" altLang="it-IT" sz="900" u="sng"/>
              <a:t>Neurochimica:</a:t>
            </a:r>
            <a:r>
              <a:rPr lang="it-IT" altLang="it-IT" sz="900"/>
              <a:t> la Noradrenalina (NA) e la Dopamina (DA) sono due dei più importanti neurotrasmettitori correlati alla fisiopatologia ed al trattamento medico dell’ADHD. Nell’ADHD, la disponibilità di questi neurotrasmettitori in specifiche aree del cervello, sarebbe alterata.</a:t>
            </a:r>
          </a:p>
          <a:p>
            <a:pPr marL="227183" indent="-227183">
              <a:lnSpc>
                <a:spcPct val="80000"/>
              </a:lnSpc>
              <a:buFontTx/>
              <a:buAutoNum type="arabicPeriod"/>
            </a:pPr>
            <a:r>
              <a:rPr lang="it-IT" altLang="it-IT" sz="900" b="1"/>
              <a:t>Componente Genetica</a:t>
            </a:r>
            <a:r>
              <a:rPr lang="it-IT" altLang="it-IT" sz="900"/>
              <a:t>: Studi familiari dimostrano un’alta prevalenza di ADHD e di altri disturbi mentali nei parenti dei pazienti. Studi sulle adozioni dimostrano una maggiore prevalenza di ADHD nei genitori biologici rispetto ai genitori adottivi. Studi sui gemelli dimostrano una conocordanza dei sintomi di ADHD in gemelli MZ rispetto a DZ con un coefficiente di ereditarietà dal 0.65% al 0.91%. Dal punto di vista molecolare, </a:t>
            </a:r>
            <a:r>
              <a:rPr lang="it-IT" altLang="it-IT" sz="900">
                <a:solidFill>
                  <a:srgbClr val="000000"/>
                </a:solidFill>
              </a:rPr>
              <a:t>dati promettenti sembrano emergere dagli studi  genetici sul recettore D4  (DRD4) della dopamina. </a:t>
            </a:r>
          </a:p>
          <a:p>
            <a:pPr marL="681548" lvl="1" indent="-227183">
              <a:lnSpc>
                <a:spcPct val="80000"/>
              </a:lnSpc>
              <a:buFontTx/>
              <a:buChar char="•"/>
            </a:pPr>
            <a:r>
              <a:rPr lang="it-IT" altLang="it-IT" sz="900">
                <a:solidFill>
                  <a:srgbClr val="000000"/>
                </a:solidFill>
              </a:rPr>
              <a:t>La ripetizione dell’allele DRD4- 7 sembra  avere un ruolo nello sviluppo dell’ ADHD. Questa variante recettoriale determinerebbe una ridotta risposta alla  dopamina, e l’ mRNA giocherebbe un ruolo sulle funzioni  cognitive ed  emotive. </a:t>
            </a:r>
          </a:p>
          <a:p>
            <a:pPr marL="681548" lvl="1" indent="-227183">
              <a:lnSpc>
                <a:spcPct val="80000"/>
              </a:lnSpc>
              <a:buFontTx/>
              <a:buChar char="•"/>
            </a:pPr>
            <a:r>
              <a:rPr lang="it-IT" altLang="it-IT" sz="900">
                <a:solidFill>
                  <a:srgbClr val="000000"/>
                </a:solidFill>
              </a:rPr>
              <a:t>E’ stato dimostrato che molti bambini con ADHD  hanno un più alto numero di ripetizioni dell’allele DRD4-7</a:t>
            </a:r>
          </a:p>
          <a:p>
            <a:pPr marL="681548" lvl="1" indent="-227183">
              <a:lnSpc>
                <a:spcPct val="80000"/>
              </a:lnSpc>
              <a:buFontTx/>
              <a:buChar char="•"/>
            </a:pPr>
            <a:r>
              <a:rPr lang="it-IT" altLang="it-IT" sz="900">
                <a:solidFill>
                  <a:srgbClr val="000000"/>
                </a:solidFill>
              </a:rPr>
              <a:t>Consistenti con l’ipotesi noradrenergica dell’ ADHD, questi studi dimostrano che sia epinefrina che noradrenalina agiscono come potenti agonisti sul recettore umano D4 della  dopamina, suggerendo che farmaci con attività noradrenergica possano modulare sia il sistema noradrenergico che quello dopaminergico</a:t>
            </a:r>
            <a:r>
              <a:rPr lang="en-US" altLang="it-IT" sz="900">
                <a:solidFill>
                  <a:srgbClr val="000000"/>
                </a:solidFill>
              </a:rPr>
              <a:t>.</a:t>
            </a:r>
          </a:p>
          <a:p>
            <a:pPr marL="681548" lvl="1" indent="-227183">
              <a:lnSpc>
                <a:spcPct val="80000"/>
              </a:lnSpc>
              <a:buFontTx/>
              <a:buChar char="•"/>
            </a:pPr>
            <a:r>
              <a:rPr lang="it-IT" altLang="it-IT" sz="900">
                <a:solidFill>
                  <a:srgbClr val="000000"/>
                </a:solidFill>
              </a:rPr>
              <a:t>E’ importante ricordare però, che molti soggetti con polimorfismo del gene non sono affetti da ADHD e molti bambini con ADHD non presentano nessuno dei polimorfismi conosciuti.</a:t>
            </a:r>
          </a:p>
          <a:p>
            <a:pPr marL="227183" indent="-227183">
              <a:lnSpc>
                <a:spcPct val="80000"/>
              </a:lnSpc>
              <a:buFontTx/>
              <a:buAutoNum type="arabicPeriod"/>
            </a:pPr>
            <a:r>
              <a:rPr lang="it-IT" altLang="it-IT" sz="900">
                <a:solidFill>
                  <a:srgbClr val="000000"/>
                </a:solidFill>
              </a:rPr>
              <a:t> </a:t>
            </a:r>
            <a:r>
              <a:rPr lang="it-IT" altLang="it-IT" sz="900" b="1">
                <a:solidFill>
                  <a:srgbClr val="000000"/>
                </a:solidFill>
              </a:rPr>
              <a:t>Fattori biologici acquisiti</a:t>
            </a:r>
            <a:r>
              <a:rPr lang="it-IT" altLang="it-IT" sz="900">
                <a:solidFill>
                  <a:srgbClr val="000000"/>
                </a:solidFill>
              </a:rPr>
              <a:t>: c’è una forte correlazione tra lo stile di vita materno durante la gravidanza ed il rischio di ADHD. Infatti l’esposizione intrauterina a nicotina è l’aspetto più evidente ma anche l’esposizione intrauterina all’alcool sembra mostrare una relazione dose-risposta. Inoltre allergie alimentari, nascita pretermine e basso peso alla nascita cosi come disturbi cerebrali (encefaliti, trauma) sono dei fattori correlati all’ADHD.</a:t>
            </a:r>
          </a:p>
          <a:p>
            <a:pPr marL="227183" indent="-227183">
              <a:lnSpc>
                <a:spcPct val="80000"/>
              </a:lnSpc>
              <a:buFontTx/>
              <a:buAutoNum type="arabicPeriod"/>
            </a:pPr>
            <a:r>
              <a:rPr lang="it-IT" altLang="it-IT" sz="900" b="1">
                <a:solidFill>
                  <a:srgbClr val="000000"/>
                </a:solidFill>
              </a:rPr>
              <a:t> Fattori ambientali: </a:t>
            </a:r>
            <a:r>
              <a:rPr lang="it-IT" altLang="it-IT" sz="900">
                <a:solidFill>
                  <a:srgbClr val="000000"/>
                </a:solidFill>
              </a:rPr>
              <a:t>Le integrazioni geni-ambienti descrivono gli effetti indiretti dei geni attraverso la loro influenza sulla suscettibilità verso specifici rischi ambientali. I seguenti aspetti psicosociali possono modulare l’effetto dei fattori biologici: instabilità familiare, conflitto con il partner, disturbi mentali dei genitori, scarsa competenza dei genitori, rapporto negativo bambino-genitore, basso livello socio-economico.</a:t>
            </a:r>
            <a:endParaRPr lang="en-US" altLang="it-IT" sz="900">
              <a:solidFill>
                <a:srgbClr val="000000"/>
              </a:solidFill>
            </a:endParaRPr>
          </a:p>
          <a:p>
            <a:pPr marL="227183" indent="-227183">
              <a:lnSpc>
                <a:spcPct val="80000"/>
              </a:lnSpc>
            </a:pPr>
            <a:r>
              <a:rPr lang="it-IT" altLang="it-IT" sz="900"/>
              <a:t> </a:t>
            </a:r>
          </a:p>
          <a:p>
            <a:pPr marL="227183" indent="-227183">
              <a:lnSpc>
                <a:spcPct val="80000"/>
              </a:lnSpc>
            </a:pPr>
            <a:r>
              <a:rPr lang="it-IT" altLang="it-IT" sz="900" b="1"/>
              <a:t>Bibliografia</a:t>
            </a:r>
            <a:r>
              <a:rPr lang="it-IT" altLang="it-IT" sz="900"/>
              <a:t>:</a:t>
            </a:r>
            <a:endParaRPr lang="en-US" altLang="it-IT" sz="900">
              <a:solidFill>
                <a:srgbClr val="000000"/>
              </a:solidFill>
            </a:endParaRPr>
          </a:p>
          <a:p>
            <a:pPr marL="227183" indent="-227183">
              <a:lnSpc>
                <a:spcPct val="80000"/>
              </a:lnSpc>
            </a:pPr>
            <a:r>
              <a:rPr lang="en-US" altLang="it-IT" sz="900">
                <a:solidFill>
                  <a:srgbClr val="000000"/>
                </a:solidFill>
              </a:rPr>
              <a:t>1. Biederman J, et al. Attention-deficit/hyperactivity disorder (ADHD) as a noradrenergic disorder. </a:t>
            </a:r>
            <a:r>
              <a:rPr lang="en-US" altLang="it-IT" sz="900" i="1">
                <a:solidFill>
                  <a:srgbClr val="000000"/>
                </a:solidFill>
              </a:rPr>
              <a:t>Biol Psychiatry. </a:t>
            </a:r>
            <a:r>
              <a:rPr lang="en-US" altLang="it-IT" sz="900">
                <a:solidFill>
                  <a:srgbClr val="000000"/>
                </a:solidFill>
              </a:rPr>
              <a:t>1999;46:1234-1242. </a:t>
            </a:r>
          </a:p>
          <a:p>
            <a:pPr marL="227183" indent="-227183">
              <a:lnSpc>
                <a:spcPct val="80000"/>
              </a:lnSpc>
            </a:pPr>
            <a:r>
              <a:rPr lang="en-US" altLang="it-IT" sz="900">
                <a:solidFill>
                  <a:srgbClr val="000000"/>
                </a:solidFill>
              </a:rPr>
              <a:t>2. La Hoste GJ, et al. Dopamine D4 receptor gene polymorphism is associated with attention deficit hyperactivity disorder. </a:t>
            </a:r>
            <a:r>
              <a:rPr lang="en-US" altLang="it-IT" sz="900" i="1">
                <a:solidFill>
                  <a:srgbClr val="000000"/>
                </a:solidFill>
              </a:rPr>
              <a:t>Mol Psychiatry. </a:t>
            </a:r>
            <a:r>
              <a:rPr lang="en-US" altLang="it-IT" sz="900">
                <a:solidFill>
                  <a:srgbClr val="000000"/>
                </a:solidFill>
              </a:rPr>
              <a:t>1996;1:128-131. </a:t>
            </a:r>
          </a:p>
          <a:p>
            <a:pPr marL="227183" indent="-227183" eaLnBrk="0" hangingPunct="0">
              <a:lnSpc>
                <a:spcPct val="85000"/>
              </a:lnSpc>
            </a:pPr>
            <a:endParaRPr lang="en-GB" altLang="it-IT" sz="900" b="1"/>
          </a:p>
          <a:p>
            <a:pPr marL="227183" indent="-227183">
              <a:lnSpc>
                <a:spcPct val="80000"/>
              </a:lnSpc>
            </a:pPr>
            <a:endParaRPr lang="en-US" altLang="it-IT" sz="900"/>
          </a:p>
        </p:txBody>
      </p:sp>
    </p:spTree>
    <p:extLst>
      <p:ext uri="{BB962C8B-B14F-4D97-AF65-F5344CB8AC3E}">
        <p14:creationId xmlns:p14="http://schemas.microsoft.com/office/powerpoint/2010/main" val="17017799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48</a:t>
            </a:fld>
            <a:endParaRPr lang="it-IT"/>
          </a:p>
        </p:txBody>
      </p:sp>
    </p:spTree>
    <p:extLst>
      <p:ext uri="{BB962C8B-B14F-4D97-AF65-F5344CB8AC3E}">
        <p14:creationId xmlns:p14="http://schemas.microsoft.com/office/powerpoint/2010/main" val="39559239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54ED26-53E4-456B-8BFE-97C1F7B7B346}" type="slidenum">
              <a:rPr lang="it-IT" altLang="it-IT">
                <a:solidFill>
                  <a:prstClr val="black"/>
                </a:solidFill>
              </a:rPr>
              <a:pPr/>
              <a:t>49</a:t>
            </a:fld>
            <a:endParaRPr lang="it-IT" altLang="it-IT">
              <a:solidFill>
                <a:prstClr val="black"/>
              </a:solidFill>
            </a:endParaRPr>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554139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5</a:t>
            </a:fld>
            <a:endParaRPr lang="it-IT"/>
          </a:p>
        </p:txBody>
      </p:sp>
    </p:spTree>
    <p:extLst>
      <p:ext uri="{BB962C8B-B14F-4D97-AF65-F5344CB8AC3E}">
        <p14:creationId xmlns:p14="http://schemas.microsoft.com/office/powerpoint/2010/main" val="3744746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704BD2-2837-4ED3-8EC8-D3447BE94B7C}" type="slidenum">
              <a:rPr lang="it-IT" altLang="it-IT">
                <a:solidFill>
                  <a:prstClr val="black"/>
                </a:solidFill>
              </a:rPr>
              <a:pPr/>
              <a:t>50</a:t>
            </a:fld>
            <a:endParaRPr lang="it-IT" altLang="it-IT">
              <a:solidFill>
                <a:prstClr val="black"/>
              </a:solidFill>
            </a:endParaRPr>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25761801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105066-7FA3-4684-8E07-D6706E2204EF}" type="slidenum">
              <a:rPr lang="it-IT" altLang="it-IT">
                <a:solidFill>
                  <a:prstClr val="black"/>
                </a:solidFill>
              </a:rPr>
              <a:pPr/>
              <a:t>51</a:t>
            </a:fld>
            <a:endParaRPr lang="it-IT" altLang="it-IT">
              <a:solidFill>
                <a:prstClr val="black"/>
              </a:solidFill>
            </a:endParaRPr>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27153499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52</a:t>
            </a:fld>
            <a:endParaRPr lang="it-IT"/>
          </a:p>
        </p:txBody>
      </p:sp>
    </p:spTree>
    <p:extLst>
      <p:ext uri="{BB962C8B-B14F-4D97-AF65-F5344CB8AC3E}">
        <p14:creationId xmlns:p14="http://schemas.microsoft.com/office/powerpoint/2010/main" val="39780986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53</a:t>
            </a:fld>
            <a:endParaRPr lang="it-IT"/>
          </a:p>
        </p:txBody>
      </p:sp>
    </p:spTree>
    <p:extLst>
      <p:ext uri="{BB962C8B-B14F-4D97-AF65-F5344CB8AC3E}">
        <p14:creationId xmlns:p14="http://schemas.microsoft.com/office/powerpoint/2010/main" val="19251141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044644-A959-47E2-BABB-CC194B33995F}" type="slidenum">
              <a:rPr lang="it-IT" altLang="it-IT">
                <a:solidFill>
                  <a:prstClr val="black"/>
                </a:solidFill>
              </a:rPr>
              <a:pPr/>
              <a:t>54</a:t>
            </a:fld>
            <a:endParaRPr lang="it-IT" altLang="it-IT">
              <a:solidFill>
                <a:prstClr val="black"/>
              </a:solidFill>
            </a:endParaRPr>
          </a:p>
        </p:txBody>
      </p:sp>
      <p:sp>
        <p:nvSpPr>
          <p:cNvPr id="335874" name="Rectangle 2"/>
          <p:cNvSpPr>
            <a:spLocks noGrp="1" noRot="1" noChangeAspect="1" noChangeArrowheads="1" noTextEdit="1"/>
          </p:cNvSpPr>
          <p:nvPr>
            <p:ph type="sldImg"/>
          </p:nvPr>
        </p:nvSpPr>
        <p:spPr>
          <a:ln/>
        </p:spPr>
      </p:sp>
      <p:sp>
        <p:nvSpPr>
          <p:cNvPr id="335875"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7381274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55</a:t>
            </a:fld>
            <a:endParaRPr lang="it-IT"/>
          </a:p>
        </p:txBody>
      </p:sp>
    </p:spTree>
    <p:extLst>
      <p:ext uri="{BB962C8B-B14F-4D97-AF65-F5344CB8AC3E}">
        <p14:creationId xmlns:p14="http://schemas.microsoft.com/office/powerpoint/2010/main" val="34400268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56</a:t>
            </a:fld>
            <a:endParaRPr lang="it-IT"/>
          </a:p>
        </p:txBody>
      </p:sp>
    </p:spTree>
    <p:extLst>
      <p:ext uri="{BB962C8B-B14F-4D97-AF65-F5344CB8AC3E}">
        <p14:creationId xmlns:p14="http://schemas.microsoft.com/office/powerpoint/2010/main" val="24959681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57</a:t>
            </a:fld>
            <a:endParaRPr lang="it-IT"/>
          </a:p>
        </p:txBody>
      </p:sp>
    </p:spTree>
    <p:extLst>
      <p:ext uri="{BB962C8B-B14F-4D97-AF65-F5344CB8AC3E}">
        <p14:creationId xmlns:p14="http://schemas.microsoft.com/office/powerpoint/2010/main" val="474354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34FC69D-D030-491B-A29C-7BAA202EF57F}" type="slidenum">
              <a:rPr lang="it-IT" smtClean="0"/>
              <a:t>6</a:t>
            </a:fld>
            <a:endParaRPr lang="it-IT"/>
          </a:p>
        </p:txBody>
      </p:sp>
    </p:spTree>
    <p:extLst>
      <p:ext uri="{BB962C8B-B14F-4D97-AF65-F5344CB8AC3E}">
        <p14:creationId xmlns:p14="http://schemas.microsoft.com/office/powerpoint/2010/main" val="1732318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David </a:t>
            </a:r>
            <a:r>
              <a:rPr lang="it-IT" dirty="0" err="1" smtClean="0"/>
              <a:t>Macht</a:t>
            </a:r>
            <a:r>
              <a:rPr lang="it-IT" dirty="0" smtClean="0"/>
              <a:t> nel 1920 coniò il termine psicofarmacologia per indicare come sostanze estratte naturalmente potessero intervenire sui comportamenti umani e come le stesse sostanze potessero essere usate per curare i disturbi mentali. </a:t>
            </a:r>
            <a:endParaRPr lang="it-IT" dirty="0"/>
          </a:p>
        </p:txBody>
      </p:sp>
      <p:sp>
        <p:nvSpPr>
          <p:cNvPr id="4" name="Segnaposto numero diapositiva 3"/>
          <p:cNvSpPr>
            <a:spLocks noGrp="1"/>
          </p:cNvSpPr>
          <p:nvPr>
            <p:ph type="sldNum" sz="quarter" idx="10"/>
          </p:nvPr>
        </p:nvSpPr>
        <p:spPr/>
        <p:txBody>
          <a:bodyPr/>
          <a:lstStyle/>
          <a:p>
            <a:fld id="{E34FC69D-D030-491B-A29C-7BAA202EF57F}" type="slidenum">
              <a:rPr lang="it-IT" smtClean="0"/>
              <a:t>7</a:t>
            </a:fld>
            <a:endParaRPr lang="it-IT"/>
          </a:p>
        </p:txBody>
      </p:sp>
    </p:spTree>
    <p:extLst>
      <p:ext uri="{BB962C8B-B14F-4D97-AF65-F5344CB8AC3E}">
        <p14:creationId xmlns:p14="http://schemas.microsoft.com/office/powerpoint/2010/main" val="4230552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Aree di </a:t>
            </a:r>
            <a:r>
              <a:rPr lang="it-IT" dirty="0" err="1" smtClean="0"/>
              <a:t>Brodman</a:t>
            </a:r>
            <a:r>
              <a:rPr lang="it-IT" dirty="0" smtClean="0"/>
              <a:t> (1909).</a:t>
            </a:r>
            <a:endParaRPr lang="it-IT" dirty="0"/>
          </a:p>
        </p:txBody>
      </p:sp>
      <p:sp>
        <p:nvSpPr>
          <p:cNvPr id="4" name="Segnaposto numero diapositiva 3"/>
          <p:cNvSpPr>
            <a:spLocks noGrp="1"/>
          </p:cNvSpPr>
          <p:nvPr>
            <p:ph type="sldNum" sz="quarter" idx="10"/>
          </p:nvPr>
        </p:nvSpPr>
        <p:spPr/>
        <p:txBody>
          <a:bodyPr/>
          <a:lstStyle/>
          <a:p>
            <a:fld id="{E34FC69D-D030-491B-A29C-7BAA202EF57F}" type="slidenum">
              <a:rPr lang="it-IT" smtClean="0"/>
              <a:t>8</a:t>
            </a:fld>
            <a:endParaRPr lang="it-IT"/>
          </a:p>
        </p:txBody>
      </p:sp>
    </p:spTree>
    <p:extLst>
      <p:ext uri="{BB962C8B-B14F-4D97-AF65-F5344CB8AC3E}">
        <p14:creationId xmlns:p14="http://schemas.microsoft.com/office/powerpoint/2010/main" val="3101146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4FC69D-D030-491B-A29C-7BAA202EF57F}" type="slidenum">
              <a:rPr lang="it-IT" smtClean="0"/>
              <a:t>9</a:t>
            </a:fld>
            <a:endParaRPr lang="it-IT"/>
          </a:p>
        </p:txBody>
      </p:sp>
    </p:spTree>
    <p:extLst>
      <p:ext uri="{BB962C8B-B14F-4D97-AF65-F5344CB8AC3E}">
        <p14:creationId xmlns:p14="http://schemas.microsoft.com/office/powerpoint/2010/main" val="2822581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19AF610-9CDF-4A29-937C-0C798E32CAAA}"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1382854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19AF610-9CDF-4A29-937C-0C798E32CAAA}"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598386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19AF610-9CDF-4A29-937C-0C798E32CAAA}"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1353935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276369-AC83-4A34-ABB1-6354161635F0}" type="datetimeFigureOut">
              <a:rPr lang="it-IT" smtClean="0">
                <a:solidFill>
                  <a:prstClr val="black">
                    <a:lumMod val="65000"/>
                    <a:lumOff val="35000"/>
                  </a:prstClr>
                </a:solidFill>
              </a:rPr>
              <a:pPr/>
              <a:t>10/03/2020</a:t>
            </a:fld>
            <a:endParaRPr lang="it-IT">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it-IT">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B46D2F11-3C6E-43A4-887D-BAF341305A6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421240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207686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330050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914400" y="1981200"/>
            <a:ext cx="10363200" cy="4114800"/>
          </a:xfrm>
        </p:spPr>
        <p:txBody>
          <a:bodyPr/>
          <a:lstStyle/>
          <a:p>
            <a:endParaRPr lang="it-IT"/>
          </a:p>
        </p:txBody>
      </p:sp>
      <p:sp>
        <p:nvSpPr>
          <p:cNvPr id="4" name="Segnaposto data 3"/>
          <p:cNvSpPr>
            <a:spLocks noGrp="1"/>
          </p:cNvSpPr>
          <p:nvPr>
            <p:ph type="dt" sz="half" idx="10"/>
          </p:nvPr>
        </p:nvSpPr>
        <p:spPr>
          <a:xfrm>
            <a:off x="914400" y="6248400"/>
            <a:ext cx="2540000" cy="457200"/>
          </a:xfrm>
        </p:spPr>
        <p:txBody>
          <a:bodyPr/>
          <a:lstStyle>
            <a:lvl1pPr>
              <a:defRPr/>
            </a:lvl1pPr>
          </a:lstStyle>
          <a:p>
            <a:endParaRPr lang="it-IT" altLang="it-IT"/>
          </a:p>
        </p:txBody>
      </p:sp>
      <p:sp>
        <p:nvSpPr>
          <p:cNvPr id="5" name="Segnaposto piè di pagina 4"/>
          <p:cNvSpPr>
            <a:spLocks noGrp="1"/>
          </p:cNvSpPr>
          <p:nvPr>
            <p:ph type="ftr" sz="quarter" idx="11"/>
          </p:nvPr>
        </p:nvSpPr>
        <p:spPr>
          <a:xfrm>
            <a:off x="4165600" y="6248400"/>
            <a:ext cx="3860800" cy="457200"/>
          </a:xfrm>
        </p:spPr>
        <p:txBody>
          <a:bodyPr/>
          <a:lstStyle>
            <a:lvl1pPr>
              <a:defRPr/>
            </a:lvl1pPr>
          </a:lstStyle>
          <a:p>
            <a:endParaRPr lang="it-IT" altLang="it-IT"/>
          </a:p>
        </p:txBody>
      </p:sp>
      <p:sp>
        <p:nvSpPr>
          <p:cNvPr id="6" name="Segnaposto numero diapositiva 5"/>
          <p:cNvSpPr>
            <a:spLocks noGrp="1"/>
          </p:cNvSpPr>
          <p:nvPr>
            <p:ph type="sldNum" sz="quarter" idx="12"/>
          </p:nvPr>
        </p:nvSpPr>
        <p:spPr>
          <a:xfrm>
            <a:off x="8737600" y="6248400"/>
            <a:ext cx="2540000" cy="457200"/>
          </a:xfrm>
        </p:spPr>
        <p:txBody>
          <a:bodyPr/>
          <a:lstStyle>
            <a:lvl1pPr>
              <a:defRPr/>
            </a:lvl1pPr>
          </a:lstStyle>
          <a:p>
            <a:fld id="{2EA672E8-1404-44E7-B367-2F81F2C94B20}" type="slidenum">
              <a:rPr lang="it-IT" altLang="it-IT"/>
              <a:pPr/>
              <a:t>‹N›</a:t>
            </a:fld>
            <a:endParaRPr lang="it-IT" altLang="it-IT"/>
          </a:p>
        </p:txBody>
      </p:sp>
    </p:spTree>
    <p:extLst>
      <p:ext uri="{BB962C8B-B14F-4D97-AF65-F5344CB8AC3E}">
        <p14:creationId xmlns:p14="http://schemas.microsoft.com/office/powerpoint/2010/main" val="2197478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714401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2588200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1000426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2689833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19AF610-9CDF-4A29-937C-0C798E32CAAA}"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15689088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40048858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6891280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1469883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20613823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2651433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527051" y="66676"/>
            <a:ext cx="11137900" cy="617061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Segnaposto numero diapositiva 2"/>
          <p:cNvSpPr>
            <a:spLocks noGrp="1"/>
          </p:cNvSpPr>
          <p:nvPr>
            <p:ph type="sldNum" sz="quarter" idx="10"/>
          </p:nvPr>
        </p:nvSpPr>
        <p:spPr>
          <a:xfrm>
            <a:off x="11491384" y="6303964"/>
            <a:ext cx="516467" cy="338137"/>
          </a:xfrm>
        </p:spPr>
        <p:txBody>
          <a:bodyPr/>
          <a:lstStyle>
            <a:lvl1pPr>
              <a:defRPr/>
            </a:lvl1pPr>
          </a:lstStyle>
          <a:p>
            <a:fld id="{55DC3B3A-2FFB-4A7E-B335-0847CA9441CA}" type="slidenum">
              <a:rPr lang="it-IT" altLang="it-IT">
                <a:solidFill>
                  <a:prstClr val="black"/>
                </a:solidFill>
              </a:rPr>
              <a:pPr/>
              <a:t>‹N›</a:t>
            </a:fld>
            <a:endParaRPr lang="it-IT" altLang="it-IT">
              <a:solidFill>
                <a:prstClr val="black"/>
              </a:solidFill>
            </a:endParaRPr>
          </a:p>
        </p:txBody>
      </p:sp>
    </p:spTree>
    <p:extLst>
      <p:ext uri="{BB962C8B-B14F-4D97-AF65-F5344CB8AC3E}">
        <p14:creationId xmlns:p14="http://schemas.microsoft.com/office/powerpoint/2010/main" val="15081462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71765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1947869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smtClean="0"/>
              <a:t>Fare clic per modificare lo stile del titolo</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20204806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2888179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19AF610-9CDF-4A29-937C-0C798E32CAAA}" type="datetimeFigureOut">
              <a:rPr lang="it-IT" smtClean="0"/>
              <a:t>10/03/2020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12282907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6098980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smtClean="0"/>
              <a:t>Fare clic per modificare lo stile del titolo</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7761129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32894842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40082086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874170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24965589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solidFill>
              </a:rPr>
              <a:pPr/>
              <a:t>3/10/2020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solidFill>
              </a:rPr>
              <a:pPr/>
              <a:t>‹N›</a:t>
            </a:fld>
            <a:endParaRPr lang="en-US" dirty="0">
              <a:solidFill>
                <a:prstClr val="black"/>
              </a:solidFill>
            </a:endParaRPr>
          </a:p>
        </p:txBody>
      </p:sp>
    </p:spTree>
    <p:extLst>
      <p:ext uri="{BB962C8B-B14F-4D97-AF65-F5344CB8AC3E}">
        <p14:creationId xmlns:p14="http://schemas.microsoft.com/office/powerpoint/2010/main" val="34578904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ttangolo arrotondato 1"/>
          <p:cNvSpPr/>
          <p:nvPr/>
        </p:nvSpPr>
        <p:spPr>
          <a:xfrm>
            <a:off x="406401" y="328613"/>
            <a:ext cx="11377084"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sp>
        <p:nvSpPr>
          <p:cNvPr id="3" name="Segnaposto data 1"/>
          <p:cNvSpPr>
            <a:spLocks noGrp="1"/>
          </p:cNvSpPr>
          <p:nvPr>
            <p:ph type="dt" sz="half" idx="10"/>
          </p:nvPr>
        </p:nvSpPr>
        <p:spPr/>
        <p:txBody>
          <a:bodyPr/>
          <a:lstStyle>
            <a:lvl1pPr>
              <a:defRPr/>
            </a:lvl1pPr>
            <a:extLst/>
          </a:lstStyle>
          <a:p>
            <a:pPr>
              <a:defRPr/>
            </a:pPr>
            <a:fld id="{850613DE-3C49-4BD7-A138-0CF113A42F20}" type="datetimeFigureOut">
              <a:rPr lang="en-US">
                <a:solidFill>
                  <a:srgbClr val="E3DED1">
                    <a:shade val="50000"/>
                  </a:srgbClr>
                </a:solidFill>
              </a:rPr>
              <a:pPr>
                <a:defRPr/>
              </a:pPr>
              <a:t>3/10/2020</a:t>
            </a:fld>
            <a:endParaRPr lang="en-US">
              <a:solidFill>
                <a:srgbClr val="E3DED1">
                  <a:shade val="50000"/>
                </a:srgbClr>
              </a:solidFill>
            </a:endParaRPr>
          </a:p>
        </p:txBody>
      </p:sp>
      <p:sp>
        <p:nvSpPr>
          <p:cNvPr id="4" name="Segnaposto piè di pagina 2"/>
          <p:cNvSpPr>
            <a:spLocks noGrp="1"/>
          </p:cNvSpPr>
          <p:nvPr>
            <p:ph type="ftr" sz="quarter" idx="11"/>
          </p:nvPr>
        </p:nvSpPr>
        <p:spPr/>
        <p:txBody>
          <a:bodyPr/>
          <a:lstStyle>
            <a:lvl1pPr>
              <a:defRPr/>
            </a:lvl1pPr>
            <a:extLst/>
          </a:lstStyle>
          <a:p>
            <a:pPr>
              <a:defRPr/>
            </a:pPr>
            <a:endParaRPr lang="en-US">
              <a:solidFill>
                <a:srgbClr val="E3DED1">
                  <a:shade val="50000"/>
                </a:srgbClr>
              </a:solidFill>
            </a:endParaRPr>
          </a:p>
        </p:txBody>
      </p:sp>
      <p:sp>
        <p:nvSpPr>
          <p:cNvPr id="5" name="Segnaposto numero diapositiva 3"/>
          <p:cNvSpPr>
            <a:spLocks noGrp="1"/>
          </p:cNvSpPr>
          <p:nvPr>
            <p:ph type="sldNum" sz="quarter" idx="12"/>
          </p:nvPr>
        </p:nvSpPr>
        <p:spPr/>
        <p:txBody>
          <a:bodyPr/>
          <a:lstStyle>
            <a:lvl1pPr>
              <a:defRPr/>
            </a:lvl1pPr>
          </a:lstStyle>
          <a:p>
            <a:fld id="{EFF15559-19C0-4067-8687-3B56A7A0EAEE}" type="slidenum">
              <a:rPr lang="en-US" altLang="it-IT"/>
              <a:pPr/>
              <a:t>‹N›</a:t>
            </a:fld>
            <a:endParaRPr lang="en-US" altLang="it-IT"/>
          </a:p>
        </p:txBody>
      </p:sp>
    </p:spTree>
    <p:extLst>
      <p:ext uri="{BB962C8B-B14F-4D97-AF65-F5344CB8AC3E}">
        <p14:creationId xmlns:p14="http://schemas.microsoft.com/office/powerpoint/2010/main" val="3375209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19AF610-9CDF-4A29-937C-0C798E32CAAA}" type="datetimeFigureOut">
              <a:rPr lang="it-IT" smtClean="0"/>
              <a:t>10/03/2020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3200414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19AF610-9CDF-4A29-937C-0C798E32CAAA}" type="datetimeFigureOut">
              <a:rPr lang="it-IT" smtClean="0"/>
              <a:t>10/03/2020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1875998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19AF610-9CDF-4A29-937C-0C798E32CAAA}" type="datetimeFigureOut">
              <a:rPr lang="it-IT" smtClean="0"/>
              <a:t>10/03/2020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1702203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19AF610-9CDF-4A29-937C-0C798E32CAAA}" type="datetimeFigureOut">
              <a:rPr lang="it-IT" smtClean="0"/>
              <a:t>10/03/2020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3477231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19AF610-9CDF-4A29-937C-0C798E32CAAA}" type="datetimeFigureOut">
              <a:rPr lang="it-IT" smtClean="0"/>
              <a:t>10/03/2020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1084717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19AF610-9CDF-4A29-937C-0C798E32CAAA}" type="datetimeFigureOut">
              <a:rPr lang="it-IT" smtClean="0"/>
              <a:t>10/03/2020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8EBD46D-BA70-4A31-989F-B951E22B8DD7}" type="slidenum">
              <a:rPr lang="it-IT" smtClean="0"/>
              <a:t>‹N›</a:t>
            </a:fld>
            <a:endParaRPr lang="it-IT"/>
          </a:p>
        </p:txBody>
      </p:sp>
    </p:spTree>
    <p:extLst>
      <p:ext uri="{BB962C8B-B14F-4D97-AF65-F5344CB8AC3E}">
        <p14:creationId xmlns:p14="http://schemas.microsoft.com/office/powerpoint/2010/main" val="314669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0.xml"/><Relationship Id="rId1" Type="http://schemas.openxmlformats.org/officeDocument/2006/relationships/slideLayout" Target="../slideLayouts/slideLayout23.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1.xml"/><Relationship Id="rId1" Type="http://schemas.openxmlformats.org/officeDocument/2006/relationships/slideLayout" Target="../slideLayouts/slideLayout24.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2.xml"/><Relationship Id="rId1" Type="http://schemas.openxmlformats.org/officeDocument/2006/relationships/slideLayout" Target="../slideLayouts/slideLayout25.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3.xml"/><Relationship Id="rId1" Type="http://schemas.openxmlformats.org/officeDocument/2006/relationships/slideLayout" Target="../slideLayouts/slideLayout26.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4.xml"/><Relationship Id="rId1" Type="http://schemas.openxmlformats.org/officeDocument/2006/relationships/slideLayout" Target="../slideLayouts/slideLayout27.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5.xml"/><Relationship Id="rId1" Type="http://schemas.openxmlformats.org/officeDocument/2006/relationships/slideLayout" Target="../slideLayouts/slideLayout28.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6.xml"/><Relationship Id="rId1" Type="http://schemas.openxmlformats.org/officeDocument/2006/relationships/slideLayout" Target="../slideLayouts/slideLayout29.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7.xml"/><Relationship Id="rId1" Type="http://schemas.openxmlformats.org/officeDocument/2006/relationships/slideLayout" Target="../slideLayouts/slideLayout30.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8.xml"/><Relationship Id="rId1" Type="http://schemas.openxmlformats.org/officeDocument/2006/relationships/slideLayout" Target="../slideLayouts/slideLayout31.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9.xml"/><Relationship Id="rId1" Type="http://schemas.openxmlformats.org/officeDocument/2006/relationships/slideLayout" Target="../slideLayouts/slideLayout3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0.xml"/><Relationship Id="rId1" Type="http://schemas.openxmlformats.org/officeDocument/2006/relationships/slideLayout" Target="../slideLayouts/slideLayout33.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1.xml"/><Relationship Id="rId1" Type="http://schemas.openxmlformats.org/officeDocument/2006/relationships/slideLayout" Target="../slideLayouts/slideLayout34.xml"/></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2.xml"/><Relationship Id="rId1" Type="http://schemas.openxmlformats.org/officeDocument/2006/relationships/slideLayout" Target="../slideLayouts/slideLayout35.xml"/></Relationships>
</file>

<file path=ppt/slideMasters/_rels/slideMaster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3.xml"/><Relationship Id="rId1" Type="http://schemas.openxmlformats.org/officeDocument/2006/relationships/slideLayout" Target="../slideLayouts/slideLayout36.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7.xml"/><Relationship Id="rId1" Type="http://schemas.openxmlformats.org/officeDocument/2006/relationships/slideLayout" Target="../slideLayouts/slideLayout20.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8.xml"/><Relationship Id="rId1" Type="http://schemas.openxmlformats.org/officeDocument/2006/relationships/slideLayout" Target="../slideLayouts/slideLayout21.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9.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9AF610-9CDF-4A29-937C-0C798E32CAAA}" type="datetimeFigureOut">
              <a:rPr lang="it-IT" smtClean="0"/>
              <a:t>10/03/2020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BD46D-BA70-4A31-989F-B951E22B8DD7}" type="slidenum">
              <a:rPr lang="it-IT" smtClean="0"/>
              <a:t>‹N›</a:t>
            </a:fld>
            <a:endParaRPr lang="it-IT"/>
          </a:p>
        </p:txBody>
      </p:sp>
    </p:spTree>
    <p:extLst>
      <p:ext uri="{BB962C8B-B14F-4D97-AF65-F5344CB8AC3E}">
        <p14:creationId xmlns:p14="http://schemas.microsoft.com/office/powerpoint/2010/main" val="158041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315641392"/>
      </p:ext>
    </p:extLst>
  </p:cSld>
  <p:clrMap bg1="lt1" tx1="dk1" bg2="lt2" tx2="dk2" accent1="accent1" accent2="accent2" accent3="accent3" accent4="accent4" accent5="accent5" accent6="accent6" hlink="hlink" folHlink="folHlink"/>
  <p:sldLayoutIdLst>
    <p:sldLayoutId id="2147483680"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3223253623"/>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4185757640"/>
      </p:ext>
    </p:extLst>
  </p:cSld>
  <p:clrMap bg1="lt1" tx1="dk1" bg2="lt2" tx2="dk2" accent1="accent1" accent2="accent2" accent3="accent3" accent4="accent4" accent5="accent5" accent6="accent6" hlink="hlink" folHlink="folHlink"/>
  <p:sldLayoutIdLst>
    <p:sldLayoutId id="2147483686"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376442544"/>
      </p:ext>
    </p:extLst>
  </p:cSld>
  <p:clrMap bg1="lt1" tx1="dk1" bg2="lt2" tx2="dk2" accent1="accent1" accent2="accent2" accent3="accent3" accent4="accent4" accent5="accent5" accent6="accent6" hlink="hlink" folHlink="folHlink"/>
  <p:sldLayoutIdLst>
    <p:sldLayoutId id="2147483688"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957478977"/>
      </p:ext>
    </p:extLst>
  </p:cSld>
  <p:clrMap bg1="lt1" tx1="dk1" bg2="lt2" tx2="dk2" accent1="accent1" accent2="accent2" accent3="accent3" accent4="accent4" accent5="accent5" accent6="accent6" hlink="hlink" folHlink="folHlink"/>
  <p:sldLayoutIdLst>
    <p:sldLayoutId id="2147483690"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829721370"/>
      </p:ext>
    </p:extLst>
  </p:cSld>
  <p:clrMap bg1="lt1" tx1="dk1" bg2="lt2" tx2="dk2" accent1="accent1" accent2="accent2" accent3="accent3" accent4="accent4" accent5="accent5" accent6="accent6" hlink="hlink" folHlink="folHlink"/>
  <p:sldLayoutIdLst>
    <p:sldLayoutId id="2147483692"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2160903494"/>
      </p:ext>
    </p:extLst>
  </p:cSld>
  <p:clrMap bg1="lt1" tx1="dk1" bg2="lt2" tx2="dk2" accent1="accent1" accent2="accent2" accent3="accent3" accent4="accent4" accent5="accent5" accent6="accent6" hlink="hlink" folHlink="folHlink"/>
  <p:sldLayoutIdLst>
    <p:sldLayoutId id="2147483696"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3665583885"/>
      </p:ext>
    </p:extLst>
  </p:cSld>
  <p:clrMap bg1="lt1" tx1="dk1" bg2="lt2" tx2="dk2" accent1="accent1" accent2="accent2" accent3="accent3" accent4="accent4" accent5="accent5" accent6="accent6" hlink="hlink" folHlink="folHlink"/>
  <p:sldLayoutIdLst>
    <p:sldLayoutId id="2147483698"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1748516873"/>
      </p:ext>
    </p:extLst>
  </p:cSld>
  <p:clrMap bg1="lt1" tx1="dk1" bg2="lt2" tx2="dk2" accent1="accent1" accent2="accent2" accent3="accent3" accent4="accent4" accent5="accent5" accent6="accent6" hlink="hlink" folHlink="folHlink"/>
  <p:sldLayoutIdLst>
    <p:sldLayoutId id="2147483702"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2186190681"/>
      </p:ext>
    </p:extLst>
  </p:cSld>
  <p:clrMap bg1="lt1" tx1="dk1" bg2="lt2" tx2="dk2" accent1="accent1" accent2="accent2" accent3="accent3" accent4="accent4" accent5="accent5" accent6="accent6" hlink="hlink" folHlink="folHlink"/>
  <p:sldLayoutIdLst>
    <p:sldLayoutId id="2147483704"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19276369-AC83-4A34-ABB1-6354161635F0}" type="datetimeFigureOut">
              <a:rPr lang="it-IT" smtClean="0">
                <a:solidFill>
                  <a:prstClr val="black">
                    <a:lumMod val="65000"/>
                    <a:lumOff val="35000"/>
                  </a:prstClr>
                </a:solidFill>
              </a:rPr>
              <a:pPr/>
              <a:t>10/03/2020</a:t>
            </a:fld>
            <a:endParaRPr lang="it-IT">
              <a:solidFill>
                <a:prstClr val="black">
                  <a:lumMod val="65000"/>
                  <a:lumOff val="3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it-IT">
              <a:solidFill>
                <a:prstClr val="black">
                  <a:lumMod val="65000"/>
                  <a:lumOff val="35000"/>
                </a:prstClr>
              </a:solidFill>
            </a:endParaRP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B46D2F11-3C6E-43A4-887D-BAF341305A6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1111089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927378405"/>
      </p:ext>
    </p:extLst>
  </p:cSld>
  <p:clrMap bg1="lt1" tx1="dk1" bg2="lt2" tx2="dk2" accent1="accent1" accent2="accent2" accent3="accent3" accent4="accent4" accent5="accent5" accent6="accent6" hlink="hlink" folHlink="folHlink"/>
  <p:sldLayoutIdLst>
    <p:sldLayoutId id="2147483706"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239201318"/>
      </p:ext>
    </p:extLst>
  </p:cSld>
  <p:clrMap bg1="lt1" tx1="dk1" bg2="lt2" tx2="dk2" accent1="accent1" accent2="accent2" accent3="accent3" accent4="accent4" accent5="accent5" accent6="accent6" hlink="hlink" folHlink="folHlink"/>
  <p:sldLayoutIdLst>
    <p:sldLayoutId id="2147483708"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1526835518"/>
      </p:ext>
    </p:extLst>
  </p:cSld>
  <p:clrMap bg1="lt1" tx1="dk1" bg2="lt2" tx2="dk2" accent1="accent1" accent2="accent2" accent3="accent3" accent4="accent4" accent5="accent5" accent6="accent6" hlink="hlink" folHlink="folHlink"/>
  <p:sldLayoutIdLst>
    <p:sldLayoutId id="2147483710"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2953648910"/>
      </p:ext>
    </p:extLst>
  </p:cSld>
  <p:clrMap bg1="lt1" tx1="dk1" bg2="lt2" tx2="dk2" accent1="accent1" accent2="accent2" accent3="accent3" accent4="accent4" accent5="accent5" accent6="accent6" hlink="hlink" folHlink="folHlink"/>
  <p:sldLayoutIdLst>
    <p:sldLayoutId id="2147483712"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rgbClr val="4E8542">
            <a:alpha val="78038"/>
          </a:srgbClr>
        </a:solidFill>
        <a:effectLst/>
      </p:bgPr>
    </p:bg>
    <p:spTree>
      <p:nvGrpSpPr>
        <p:cNvPr id="1" name=""/>
        <p:cNvGrpSpPr/>
        <p:nvPr/>
      </p:nvGrpSpPr>
      <p:grpSpPr>
        <a:xfrm>
          <a:off x="0" y="0"/>
          <a:ext cx="0" cy="0"/>
          <a:chOff x="0" y="0"/>
          <a:chExt cx="0" cy="0"/>
        </a:xfrm>
      </p:grpSpPr>
      <p:sp>
        <p:nvSpPr>
          <p:cNvPr id="7" name="Rettangolo arrotondato 6"/>
          <p:cNvSpPr/>
          <p:nvPr/>
        </p:nvSpPr>
        <p:spPr>
          <a:xfrm>
            <a:off x="406401" y="328613"/>
            <a:ext cx="11377084"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sp>
        <p:nvSpPr>
          <p:cNvPr id="9" name="Rettangolo arrotondato 8"/>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sp>
        <p:nvSpPr>
          <p:cNvPr id="13" name="Segnaposto titolo 12"/>
          <p:cNvSpPr>
            <a:spLocks noGrp="1"/>
          </p:cNvSpPr>
          <p:nvPr>
            <p:ph type="title"/>
          </p:nvPr>
        </p:nvSpPr>
        <p:spPr>
          <a:xfrm>
            <a:off x="670984" y="4986339"/>
            <a:ext cx="10911416" cy="1050925"/>
          </a:xfrm>
          <a:prstGeom prst="rect">
            <a:avLst/>
          </a:prstGeom>
        </p:spPr>
        <p:txBody>
          <a:bodyPr vert="horz" anchor="b">
            <a:normAutofit/>
          </a:bodyPr>
          <a:lstStyle>
            <a:extLst/>
          </a:lstStyle>
          <a:p>
            <a:r>
              <a:rPr lang="it-IT" smtClean="0"/>
              <a:t>Fare clic per modificare lo stile del titolo</a:t>
            </a:r>
            <a:endParaRPr lang="en-US"/>
          </a:p>
        </p:txBody>
      </p:sp>
      <p:sp>
        <p:nvSpPr>
          <p:cNvPr id="2055" name="Segnaposto testo 3"/>
          <p:cNvSpPr>
            <a:spLocks noGrp="1"/>
          </p:cNvSpPr>
          <p:nvPr>
            <p:ph type="body" idx="1"/>
          </p:nvPr>
        </p:nvSpPr>
        <p:spPr bwMode="auto">
          <a:xfrm>
            <a:off x="670984" y="530226"/>
            <a:ext cx="10911416"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endParaRPr lang="en-US" altLang="it-IT" smtClean="0"/>
          </a:p>
        </p:txBody>
      </p:sp>
      <p:sp>
        <p:nvSpPr>
          <p:cNvPr id="25" name="Segnaposto data 24"/>
          <p:cNvSpPr>
            <a:spLocks noGrp="1"/>
          </p:cNvSpPr>
          <p:nvPr>
            <p:ph type="dt" sz="half" idx="2"/>
          </p:nvPr>
        </p:nvSpPr>
        <p:spPr>
          <a:xfrm>
            <a:off x="5035551" y="6111876"/>
            <a:ext cx="3048000" cy="365125"/>
          </a:xfrm>
          <a:prstGeom prst="rect">
            <a:avLst/>
          </a:prstGeom>
        </p:spPr>
        <p:txBody>
          <a:bodyPr vert="horz" anchor="b"/>
          <a:lstStyle>
            <a:lvl1pPr algn="r" eaLnBrk="1" fontAlgn="auto" latinLnBrk="0" hangingPunct="1">
              <a:spcBef>
                <a:spcPts val="0"/>
              </a:spcBef>
              <a:spcAft>
                <a:spcPts val="0"/>
              </a:spcAft>
              <a:defRPr kumimoji="0" sz="1000">
                <a:solidFill>
                  <a:schemeClr val="bg2">
                    <a:shade val="50000"/>
                  </a:schemeClr>
                </a:solidFill>
                <a:latin typeface="+mn-lt"/>
              </a:defRPr>
            </a:lvl1pPr>
            <a:extLst/>
          </a:lstStyle>
          <a:p>
            <a:pPr>
              <a:defRPr/>
            </a:pPr>
            <a:fld id="{EF51F891-9FB0-45CF-AA1B-9FD3A2EEE464}" type="datetimeFigureOut">
              <a:rPr lang="en-US">
                <a:solidFill>
                  <a:srgbClr val="E3DED1">
                    <a:shade val="50000"/>
                  </a:srgbClr>
                </a:solidFill>
              </a:rPr>
              <a:pPr>
                <a:defRPr/>
              </a:pPr>
              <a:t>3/10/2020</a:t>
            </a:fld>
            <a:endParaRPr lang="en-US">
              <a:solidFill>
                <a:srgbClr val="E3DED1">
                  <a:shade val="50000"/>
                </a:srgbClr>
              </a:solidFill>
            </a:endParaRPr>
          </a:p>
        </p:txBody>
      </p:sp>
      <p:sp>
        <p:nvSpPr>
          <p:cNvPr id="18" name="Segnaposto piè di pagina 17"/>
          <p:cNvSpPr>
            <a:spLocks noGrp="1"/>
          </p:cNvSpPr>
          <p:nvPr>
            <p:ph type="ftr" sz="quarter" idx="3"/>
          </p:nvPr>
        </p:nvSpPr>
        <p:spPr>
          <a:xfrm>
            <a:off x="8083551" y="6111876"/>
            <a:ext cx="3048000" cy="365125"/>
          </a:xfrm>
          <a:prstGeom prst="rect">
            <a:avLst/>
          </a:prstGeom>
        </p:spPr>
        <p:txBody>
          <a:bodyPr vert="horz" anchor="b"/>
          <a:lstStyle>
            <a:lvl1pPr algn="l" eaLnBrk="1" fontAlgn="auto" latinLnBrk="0" hangingPunct="1">
              <a:spcBef>
                <a:spcPts val="0"/>
              </a:spcBef>
              <a:spcAft>
                <a:spcPts val="0"/>
              </a:spcAft>
              <a:defRPr kumimoji="0" sz="1000">
                <a:solidFill>
                  <a:schemeClr val="bg2">
                    <a:shade val="50000"/>
                  </a:schemeClr>
                </a:solidFill>
                <a:latin typeface="+mn-lt"/>
              </a:defRPr>
            </a:lvl1pPr>
            <a:extLst/>
          </a:lstStyle>
          <a:p>
            <a:pPr>
              <a:defRPr/>
            </a:pPr>
            <a:endParaRPr lang="en-US">
              <a:solidFill>
                <a:srgbClr val="E3DED1">
                  <a:shade val="50000"/>
                </a:srgbClr>
              </a:solidFill>
            </a:endParaRPr>
          </a:p>
        </p:txBody>
      </p:sp>
      <p:sp>
        <p:nvSpPr>
          <p:cNvPr id="5" name="Segnaposto numero diapositiva 4"/>
          <p:cNvSpPr>
            <a:spLocks noGrp="1"/>
          </p:cNvSpPr>
          <p:nvPr>
            <p:ph type="sldNum" sz="quarter" idx="4"/>
          </p:nvPr>
        </p:nvSpPr>
        <p:spPr>
          <a:xfrm>
            <a:off x="11131551" y="6111876"/>
            <a:ext cx="609600" cy="365125"/>
          </a:xfrm>
          <a:prstGeom prst="rect">
            <a:avLst/>
          </a:prstGeom>
        </p:spPr>
        <p:txBody>
          <a:bodyPr vert="horz" wrap="square" lIns="91440" tIns="45720" rIns="91440" bIns="45720" numCol="1" anchor="b" anchorCtr="0" compatLnSpc="1">
            <a:prstTxWarp prst="textNoShape">
              <a:avLst/>
            </a:prstTxWarp>
          </a:bodyPr>
          <a:lstStyle>
            <a:lvl1pPr algn="r">
              <a:defRPr sz="1000">
                <a:solidFill>
                  <a:srgbClr val="A7A399"/>
                </a:solidFill>
                <a:latin typeface="Verdana" panose="020B0604030504040204" pitchFamily="34" charset="0"/>
              </a:defRPr>
            </a:lvl1pPr>
          </a:lstStyle>
          <a:p>
            <a:pPr fontAlgn="base">
              <a:spcBef>
                <a:spcPct val="0"/>
              </a:spcBef>
              <a:spcAft>
                <a:spcPct val="0"/>
              </a:spcAft>
            </a:pPr>
            <a:fld id="{EF723610-10BE-431B-8CCC-C3EA214893BD}" type="slidenum">
              <a:rPr lang="en-US" altLang="it-IT" smtClean="0"/>
              <a:pPr fontAlgn="base">
                <a:spcBef>
                  <a:spcPct val="0"/>
                </a:spcBef>
                <a:spcAft>
                  <a:spcPct val="0"/>
                </a:spcAft>
              </a:pPr>
              <a:t>‹N›</a:t>
            </a:fld>
            <a:endParaRPr lang="en-US" altLang="it-IT" smtClean="0"/>
          </a:p>
        </p:txBody>
      </p:sp>
    </p:spTree>
    <p:extLst>
      <p:ext uri="{BB962C8B-B14F-4D97-AF65-F5344CB8AC3E}">
        <p14:creationId xmlns:p14="http://schemas.microsoft.com/office/powerpoint/2010/main" val="2226078079"/>
      </p:ext>
    </p:extLst>
  </p:cSld>
  <p:clrMap bg1="lt1" tx1="dk1" bg2="lt2" tx2="dk2" accent1="accent1" accent2="accent2" accent3="accent3" accent4="accent4" accent5="accent5" accent6="accent6" hlink="hlink" folHlink="folHlink"/>
  <p:sldLayoutIdLst>
    <p:sldLayoutId id="2147483714" r:id="rId1"/>
  </p:sldLayoutIdLst>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anose="05020102010507070707"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18" charset="2"/>
        <a:buChar char=""/>
        <a:defRPr sz="20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1847851071"/>
      </p:ext>
    </p:extLst>
  </p:cSld>
  <p:clrMap bg1="lt1" tx1="dk1" bg2="lt2" tx2="dk2" accent1="accent1" accent2="accent2" accent3="accent3" accent4="accent4" accent5="accent5" accent6="accent6" hlink="hlink" folHlink="folHlink"/>
  <p:sldLayoutIdLst>
    <p:sldLayoutId id="2147483666"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2942455290"/>
      </p:ext>
    </p:extLst>
  </p:cSld>
  <p:clrMap bg1="lt1" tx1="dk1" bg2="lt2" tx2="dk2" accent1="accent1" accent2="accent2" accent3="accent3" accent4="accent4" accent5="accent5" accent6="accent6" hlink="hlink" folHlink="folHlink"/>
  <p:sldLayoutIdLst>
    <p:sldLayoutId id="2147483668"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2324775640"/>
      </p:ext>
    </p:extLst>
  </p:cSld>
  <p:clrMap bg1="lt1" tx1="dk1" bg2="lt2" tx2="dk2" accent1="accent1" accent2="accent2" accent3="accent3" accent4="accent4" accent5="accent5" accent6="accent6" hlink="hlink" folHlink="folHlink"/>
  <p:sldLayoutIdLst>
    <p:sldLayoutId id="2147483670"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3128218271"/>
      </p:ext>
    </p:extLst>
  </p:cSld>
  <p:clrMap bg1="lt1" tx1="dk1" bg2="lt2" tx2="dk2" accent1="accent1" accent2="accent2" accent3="accent3" accent4="accent4" accent5="accent5" accent6="accent6" hlink="hlink" folHlink="folHlink"/>
  <p:sldLayoutIdLst>
    <p:sldLayoutId id="2147483672"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2049678908"/>
      </p:ext>
    </p:extLst>
  </p:cSld>
  <p:clrMap bg1="lt1" tx1="dk1" bg2="lt2" tx2="dk2" accent1="accent1" accent2="accent2" accent3="accent3" accent4="accent4" accent5="accent5" accent6="accent6" hlink="hlink" folHlink="folHlink"/>
  <p:sldLayoutIdLst>
    <p:sldLayoutId id="2147483674"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2474485709"/>
      </p:ext>
    </p:extLst>
  </p:cSld>
  <p:clrMap bg1="lt1" tx1="dk1" bg2="lt2" tx2="dk2" accent1="accent1" accent2="accent2" accent3="accent3" accent4="accent4" accent5="accent5" accent6="accent6" hlink="hlink" folHlink="folHlink"/>
  <p:sldLayoutIdLst>
    <p:sldLayoutId id="2147483676"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48A87A34-81AB-432B-8DAE-1953F412C126}" type="datetimeFigureOut">
              <a:rPr lang="en-US" dirty="0">
                <a:solidFill>
                  <a:prstClr val="black"/>
                </a:solidFill>
              </a:rPr>
              <a:pPr defTabSz="457200"/>
              <a:t>3/10/2020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defTabSz="457200"/>
            <a:fld id="{6D22F896-40B5-4ADD-8801-0D06FADFA095}" type="slidenum">
              <a:rPr lang="en-US" dirty="0">
                <a:solidFill>
                  <a:prstClr val="black"/>
                </a:solidFill>
              </a:rPr>
              <a:pPr defTabSz="457200"/>
              <a:t>‹N›</a:t>
            </a:fld>
            <a:endParaRPr lang="en-US" dirty="0">
              <a:solidFill>
                <a:prstClr val="black"/>
              </a:solidFill>
            </a:endParaRPr>
          </a:p>
        </p:txBody>
      </p:sp>
    </p:spTree>
    <p:extLst>
      <p:ext uri="{BB962C8B-B14F-4D97-AF65-F5344CB8AC3E}">
        <p14:creationId xmlns:p14="http://schemas.microsoft.com/office/powerpoint/2010/main" val="2942798677"/>
      </p:ext>
    </p:extLst>
  </p:cSld>
  <p:clrMap bg1="lt1" tx1="dk1" bg2="lt2" tx2="dk2" accent1="accent1" accent2="accent2" accent3="accent3" accent4="accent4" accent5="accent5" accent6="accent6" hlink="hlink" folHlink="folHlink"/>
  <p:sldLayoutIdLst>
    <p:sldLayoutId id="2147483678" r:id="rId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3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jp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46.emf"/><Relationship Id="rId4" Type="http://schemas.openxmlformats.org/officeDocument/2006/relationships/oleObject" Target="../embeddings/oleObject1.bin"/></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7.xml"/><Relationship Id="rId1" Type="http://schemas.openxmlformats.org/officeDocument/2006/relationships/slideLayout" Target="../slideLayouts/slideLayout16.xml"/><Relationship Id="rId5" Type="http://schemas.openxmlformats.org/officeDocument/2006/relationships/image" Target="../media/image6.png"/><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9.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21.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3.xml"/><Relationship Id="rId1" Type="http://schemas.openxmlformats.org/officeDocument/2006/relationships/slideLayout" Target="../slideLayouts/slideLayout22.xm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6.xml"/><Relationship Id="rId1" Type="http://schemas.openxmlformats.org/officeDocument/2006/relationships/slideLayout" Target="../slideLayouts/slideLayout25.xml"/><Relationship Id="rId5" Type="http://schemas.openxmlformats.org/officeDocument/2006/relationships/image" Target="../media/image6.png"/><Relationship Id="rId4" Type="http://schemas.openxmlformats.org/officeDocument/2006/relationships/image" Target="../media/image53.jpeg"/></Relationships>
</file>

<file path=ppt/slides/_rels/slide47.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4.jpeg"/><Relationship Id="rId7" Type="http://schemas.openxmlformats.org/officeDocument/2006/relationships/image" Target="../media/image57.jpeg"/><Relationship Id="rId12"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26.xml"/><Relationship Id="rId6" Type="http://schemas.openxmlformats.org/officeDocument/2006/relationships/image" Target="../media/image56.png"/><Relationship Id="rId11" Type="http://schemas.openxmlformats.org/officeDocument/2006/relationships/image" Target="../media/image61.wmf"/><Relationship Id="rId5" Type="http://schemas.openxmlformats.org/officeDocument/2006/relationships/hyperlink" Target="http://www.drugabuse.gov/DrugPages/Stress.html" TargetMode="External"/><Relationship Id="rId10" Type="http://schemas.openxmlformats.org/officeDocument/2006/relationships/image" Target="../media/image60.png"/><Relationship Id="rId4" Type="http://schemas.openxmlformats.org/officeDocument/2006/relationships/image" Target="../media/image55.jpeg"/><Relationship Id="rId9"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2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hyperlink" Target="http://www.repubblica.it/scienze/2016/06/04/news/alberi_vanno_a_dormire-141275037/"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jpg"/><Relationship Id="rId4" Type="http://schemas.openxmlformats.org/officeDocument/2006/relationships/hyperlink" Target="http://www.repubblica.it/ambiente/2017/09/22/news/anche_le_meduse_dormono_non_serve_il_cervello-176227978/"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0.xml"/><Relationship Id="rId1" Type="http://schemas.openxmlformats.org/officeDocument/2006/relationships/slideLayout" Target="../slideLayouts/slideLayout29.xml"/><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1.xml"/><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2.xml"/><Relationship Id="rId1" Type="http://schemas.openxmlformats.org/officeDocument/2006/relationships/slideLayout" Target="../slideLayouts/slideLayout31.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3.xml"/><Relationship Id="rId1" Type="http://schemas.openxmlformats.org/officeDocument/2006/relationships/slideLayout" Target="../slideLayouts/slideLayout32.xml"/></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4.xml"/><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5.xml"/><Relationship Id="rId1" Type="http://schemas.openxmlformats.org/officeDocument/2006/relationships/slideLayout" Target="../slideLayouts/slideLayout34.xml"/><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56.xml"/><Relationship Id="rId1" Type="http://schemas.openxmlformats.org/officeDocument/2006/relationships/slideLayout" Target="../slideLayouts/slideLayout35.xml"/><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57.xml"/><Relationship Id="rId1" Type="http://schemas.openxmlformats.org/officeDocument/2006/relationships/slideLayout" Target="../slideLayouts/slideLayout3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9000" b="-69000"/>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499286" y="2172688"/>
            <a:ext cx="9144000" cy="2387600"/>
          </a:xfrm>
        </p:spPr>
        <p:txBody>
          <a:bodyPr/>
          <a:lstStyle/>
          <a:p>
            <a:r>
              <a:rPr lang="it-IT" dirty="0" smtClean="0">
                <a:solidFill>
                  <a:schemeClr val="bg1"/>
                </a:solidFill>
              </a:rPr>
              <a:t>Psicofarmacologia per Psicologi</a:t>
            </a:r>
            <a:endParaRPr lang="it-IT" dirty="0">
              <a:solidFill>
                <a:schemeClr val="bg1"/>
              </a:solidFill>
            </a:endParaRPr>
          </a:p>
        </p:txBody>
      </p:sp>
      <p:sp>
        <p:nvSpPr>
          <p:cNvPr id="6" name="Rettangolo 5"/>
          <p:cNvSpPr/>
          <p:nvPr/>
        </p:nvSpPr>
        <p:spPr>
          <a:xfrm>
            <a:off x="144989" y="5681507"/>
            <a:ext cx="5152725" cy="92333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it-IT" sz="5400" b="1" dirty="0" smtClean="0">
                <a:ln/>
                <a:solidFill>
                  <a:srgbClr val="FFC000"/>
                </a:solidFill>
              </a:rPr>
              <a:t>Franco Garonna</a:t>
            </a:r>
            <a:endParaRPr lang="it-IT" sz="5400" b="1" dirty="0">
              <a:ln/>
              <a:solidFill>
                <a:srgbClr val="FFC000"/>
              </a:solidFill>
            </a:endParaRPr>
          </a:p>
        </p:txBody>
      </p:sp>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4607846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4595" y="1298021"/>
            <a:ext cx="4437620" cy="3630780"/>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6661" y="5695408"/>
            <a:ext cx="2432103" cy="956993"/>
          </a:xfrm>
          <a:prstGeom prst="rect">
            <a:avLst/>
          </a:prstGeom>
        </p:spPr>
      </p:pic>
      <p:sp>
        <p:nvSpPr>
          <p:cNvPr id="4" name="CasellaDiTesto 3"/>
          <p:cNvSpPr txBox="1"/>
          <p:nvPr/>
        </p:nvSpPr>
        <p:spPr>
          <a:xfrm>
            <a:off x="1692875" y="5362832"/>
            <a:ext cx="5511113" cy="646331"/>
          </a:xfrm>
          <a:prstGeom prst="rect">
            <a:avLst/>
          </a:prstGeom>
          <a:noFill/>
        </p:spPr>
        <p:txBody>
          <a:bodyPr wrap="square" rtlCol="0">
            <a:spAutoFit/>
          </a:bodyPr>
          <a:lstStyle/>
          <a:p>
            <a:pPr algn="ctr"/>
            <a:r>
              <a:rPr lang="it-IT" dirty="0" smtClean="0"/>
              <a:t>Barbara </a:t>
            </a:r>
            <a:r>
              <a:rPr lang="it-IT" dirty="0" err="1" smtClean="0"/>
              <a:t>McClintock</a:t>
            </a:r>
            <a:r>
              <a:rPr lang="it-IT" dirty="0" smtClean="0"/>
              <a:t> (Hartford 1902 – New York 1992) Premio Nobel per la Medicina 1983</a:t>
            </a:r>
            <a:endParaRPr lang="it-IT" dirty="0"/>
          </a:p>
        </p:txBody>
      </p:sp>
      <p:sp>
        <p:nvSpPr>
          <p:cNvPr id="5" name="Rettangolo 4"/>
          <p:cNvSpPr/>
          <p:nvPr/>
        </p:nvSpPr>
        <p:spPr>
          <a:xfrm>
            <a:off x="6969405" y="2806697"/>
            <a:ext cx="3937296" cy="1477328"/>
          </a:xfrm>
          <a:prstGeom prst="rect">
            <a:avLst/>
          </a:prstGeom>
          <a:noFill/>
        </p:spPr>
        <p:txBody>
          <a:bodyPr wrap="none" lIns="91440" tIns="45720" rIns="91440" bIns="45720">
            <a:spAutoFit/>
          </a:bodyPr>
          <a:lstStyle/>
          <a:p>
            <a:pPr algn="ctr"/>
            <a:r>
              <a:rPr lang="it-IT"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TRASPOSONI</a:t>
            </a:r>
          </a:p>
          <a:p>
            <a:pPr algn="ctr"/>
            <a:r>
              <a:rPr lang="it-IT" sz="3600" b="1" i="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jumping</a:t>
            </a:r>
            <a:r>
              <a:rPr lang="it-IT" sz="3600" b="1" i="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it-IT" sz="3600" b="1" i="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genes</a:t>
            </a:r>
            <a:endParaRPr lang="it-IT" sz="3600" b="1" i="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662978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Immagine 1" descr="freud ritratto.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38375" y="1000126"/>
            <a:ext cx="17145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CasellaDiTesto 3"/>
          <p:cNvSpPr txBox="1">
            <a:spLocks noChangeArrowheads="1"/>
          </p:cNvSpPr>
          <p:nvPr/>
        </p:nvSpPr>
        <p:spPr bwMode="auto">
          <a:xfrm>
            <a:off x="4310064" y="571500"/>
            <a:ext cx="578643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i="1">
                <a:solidFill>
                  <a:prstClr val="black"/>
                </a:solidFill>
              </a:rPr>
              <a:t>“</a:t>
            </a:r>
            <a:r>
              <a:rPr lang="it-IT" altLang="it-IT" i="1" u="sng">
                <a:solidFill>
                  <a:prstClr val="black"/>
                </a:solidFill>
              </a:rPr>
              <a:t>La sofferenza ci minaccia da tre parti</a:t>
            </a:r>
            <a:r>
              <a:rPr lang="it-IT" altLang="it-IT" i="1">
                <a:solidFill>
                  <a:prstClr val="black"/>
                </a:solidFill>
              </a:rPr>
              <a:t>: dal </a:t>
            </a:r>
            <a:r>
              <a:rPr lang="it-IT" altLang="it-IT" b="1" i="1">
                <a:solidFill>
                  <a:prstClr val="black"/>
                </a:solidFill>
              </a:rPr>
              <a:t>nostro corpo </a:t>
            </a:r>
            <a:r>
              <a:rPr lang="it-IT" altLang="it-IT" i="1">
                <a:solidFill>
                  <a:prstClr val="black"/>
                </a:solidFill>
              </a:rPr>
              <a:t>che, destinato a deperire e a disfarsi, non può eludere quei segnali di allarme che sono il dolore e l’angoscia, dal </a:t>
            </a:r>
            <a:r>
              <a:rPr lang="it-IT" altLang="it-IT" b="1" i="1">
                <a:solidFill>
                  <a:prstClr val="black"/>
                </a:solidFill>
              </a:rPr>
              <a:t>mondo esterno </a:t>
            </a:r>
            <a:r>
              <a:rPr lang="it-IT" altLang="it-IT" i="1">
                <a:solidFill>
                  <a:prstClr val="black"/>
                </a:solidFill>
              </a:rPr>
              <a:t>che contro di noi può infierire con forze distruttive inesorabili e di potenza immane, e infine dalle nostre </a:t>
            </a:r>
            <a:r>
              <a:rPr lang="it-IT" altLang="it-IT" b="1" i="1">
                <a:solidFill>
                  <a:prstClr val="black"/>
                </a:solidFill>
              </a:rPr>
              <a:t>relazioni</a:t>
            </a:r>
            <a:r>
              <a:rPr lang="it-IT" altLang="it-IT" i="1">
                <a:solidFill>
                  <a:prstClr val="black"/>
                </a:solidFill>
              </a:rPr>
              <a:t> con altri uomini. La sofferenza  che trae origine dall’ultima  fonte viene da noi avvertita come più dolorosa di ogni altra; propendiamo a considerarla in certo qual modo un ingrediente superfluo, quantunque possa essere non meno fatalmente inevitabile della sofferenza di provenienza diversa”</a:t>
            </a:r>
          </a:p>
          <a:p>
            <a:pPr eaLnBrk="1" hangingPunct="1"/>
            <a:r>
              <a:rPr lang="it-IT" altLang="it-IT">
                <a:solidFill>
                  <a:prstClr val="black"/>
                </a:solidFill>
              </a:rPr>
              <a:t>S. Freud – Il Disagio della Civiltà , 1929</a:t>
            </a:r>
          </a:p>
        </p:txBody>
      </p:sp>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4284309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Immagine 1" descr="European Pact forr  Mental Health.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5341" y="652249"/>
            <a:ext cx="3992793" cy="513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olo 2"/>
          <p:cNvSpPr>
            <a:spLocks noGrp="1"/>
          </p:cNvSpPr>
          <p:nvPr>
            <p:ph type="title"/>
          </p:nvPr>
        </p:nvSpPr>
        <p:spPr>
          <a:xfrm>
            <a:off x="7062788" y="533400"/>
            <a:ext cx="2971800" cy="914400"/>
          </a:xfrm>
        </p:spPr>
        <p:txBody>
          <a:bodyPr/>
          <a:lstStyle/>
          <a:p>
            <a:pPr>
              <a:defRPr/>
            </a:pPr>
            <a:r>
              <a:rPr lang="it-IT" dirty="0" smtClean="0"/>
              <a:t>LE PRIORITA'</a:t>
            </a:r>
            <a:endParaRPr lang="it-IT" dirty="0"/>
          </a:p>
        </p:txBody>
      </p:sp>
      <p:sp>
        <p:nvSpPr>
          <p:cNvPr id="23557" name="Segnaposto testo 4"/>
          <p:cNvSpPr>
            <a:spLocks noGrp="1"/>
          </p:cNvSpPr>
          <p:nvPr>
            <p:ph type="body" idx="2"/>
          </p:nvPr>
        </p:nvSpPr>
        <p:spPr>
          <a:xfrm>
            <a:off x="7062787" y="1447801"/>
            <a:ext cx="4391927" cy="4206875"/>
          </a:xfrm>
        </p:spPr>
        <p:txBody>
          <a:bodyPr/>
          <a:lstStyle/>
          <a:p>
            <a:pPr marL="17463" marR="0">
              <a:spcBef>
                <a:spcPct val="0"/>
              </a:spcBef>
            </a:pPr>
            <a:r>
              <a:rPr lang="it-IT" altLang="it-IT" sz="2000" dirty="0" smtClean="0"/>
              <a:t>Disturbi depressivi e suicidio</a:t>
            </a:r>
          </a:p>
          <a:p>
            <a:pPr marL="17463" marR="0">
              <a:spcBef>
                <a:spcPct val="0"/>
              </a:spcBef>
            </a:pPr>
            <a:endParaRPr lang="it-IT" altLang="it-IT" sz="2000" dirty="0" smtClean="0"/>
          </a:p>
          <a:p>
            <a:pPr marL="17463" marR="0">
              <a:spcBef>
                <a:spcPct val="0"/>
              </a:spcBef>
            </a:pPr>
            <a:r>
              <a:rPr lang="it-IT" altLang="it-IT" sz="2000" dirty="0" smtClean="0"/>
              <a:t>Disturbi psichici in adolescenza</a:t>
            </a:r>
          </a:p>
          <a:p>
            <a:pPr marL="17463" marR="0">
              <a:spcBef>
                <a:spcPct val="0"/>
              </a:spcBef>
            </a:pPr>
            <a:endParaRPr lang="it-IT" altLang="it-IT" sz="2000" dirty="0" smtClean="0"/>
          </a:p>
          <a:p>
            <a:pPr marL="17463" marR="0">
              <a:spcBef>
                <a:spcPct val="0"/>
              </a:spcBef>
            </a:pPr>
            <a:r>
              <a:rPr lang="it-IT" altLang="it-IT" sz="2000" dirty="0" smtClean="0"/>
              <a:t>Gli anziani</a:t>
            </a:r>
          </a:p>
          <a:p>
            <a:pPr marL="17463" marR="0">
              <a:spcBef>
                <a:spcPct val="0"/>
              </a:spcBef>
            </a:pPr>
            <a:endParaRPr lang="it-IT" altLang="it-IT" sz="2000" dirty="0" smtClean="0"/>
          </a:p>
          <a:p>
            <a:pPr marL="17463" marR="0">
              <a:spcBef>
                <a:spcPct val="0"/>
              </a:spcBef>
            </a:pPr>
            <a:r>
              <a:rPr lang="it-IT" altLang="it-IT" sz="2000" dirty="0" smtClean="0"/>
              <a:t>Il lavoro</a:t>
            </a:r>
          </a:p>
          <a:p>
            <a:pPr marL="17463" marR="0">
              <a:spcBef>
                <a:spcPct val="0"/>
              </a:spcBef>
            </a:pPr>
            <a:endParaRPr lang="it-IT" altLang="it-IT" sz="2000" dirty="0" smtClean="0"/>
          </a:p>
          <a:p>
            <a:pPr marL="17463" marR="0">
              <a:spcBef>
                <a:spcPct val="0"/>
              </a:spcBef>
            </a:pPr>
            <a:r>
              <a:rPr lang="it-IT" altLang="it-IT" sz="2000" dirty="0" smtClean="0"/>
              <a:t>Lo stigma</a:t>
            </a: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9290837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6027" y="1350566"/>
            <a:ext cx="2937744" cy="1495579"/>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6614" y="951057"/>
            <a:ext cx="3422137" cy="1924952"/>
          </a:xfrm>
          <a:prstGeom prst="rect">
            <a:avLst/>
          </a:prstGeom>
        </p:spPr>
      </p:pic>
      <p:pic>
        <p:nvPicPr>
          <p:cNvPr id="7" name="Immagin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6614" y="4090086"/>
            <a:ext cx="3596258" cy="2095371"/>
          </a:xfrm>
          <a:prstGeom prst="rect">
            <a:avLst/>
          </a:prstGeom>
        </p:spPr>
      </p:pic>
      <p:pic>
        <p:nvPicPr>
          <p:cNvPr id="2" name="Immagin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623" y="3763854"/>
            <a:ext cx="3543861" cy="1643063"/>
          </a:xfrm>
          <a:prstGeom prst="rect">
            <a:avLst/>
          </a:prstGeom>
        </p:spPr>
      </p:pic>
      <p:pic>
        <p:nvPicPr>
          <p:cNvPr id="3" name="Immagin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87130" y="3124200"/>
            <a:ext cx="2040838" cy="3061257"/>
          </a:xfrm>
          <a:prstGeom prst="rect">
            <a:avLst/>
          </a:prstGeom>
        </p:spPr>
      </p:pic>
      <p:sp>
        <p:nvSpPr>
          <p:cNvPr id="4" name="Rettangolo 3"/>
          <p:cNvSpPr/>
          <p:nvPr/>
        </p:nvSpPr>
        <p:spPr>
          <a:xfrm>
            <a:off x="4758381" y="1350566"/>
            <a:ext cx="2624436" cy="923330"/>
          </a:xfrm>
          <a:prstGeom prst="rect">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91440" tIns="45720" rIns="91440" bIns="45720">
            <a:spAutoFit/>
          </a:bodyPr>
          <a:lstStyle/>
          <a:p>
            <a:pPr algn="ctr"/>
            <a:r>
              <a:rPr lang="it-IT" sz="5400" b="0" cap="none" spc="0" dirty="0" smtClean="0">
                <a:ln w="0"/>
                <a:solidFill>
                  <a:schemeClr val="tx1"/>
                </a:solidFill>
                <a:effectLst>
                  <a:outerShdw blurRad="38100" dist="19050" dir="2700000" algn="tl" rotWithShape="0">
                    <a:schemeClr val="dk1">
                      <a:alpha val="40000"/>
                    </a:schemeClr>
                  </a:outerShdw>
                </a:effectLst>
              </a:rPr>
              <a:t>disagio</a:t>
            </a:r>
            <a:endParaRPr lang="it-IT" sz="5400" b="0" cap="none" spc="0" dirty="0">
              <a:ln w="0"/>
              <a:solidFill>
                <a:schemeClr val="tx1"/>
              </a:solidFill>
              <a:effectLst>
                <a:outerShdw blurRad="38100" dist="19050" dir="2700000" algn="tl" rotWithShape="0">
                  <a:schemeClr val="dk1">
                    <a:alpha val="40000"/>
                  </a:schemeClr>
                </a:outerShdw>
              </a:effectLst>
            </a:endParaRPr>
          </a:p>
        </p:txBody>
      </p:sp>
      <p:sp>
        <p:nvSpPr>
          <p:cNvPr id="8" name="Rettangolo 7"/>
          <p:cNvSpPr/>
          <p:nvPr/>
        </p:nvSpPr>
        <p:spPr>
          <a:xfrm>
            <a:off x="3581400" y="3124200"/>
            <a:ext cx="5562600" cy="1754326"/>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40" tIns="45720" rIns="91440" bIns="45720">
            <a:spAutoFit/>
          </a:bodyPr>
          <a:lstStyle/>
          <a:p>
            <a:pPr algn="ctr"/>
            <a:r>
              <a:rPr lang="it-IT" sz="5400" b="0" cap="none" spc="0" dirty="0" smtClean="0">
                <a:ln w="0"/>
                <a:solidFill>
                  <a:schemeClr val="tx1"/>
                </a:solidFill>
                <a:effectLst>
                  <a:outerShdw blurRad="38100" dist="19050" dir="2700000" algn="tl" rotWithShape="0">
                    <a:schemeClr val="dk1">
                      <a:alpha val="40000"/>
                    </a:schemeClr>
                  </a:outerShdw>
                </a:effectLst>
              </a:rPr>
              <a:t>limitazione</a:t>
            </a:r>
          </a:p>
          <a:p>
            <a:pPr algn="ctr"/>
            <a:r>
              <a:rPr lang="it-IT" sz="5400" b="0" cap="none" spc="0" dirty="0" smtClean="0">
                <a:ln w="0"/>
                <a:solidFill>
                  <a:schemeClr val="tx1"/>
                </a:solidFill>
                <a:effectLst>
                  <a:outerShdw blurRad="38100" dist="19050" dir="2700000" algn="tl" rotWithShape="0">
                    <a:schemeClr val="dk1">
                      <a:alpha val="40000"/>
                    </a:schemeClr>
                  </a:outerShdw>
                </a:effectLst>
              </a:rPr>
              <a:t>funzionamento</a:t>
            </a:r>
            <a:endParaRPr lang="it-IT" sz="5400" b="0" cap="none" spc="0" dirty="0">
              <a:ln w="0"/>
              <a:solidFill>
                <a:schemeClr val="tx1"/>
              </a:solidFill>
              <a:effectLst>
                <a:outerShdw blurRad="38100" dist="19050" dir="2700000" algn="tl" rotWithShape="0">
                  <a:schemeClr val="dk1">
                    <a:alpha val="40000"/>
                  </a:schemeClr>
                </a:outerShdw>
              </a:effectLst>
            </a:endParaRPr>
          </a:p>
        </p:txBody>
      </p:sp>
      <p:pic>
        <p:nvPicPr>
          <p:cNvPr id="9" name="Immagin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4623" y="5568074"/>
            <a:ext cx="2432103" cy="956993"/>
          </a:xfrm>
          <a:prstGeom prst="rect">
            <a:avLst/>
          </a:prstGeom>
        </p:spPr>
      </p:pic>
    </p:spTree>
    <p:extLst>
      <p:ext uri="{BB962C8B-B14F-4D97-AF65-F5344CB8AC3E}">
        <p14:creationId xmlns:p14="http://schemas.microsoft.com/office/powerpoint/2010/main" val="40861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188453" y="1551620"/>
            <a:ext cx="4692310" cy="3416320"/>
          </a:xfrm>
          <a:prstGeom prst="rect">
            <a:avLst/>
          </a:prstGeom>
          <a:noFill/>
        </p:spPr>
        <p:txBody>
          <a:bodyPr wrap="none" lIns="91440" tIns="45720" rIns="91440" bIns="45720">
            <a:spAutoFit/>
          </a:bodyPr>
          <a:lstStyle/>
          <a:p>
            <a:pPr algn="ctr"/>
            <a:r>
              <a:rPr lang="it-IT"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Malattia</a:t>
            </a:r>
          </a:p>
          <a:p>
            <a:pPr algn="ctr"/>
            <a:r>
              <a:rPr lang="it-IT" sz="5400" b="1" dirty="0" smtClean="0">
                <a:ln w="9525">
                  <a:solidFill>
                    <a:schemeClr val="bg1"/>
                  </a:solidFill>
                  <a:prstDash val="solid"/>
                </a:ln>
                <a:effectLst>
                  <a:outerShdw blurRad="12700" dist="38100" dir="2700000" algn="tl" rotWithShape="0">
                    <a:schemeClr val="bg1">
                      <a:lumMod val="50000"/>
                    </a:schemeClr>
                  </a:outerShdw>
                </a:effectLst>
              </a:rPr>
              <a:t>Limitazione</a:t>
            </a:r>
          </a:p>
          <a:p>
            <a:pPr algn="ctr"/>
            <a:r>
              <a:rPr lang="it-IT"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Disabilità</a:t>
            </a:r>
          </a:p>
          <a:p>
            <a:pPr algn="ctr"/>
            <a:r>
              <a:rPr lang="it-IT"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Handicap</a:t>
            </a:r>
            <a:endParaRPr lang="it-IT"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4739" y="2177100"/>
            <a:ext cx="4799881" cy="2165360"/>
          </a:xfrm>
          <a:prstGeom prst="rect">
            <a:avLst/>
          </a:prstGeom>
        </p:spPr>
      </p:pic>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30134212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take c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7125" y="1219200"/>
            <a:ext cx="4857750" cy="4572000"/>
          </a:xfrm>
          <a:prstGeom prst="rect">
            <a:avLst/>
          </a:prstGeom>
          <a:noFill/>
          <a:extLst>
            <a:ext uri="{909E8E84-426E-40DD-AFC4-6F175D3DCCD1}">
              <a14:hiddenFill xmlns:a14="http://schemas.microsoft.com/office/drawing/2010/main">
                <a:solidFill>
                  <a:srgbClr val="FFFFFF"/>
                </a:solidFill>
              </a14:hiddenFill>
            </a:ext>
          </a:extLst>
        </p:spPr>
      </p:pic>
      <p:sp>
        <p:nvSpPr>
          <p:cNvPr id="101379" name="Rectangle 3"/>
          <p:cNvSpPr>
            <a:spLocks noChangeArrowheads="1"/>
          </p:cNvSpPr>
          <p:nvPr/>
        </p:nvSpPr>
        <p:spPr bwMode="auto">
          <a:xfrm>
            <a:off x="3429000" y="5410200"/>
            <a:ext cx="5410200" cy="381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solidFill>
                <a:prstClr val="black"/>
              </a:solidFill>
            </a:endParaRPr>
          </a:p>
        </p:txBody>
      </p:sp>
      <p:sp>
        <p:nvSpPr>
          <p:cNvPr id="101380" name="Text Box 4"/>
          <p:cNvSpPr txBox="1">
            <a:spLocks noChangeArrowheads="1"/>
          </p:cNvSpPr>
          <p:nvPr/>
        </p:nvSpPr>
        <p:spPr bwMode="auto">
          <a:xfrm>
            <a:off x="4648200" y="5791201"/>
            <a:ext cx="2971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4000">
                <a:solidFill>
                  <a:prstClr val="black"/>
                </a:solidFill>
                <a:latin typeface="Monotype Corsiva" panose="03010101010201010101" pitchFamily="66" charset="0"/>
              </a:rPr>
              <a:t>prendersi cura </a:t>
            </a:r>
          </a:p>
        </p:txBody>
      </p:sp>
      <p:sp>
        <p:nvSpPr>
          <p:cNvPr id="101381" name="Rectangle 5"/>
          <p:cNvSpPr>
            <a:spLocks noChangeArrowheads="1"/>
          </p:cNvSpPr>
          <p:nvPr/>
        </p:nvSpPr>
        <p:spPr bwMode="auto">
          <a:xfrm>
            <a:off x="4724401" y="228601"/>
            <a:ext cx="30591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it-IT" altLang="it-IT" sz="4000">
                <a:solidFill>
                  <a:prstClr val="black"/>
                </a:solidFill>
                <a:latin typeface="Monotype Corsiva" panose="03010101010201010101" pitchFamily="66" charset="0"/>
              </a:rPr>
              <a:t>prendersi carico </a:t>
            </a:r>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1204469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3140076" y="593726"/>
            <a:ext cx="5851525" cy="1616075"/>
          </a:xfrm>
          <a:prstGeom prst="rect">
            <a:avLst/>
          </a:prstGeom>
          <a:ln>
            <a:headEnd/>
            <a:tailEnd/>
          </a:ln>
        </p:spPr>
        <p:style>
          <a:lnRef idx="1">
            <a:schemeClr val="accent4"/>
          </a:lnRef>
          <a:fillRef idx="3">
            <a:schemeClr val="accent4"/>
          </a:fillRef>
          <a:effectRef idx="2">
            <a:schemeClr val="accent4"/>
          </a:effectRef>
          <a:fontRef idx="minor">
            <a:schemeClr val="lt1"/>
          </a:fontRef>
        </p:style>
        <p:txBody>
          <a:bodyPr>
            <a:spAutoFit/>
          </a:bodyPr>
          <a:lstStyle/>
          <a:p>
            <a:pPr algn="ctr" fontAlgn="base">
              <a:spcBef>
                <a:spcPct val="50000"/>
              </a:spcBef>
              <a:spcAft>
                <a:spcPct val="0"/>
              </a:spcAft>
              <a:defRPr/>
            </a:pPr>
            <a:r>
              <a:rPr lang="it-IT" dirty="0">
                <a:solidFill>
                  <a:prstClr val="white"/>
                </a:solidFill>
                <a:latin typeface="Arial Black" pitchFamily="34" charset="0"/>
              </a:rPr>
              <a:t>LA CONCENTRAZIONE DEI DIVERSI </a:t>
            </a:r>
          </a:p>
          <a:p>
            <a:pPr algn="ctr" fontAlgn="base">
              <a:spcBef>
                <a:spcPct val="50000"/>
              </a:spcBef>
              <a:spcAft>
                <a:spcPct val="0"/>
              </a:spcAft>
              <a:defRPr/>
            </a:pPr>
            <a:r>
              <a:rPr lang="it-IT" sz="3600" dirty="0">
                <a:solidFill>
                  <a:prstClr val="white"/>
                </a:solidFill>
                <a:latin typeface="Arial Black" pitchFamily="34" charset="0"/>
              </a:rPr>
              <a:t>= </a:t>
            </a:r>
          </a:p>
          <a:p>
            <a:pPr algn="ctr" fontAlgn="base">
              <a:spcBef>
                <a:spcPct val="50000"/>
              </a:spcBef>
              <a:spcAft>
                <a:spcPct val="0"/>
              </a:spcAft>
              <a:defRPr/>
            </a:pPr>
            <a:r>
              <a:rPr lang="it-IT" dirty="0">
                <a:solidFill>
                  <a:prstClr val="white"/>
                </a:solidFill>
                <a:latin typeface="Arial Black" pitchFamily="34" charset="0"/>
              </a:rPr>
              <a:t>segregazione</a:t>
            </a:r>
          </a:p>
        </p:txBody>
      </p:sp>
      <p:sp>
        <p:nvSpPr>
          <p:cNvPr id="18436" name="Rectangle 4"/>
          <p:cNvSpPr>
            <a:spLocks noChangeArrowheads="1"/>
          </p:cNvSpPr>
          <p:nvPr/>
        </p:nvSpPr>
        <p:spPr bwMode="auto">
          <a:xfrm>
            <a:off x="3200401" y="2574926"/>
            <a:ext cx="5770563" cy="1616075"/>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lgn="ctr" fontAlgn="base">
              <a:spcBef>
                <a:spcPct val="50000"/>
              </a:spcBef>
              <a:spcAft>
                <a:spcPct val="0"/>
              </a:spcAft>
              <a:defRPr/>
            </a:pPr>
            <a:r>
              <a:rPr lang="it-IT" dirty="0">
                <a:solidFill>
                  <a:prstClr val="white"/>
                </a:solidFill>
                <a:latin typeface="Arial Black" pitchFamily="34" charset="0"/>
              </a:rPr>
              <a:t>NORMALIZZARE LE DIVERSITA‘</a:t>
            </a:r>
          </a:p>
          <a:p>
            <a:pPr algn="ctr" fontAlgn="base">
              <a:spcBef>
                <a:spcPct val="50000"/>
              </a:spcBef>
              <a:spcAft>
                <a:spcPct val="0"/>
              </a:spcAft>
              <a:defRPr/>
            </a:pPr>
            <a:r>
              <a:rPr lang="it-IT" sz="3600" dirty="0">
                <a:solidFill>
                  <a:prstClr val="white"/>
                </a:solidFill>
                <a:latin typeface="Arial Black" pitchFamily="34" charset="0"/>
              </a:rPr>
              <a:t>=</a:t>
            </a:r>
          </a:p>
          <a:p>
            <a:pPr algn="ctr" fontAlgn="base">
              <a:spcBef>
                <a:spcPct val="50000"/>
              </a:spcBef>
              <a:spcAft>
                <a:spcPct val="0"/>
              </a:spcAft>
              <a:defRPr/>
            </a:pPr>
            <a:r>
              <a:rPr lang="it-IT" dirty="0">
                <a:solidFill>
                  <a:prstClr val="white"/>
                </a:solidFill>
                <a:latin typeface="Arial Black" pitchFamily="34" charset="0"/>
              </a:rPr>
              <a:t>integrazione</a:t>
            </a:r>
          </a:p>
        </p:txBody>
      </p:sp>
      <p:sp>
        <p:nvSpPr>
          <p:cNvPr id="18438" name="Rectangle 6"/>
          <p:cNvSpPr>
            <a:spLocks noChangeArrowheads="1"/>
          </p:cNvSpPr>
          <p:nvPr/>
        </p:nvSpPr>
        <p:spPr bwMode="auto">
          <a:xfrm>
            <a:off x="3200400" y="4556374"/>
            <a:ext cx="5791200" cy="161582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fontAlgn="base">
              <a:spcBef>
                <a:spcPct val="50000"/>
              </a:spcBef>
              <a:spcAft>
                <a:spcPct val="0"/>
              </a:spcAft>
              <a:defRPr/>
            </a:pPr>
            <a:r>
              <a:rPr lang="it-IT" dirty="0">
                <a:solidFill>
                  <a:prstClr val="white"/>
                </a:solidFill>
                <a:latin typeface="Arial Black" pitchFamily="34" charset="0"/>
              </a:rPr>
              <a:t>LA DIVERSITA' COME RISORSA BIOLOGICA</a:t>
            </a:r>
          </a:p>
          <a:p>
            <a:pPr algn="ctr" fontAlgn="base">
              <a:spcBef>
                <a:spcPct val="50000"/>
              </a:spcBef>
              <a:spcAft>
                <a:spcPct val="0"/>
              </a:spcAft>
              <a:defRPr/>
            </a:pPr>
            <a:r>
              <a:rPr lang="it-IT" sz="3600" dirty="0">
                <a:solidFill>
                  <a:prstClr val="white"/>
                </a:solidFill>
                <a:latin typeface="Arial Black" pitchFamily="34" charset="0"/>
              </a:rPr>
              <a:t>=</a:t>
            </a:r>
          </a:p>
          <a:p>
            <a:pPr algn="ctr" fontAlgn="base">
              <a:spcBef>
                <a:spcPct val="50000"/>
              </a:spcBef>
              <a:spcAft>
                <a:spcPct val="0"/>
              </a:spcAft>
              <a:defRPr/>
            </a:pPr>
            <a:r>
              <a:rPr lang="it-IT" dirty="0">
                <a:solidFill>
                  <a:prstClr val="white"/>
                </a:solidFill>
                <a:latin typeface="Arial Black" pitchFamily="34" charset="0"/>
              </a:rPr>
              <a:t>convivenza </a:t>
            </a:r>
          </a:p>
        </p:txBody>
      </p:sp>
      <p:sp>
        <p:nvSpPr>
          <p:cNvPr id="7" name="Rettangolo 6"/>
          <p:cNvSpPr/>
          <p:nvPr/>
        </p:nvSpPr>
        <p:spPr>
          <a:xfrm rot="16200000">
            <a:off x="1177132" y="1759744"/>
            <a:ext cx="2794000" cy="646113"/>
          </a:xfrm>
          <a:prstGeom prst="rect">
            <a:avLst/>
          </a:prstGeom>
          <a:ln>
            <a:solidFill>
              <a:srgbClr val="0070C0"/>
            </a:solidFill>
          </a:ln>
        </p:spPr>
        <p:style>
          <a:lnRef idx="1">
            <a:schemeClr val="accent1"/>
          </a:lnRef>
          <a:fillRef idx="2">
            <a:schemeClr val="accent1"/>
          </a:fillRef>
          <a:effectRef idx="1">
            <a:schemeClr val="accent1"/>
          </a:effectRef>
          <a:fontRef idx="minor">
            <a:schemeClr val="dk1"/>
          </a:fontRef>
        </p:style>
        <p:txBody>
          <a:bodyPr wrap="none">
            <a:spAutoFit/>
          </a:bodyPr>
          <a:lstStyle/>
          <a:p>
            <a:pPr fontAlgn="base">
              <a:spcBef>
                <a:spcPct val="0"/>
              </a:spcBef>
              <a:spcAft>
                <a:spcPct val="0"/>
              </a:spcAft>
              <a:defRPr/>
            </a:pPr>
            <a:r>
              <a:rPr lang="it-IT" sz="3600" dirty="0">
                <a:solidFill>
                  <a:prstClr val="black"/>
                </a:solidFill>
                <a:latin typeface="Monotype Corsiva" pitchFamily="66" charset="0"/>
              </a:rPr>
              <a:t>prendersi carico </a:t>
            </a:r>
          </a:p>
        </p:txBody>
      </p:sp>
      <p:sp>
        <p:nvSpPr>
          <p:cNvPr id="8" name="Rettangolo 7"/>
          <p:cNvSpPr/>
          <p:nvPr/>
        </p:nvSpPr>
        <p:spPr>
          <a:xfrm rot="5400000">
            <a:off x="8399464" y="4572001"/>
            <a:ext cx="2554287" cy="646113"/>
          </a:xfrm>
          <a:prstGeom prst="rect">
            <a:avLst/>
          </a:prstGeom>
          <a:ln>
            <a:solidFill>
              <a:srgbClr val="0070C0"/>
            </a:solidFill>
          </a:ln>
        </p:spPr>
        <p:style>
          <a:lnRef idx="1">
            <a:schemeClr val="accent1"/>
          </a:lnRef>
          <a:fillRef idx="2">
            <a:schemeClr val="accent1"/>
          </a:fillRef>
          <a:effectRef idx="1">
            <a:schemeClr val="accent1"/>
          </a:effectRef>
          <a:fontRef idx="minor">
            <a:schemeClr val="dk1"/>
          </a:fontRef>
        </p:style>
        <p:txBody>
          <a:bodyPr wrap="none">
            <a:spAutoFit/>
          </a:bodyPr>
          <a:lstStyle/>
          <a:p>
            <a:pPr fontAlgn="base">
              <a:spcBef>
                <a:spcPct val="0"/>
              </a:spcBef>
              <a:spcAft>
                <a:spcPct val="0"/>
              </a:spcAft>
              <a:defRPr/>
            </a:pPr>
            <a:r>
              <a:rPr lang="it-IT" sz="3600" dirty="0">
                <a:solidFill>
                  <a:prstClr val="black"/>
                </a:solidFill>
                <a:latin typeface="Monotype Corsiva" pitchFamily="66" charset="0"/>
              </a:rPr>
              <a:t>prendersi cura </a:t>
            </a:r>
          </a:p>
        </p:txBody>
      </p:sp>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346" y="5567207"/>
            <a:ext cx="2432103" cy="956993"/>
          </a:xfrm>
          <a:prstGeom prst="rect">
            <a:avLst/>
          </a:prstGeom>
        </p:spPr>
      </p:pic>
    </p:spTree>
    <p:extLst>
      <p:ext uri="{BB962C8B-B14F-4D97-AF65-F5344CB8AC3E}">
        <p14:creationId xmlns:p14="http://schemas.microsoft.com/office/powerpoint/2010/main" val="23418183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2000"/>
                                        <p:tgtEl>
                                          <p:spTgt spid="184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8438"/>
                                        </p:tgtEl>
                                        <p:attrNameLst>
                                          <p:attrName>style.visibility</p:attrName>
                                        </p:attrNameLst>
                                      </p:cBhvr>
                                      <p:to>
                                        <p:strVal val="visible"/>
                                      </p:to>
                                    </p:set>
                                    <p:animEffect transition="in" filter="fade">
                                      <p:cBhvr>
                                        <p:cTn id="17" dur="2000"/>
                                        <p:tgtEl>
                                          <p:spTgt spid="184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0351" y="508242"/>
            <a:ext cx="4286250" cy="2847975"/>
          </a:xfrm>
          <a:prstGeom prst="rect">
            <a:avLst/>
          </a:prstGeom>
        </p:spPr>
      </p:pic>
      <p:sp>
        <p:nvSpPr>
          <p:cNvPr id="4" name="Rettangolo 3"/>
          <p:cNvSpPr/>
          <p:nvPr/>
        </p:nvSpPr>
        <p:spPr>
          <a:xfrm>
            <a:off x="2453168" y="1699392"/>
            <a:ext cx="2230098" cy="584775"/>
          </a:xfrm>
          <a:prstGeom prst="rect">
            <a:avLst/>
          </a:prstGeom>
          <a:noFill/>
        </p:spPr>
        <p:txBody>
          <a:bodyPr wrap="none" lIns="91440" tIns="45720" rIns="91440" bIns="45720">
            <a:spAutoFit/>
          </a:bodyPr>
          <a:lstStyle/>
          <a:p>
            <a:pPr algn="ctr"/>
            <a:r>
              <a:rPr lang="it-IT"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TERAPIA</a:t>
            </a:r>
            <a:endParaRPr lang="it-IT"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1203" y="3593141"/>
            <a:ext cx="4286250" cy="2847975"/>
          </a:xfrm>
          <a:prstGeom prst="rect">
            <a:avLst/>
          </a:prstGeom>
        </p:spPr>
      </p:pic>
      <p:sp>
        <p:nvSpPr>
          <p:cNvPr id="6" name="Rettangolo 5"/>
          <p:cNvSpPr/>
          <p:nvPr/>
        </p:nvSpPr>
        <p:spPr>
          <a:xfrm>
            <a:off x="2896771" y="3182931"/>
            <a:ext cx="4156907" cy="584775"/>
          </a:xfrm>
          <a:prstGeom prst="rect">
            <a:avLst/>
          </a:prstGeom>
          <a:noFill/>
        </p:spPr>
        <p:txBody>
          <a:bodyPr wrap="none" lIns="91440" tIns="45720" rIns="91440" bIns="45720">
            <a:spAutoFit/>
          </a:bodyPr>
          <a:lstStyle/>
          <a:p>
            <a:pPr algn="ctr"/>
            <a:r>
              <a:rPr lang="it-IT"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RIABILITAZIONE</a:t>
            </a:r>
            <a:endParaRPr lang="it-IT"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2867" y="3648606"/>
            <a:ext cx="3982622" cy="2847975"/>
          </a:xfrm>
          <a:prstGeom prst="rect">
            <a:avLst/>
          </a:prstGeom>
        </p:spPr>
      </p:pic>
      <p:sp>
        <p:nvSpPr>
          <p:cNvPr id="8" name="Rettangolo 7"/>
          <p:cNvSpPr/>
          <p:nvPr/>
        </p:nvSpPr>
        <p:spPr>
          <a:xfrm>
            <a:off x="7190344" y="3182931"/>
            <a:ext cx="3114955" cy="584775"/>
          </a:xfrm>
          <a:prstGeom prst="rect">
            <a:avLst/>
          </a:prstGeom>
          <a:noFill/>
        </p:spPr>
        <p:txBody>
          <a:bodyPr wrap="none" lIns="91440" tIns="45720" rIns="91440" bIns="45720">
            <a:spAutoFit/>
          </a:bodyPr>
          <a:lstStyle/>
          <a:p>
            <a:pPr algn="ctr"/>
            <a:r>
              <a:rPr lang="it-IT"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ASSISTENZA</a:t>
            </a:r>
            <a:endParaRPr lang="it-IT"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6601" y="454056"/>
            <a:ext cx="3982622" cy="2847975"/>
          </a:xfrm>
          <a:prstGeom prst="rect">
            <a:avLst/>
          </a:prstGeom>
        </p:spPr>
      </p:pic>
      <p:sp>
        <p:nvSpPr>
          <p:cNvPr id="10" name="Rettangolo 9"/>
          <p:cNvSpPr/>
          <p:nvPr/>
        </p:nvSpPr>
        <p:spPr>
          <a:xfrm>
            <a:off x="5616905" y="1699391"/>
            <a:ext cx="3496470" cy="584775"/>
          </a:xfrm>
          <a:prstGeom prst="rect">
            <a:avLst/>
          </a:prstGeom>
          <a:noFill/>
        </p:spPr>
        <p:txBody>
          <a:bodyPr wrap="none" lIns="91440" tIns="45720" rIns="91440" bIns="45720">
            <a:spAutoFit/>
          </a:bodyPr>
          <a:lstStyle/>
          <a:p>
            <a:pPr algn="ctr"/>
            <a:r>
              <a:rPr lang="it-IT"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ACCOGLIENZA</a:t>
            </a:r>
            <a:endParaRPr lang="it-IT"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11" name="Immagin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31978630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26000" b="-26000"/>
          </a:stretch>
        </a:blipFill>
        <a:effectLst/>
      </p:bgPr>
    </p:bg>
    <p:spTree>
      <p:nvGrpSpPr>
        <p:cNvPr id="1" name=""/>
        <p:cNvGrpSpPr/>
        <p:nvPr/>
      </p:nvGrpSpPr>
      <p:grpSpPr>
        <a:xfrm>
          <a:off x="0" y="0"/>
          <a:ext cx="0" cy="0"/>
          <a:chOff x="0" y="0"/>
          <a:chExt cx="0" cy="0"/>
        </a:xfrm>
      </p:grpSpPr>
      <p:sp>
        <p:nvSpPr>
          <p:cNvPr id="2" name="Rettangolo 1"/>
          <p:cNvSpPr/>
          <p:nvPr/>
        </p:nvSpPr>
        <p:spPr>
          <a:xfrm>
            <a:off x="1082187" y="208093"/>
            <a:ext cx="7204216" cy="923330"/>
          </a:xfrm>
          <a:prstGeom prst="rect">
            <a:avLst/>
          </a:prstGeom>
          <a:noFill/>
        </p:spPr>
        <p:txBody>
          <a:bodyPr wrap="none" lIns="91440" tIns="45720" rIns="91440" bIns="45720">
            <a:spAutoFit/>
          </a:bodyPr>
          <a:lstStyle/>
          <a:p>
            <a:pPr algn="ctr"/>
            <a:r>
              <a:rPr lang="it-IT" sz="5400" b="1" dirty="0" smtClean="0">
                <a:ln w="10160">
                  <a:solidFill>
                    <a:srgbClr val="604878"/>
                  </a:solidFill>
                  <a:prstDash val="solid"/>
                </a:ln>
                <a:solidFill>
                  <a:srgbClr val="FFFFFF"/>
                </a:solidFill>
                <a:effectLst>
                  <a:outerShdw blurRad="38100" dist="22860" dir="5400000" algn="tl" rotWithShape="0">
                    <a:srgbClr val="000000">
                      <a:alpha val="30000"/>
                    </a:srgbClr>
                  </a:outerShdw>
                </a:effectLst>
              </a:rPr>
              <a:t>il percorso di cura</a:t>
            </a:r>
            <a:endParaRPr lang="it-IT" sz="5400" b="1" dirty="0">
              <a:ln w="10160">
                <a:solidFill>
                  <a:srgbClr val="604878"/>
                </a:solidFill>
                <a:prstDash val="solid"/>
              </a:ln>
              <a:solidFill>
                <a:srgbClr val="FFFFFF"/>
              </a:solidFill>
              <a:effectLst>
                <a:outerShdw blurRad="38100" dist="22860" dir="5400000" algn="tl" rotWithShape="0">
                  <a:srgbClr val="000000">
                    <a:alpha val="30000"/>
                  </a:srgbClr>
                </a:outerShdw>
              </a:effectLst>
            </a:endParaRPr>
          </a:p>
        </p:txBody>
      </p:sp>
      <p:sp>
        <p:nvSpPr>
          <p:cNvPr id="3" name="Rettangolo 2"/>
          <p:cNvSpPr/>
          <p:nvPr/>
        </p:nvSpPr>
        <p:spPr>
          <a:xfrm>
            <a:off x="612267" y="5773882"/>
            <a:ext cx="3454793" cy="769441"/>
          </a:xfrm>
          <a:prstGeom prst="rect">
            <a:avLst/>
          </a:prstGeom>
          <a:noFill/>
        </p:spPr>
        <p:txBody>
          <a:bodyPr wrap="none" lIns="91440" tIns="45720" rIns="91440" bIns="45720">
            <a:spAutoFit/>
          </a:bodyPr>
          <a:lstStyle/>
          <a:p>
            <a:pPr algn="ctr"/>
            <a:r>
              <a:rPr lang="it-IT" sz="4400" b="1" dirty="0" smtClean="0">
                <a:ln w="0"/>
                <a:solidFill>
                  <a:prstClr val="white"/>
                </a:solidFill>
              </a:rPr>
              <a:t>A</a:t>
            </a:r>
            <a:r>
              <a:rPr lang="it-IT" sz="2800" b="1" dirty="0" smtClean="0">
                <a:ln w="0"/>
                <a:solidFill>
                  <a:prstClr val="white"/>
                </a:solidFill>
              </a:rPr>
              <a:t>CCETTAZIONE</a:t>
            </a:r>
            <a:endParaRPr lang="it-IT" sz="2800" b="1" dirty="0">
              <a:ln w="0"/>
              <a:solidFill>
                <a:prstClr val="white"/>
              </a:solidFill>
            </a:endParaRPr>
          </a:p>
        </p:txBody>
      </p:sp>
      <p:sp>
        <p:nvSpPr>
          <p:cNvPr id="4" name="Rettangolo 3"/>
          <p:cNvSpPr/>
          <p:nvPr/>
        </p:nvSpPr>
        <p:spPr>
          <a:xfrm>
            <a:off x="1621123" y="4976968"/>
            <a:ext cx="3804247" cy="769441"/>
          </a:xfrm>
          <a:prstGeom prst="rect">
            <a:avLst/>
          </a:prstGeom>
          <a:noFill/>
        </p:spPr>
        <p:txBody>
          <a:bodyPr wrap="none" lIns="91440" tIns="45720" rIns="91440" bIns="45720">
            <a:spAutoFit/>
          </a:bodyPr>
          <a:lstStyle/>
          <a:p>
            <a:pPr algn="ctr"/>
            <a:r>
              <a:rPr lang="it-IT" sz="4400" b="1" dirty="0" smtClean="0">
                <a:ln w="0"/>
                <a:solidFill>
                  <a:prstClr val="white"/>
                </a:solidFill>
                <a:effectLst>
                  <a:outerShdw blurRad="38100" dist="19050" dir="2700000" algn="tl" rotWithShape="0">
                    <a:prstClr val="black">
                      <a:alpha val="40000"/>
                    </a:prstClr>
                  </a:outerShdw>
                </a:effectLst>
              </a:rPr>
              <a:t>A</a:t>
            </a:r>
            <a:r>
              <a:rPr lang="it-IT" sz="2800" b="1" dirty="0" smtClean="0">
                <a:ln w="0"/>
                <a:solidFill>
                  <a:prstClr val="white"/>
                </a:solidFill>
                <a:effectLst>
                  <a:outerShdw blurRad="38100" dist="19050" dir="2700000" algn="tl" rotWithShape="0">
                    <a:prstClr val="black">
                      <a:alpha val="40000"/>
                    </a:prstClr>
                  </a:outerShdw>
                </a:effectLst>
              </a:rPr>
              <a:t>MBIENTAZIONE</a:t>
            </a:r>
            <a:endParaRPr lang="it-IT" sz="2800" b="1" dirty="0">
              <a:ln w="0"/>
              <a:solidFill>
                <a:prstClr val="white"/>
              </a:solidFill>
              <a:effectLst>
                <a:outerShdw blurRad="38100" dist="19050" dir="2700000" algn="tl" rotWithShape="0">
                  <a:prstClr val="black">
                    <a:alpha val="40000"/>
                  </a:prstClr>
                </a:outerShdw>
              </a:effectLst>
            </a:endParaRPr>
          </a:p>
        </p:txBody>
      </p:sp>
      <p:sp>
        <p:nvSpPr>
          <p:cNvPr id="5" name="Rettangolo 4"/>
          <p:cNvSpPr/>
          <p:nvPr/>
        </p:nvSpPr>
        <p:spPr>
          <a:xfrm>
            <a:off x="3204732" y="4122267"/>
            <a:ext cx="3408305" cy="769441"/>
          </a:xfrm>
          <a:prstGeom prst="rect">
            <a:avLst/>
          </a:prstGeom>
          <a:noFill/>
        </p:spPr>
        <p:txBody>
          <a:bodyPr wrap="none" lIns="91440" tIns="45720" rIns="91440" bIns="45720">
            <a:spAutoFit/>
          </a:bodyPr>
          <a:lstStyle/>
          <a:p>
            <a:pPr algn="ctr"/>
            <a:r>
              <a:rPr lang="it-IT" sz="4400" b="1" dirty="0" smtClean="0">
                <a:ln w="0"/>
                <a:solidFill>
                  <a:prstClr val="white"/>
                </a:solidFill>
                <a:effectLst>
                  <a:outerShdw blurRad="38100" dist="19050" dir="2700000" algn="tl" rotWithShape="0">
                    <a:prstClr val="black">
                      <a:alpha val="40000"/>
                    </a:prstClr>
                  </a:outerShdw>
                </a:effectLst>
              </a:rPr>
              <a:t>A</a:t>
            </a:r>
            <a:r>
              <a:rPr lang="it-IT" sz="2800" b="1" dirty="0" smtClean="0">
                <a:ln w="0"/>
                <a:solidFill>
                  <a:prstClr val="white"/>
                </a:solidFill>
                <a:effectLst>
                  <a:outerShdw blurRad="38100" dist="19050" dir="2700000" algn="tl" rotWithShape="0">
                    <a:prstClr val="black">
                      <a:alpha val="40000"/>
                    </a:prstClr>
                  </a:outerShdw>
                </a:effectLst>
              </a:rPr>
              <a:t>DATTAMENTO</a:t>
            </a:r>
            <a:endParaRPr lang="it-IT" sz="2800" b="1" dirty="0">
              <a:ln w="0"/>
              <a:solidFill>
                <a:prstClr val="white"/>
              </a:solidFill>
              <a:effectLst>
                <a:outerShdw blurRad="38100" dist="19050" dir="2700000" algn="tl" rotWithShape="0">
                  <a:prstClr val="black">
                    <a:alpha val="40000"/>
                  </a:prstClr>
                </a:outerShdw>
              </a:effectLst>
            </a:endParaRPr>
          </a:p>
        </p:txBody>
      </p:sp>
      <p:sp>
        <p:nvSpPr>
          <p:cNvPr id="6" name="Rettangolo 5"/>
          <p:cNvSpPr/>
          <p:nvPr/>
        </p:nvSpPr>
        <p:spPr>
          <a:xfrm>
            <a:off x="3333068" y="2365235"/>
            <a:ext cx="2470548" cy="769441"/>
          </a:xfrm>
          <a:prstGeom prst="rect">
            <a:avLst/>
          </a:prstGeom>
          <a:noFill/>
        </p:spPr>
        <p:txBody>
          <a:bodyPr wrap="none" lIns="91440" tIns="45720" rIns="91440" bIns="45720">
            <a:spAutoFit/>
          </a:bodyPr>
          <a:lstStyle/>
          <a:p>
            <a:pPr algn="ctr"/>
            <a:r>
              <a:rPr lang="it-IT" sz="4400" b="1" dirty="0" smtClean="0">
                <a:ln w="0"/>
                <a:solidFill>
                  <a:prstClr val="white"/>
                </a:solidFill>
                <a:effectLst>
                  <a:outerShdw blurRad="38100" dist="19050" dir="2700000" algn="tl" rotWithShape="0">
                    <a:prstClr val="black">
                      <a:alpha val="40000"/>
                    </a:prstClr>
                  </a:outerShdw>
                </a:effectLst>
              </a:rPr>
              <a:t>A</a:t>
            </a:r>
            <a:r>
              <a:rPr lang="it-IT" sz="2800" b="1" dirty="0" smtClean="0">
                <a:ln w="0"/>
                <a:solidFill>
                  <a:prstClr val="white"/>
                </a:solidFill>
                <a:effectLst>
                  <a:outerShdw blurRad="38100" dist="19050" dir="2700000" algn="tl" rotWithShape="0">
                    <a:prstClr val="black">
                      <a:alpha val="40000"/>
                    </a:prstClr>
                  </a:outerShdw>
                </a:effectLst>
              </a:rPr>
              <a:t>DESIONE</a:t>
            </a:r>
            <a:endParaRPr lang="it-IT" sz="2800" b="1" dirty="0">
              <a:ln w="0"/>
              <a:solidFill>
                <a:prstClr val="white"/>
              </a:solidFill>
              <a:effectLst>
                <a:outerShdw blurRad="38100" dist="19050" dir="2700000" algn="tl" rotWithShape="0">
                  <a:prstClr val="black">
                    <a:alpha val="40000"/>
                  </a:prstClr>
                </a:outerShdw>
              </a:effectLst>
            </a:endParaRPr>
          </a:p>
        </p:txBody>
      </p:sp>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144280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2133600" y="1828800"/>
            <a:ext cx="7924800" cy="2862322"/>
          </a:xfrm>
          <a:prstGeom prst="rect">
            <a:avLst/>
          </a:prstGeom>
          <a:solidFill>
            <a:schemeClr val="accent1">
              <a:lumMod val="60000"/>
              <a:lumOff val="40000"/>
            </a:schemeClr>
          </a:solidFill>
          <a:ln w="9525">
            <a:noFill/>
            <a:miter lim="800000"/>
            <a:headEnd/>
            <a:tailEnd/>
          </a:ln>
          <a:effectLst>
            <a:glow rad="228600">
              <a:schemeClr val="accent5">
                <a:satMod val="175000"/>
                <a:alpha val="40000"/>
              </a:schemeClr>
            </a:glow>
            <a:innerShdw blurRad="63500" dist="50800" dir="2700000">
              <a:prstClr val="black">
                <a:alpha val="50000"/>
              </a:prstClr>
            </a:innerShdw>
            <a:reflection blurRad="6350" stA="50000" endA="300" endPos="55500" dist="50800" dir="5400000" sy="-100000" algn="bl" rotWithShape="0"/>
          </a:effectLst>
          <a:scene3d>
            <a:camera prst="orthographicFront"/>
            <a:lightRig rig="threePt" dir="t"/>
          </a:scene3d>
          <a:sp3d>
            <a:bevelT w="152400" h="50800" prst="softRound"/>
          </a:sp3d>
        </p:spPr>
        <p:txBody>
          <a:bodyPr>
            <a:spAutoFit/>
          </a:bodyPr>
          <a:lstStyle/>
          <a:p>
            <a:pPr marL="280988" indent="-280988">
              <a:buFontTx/>
              <a:buChar char="•"/>
              <a:defRPr/>
            </a:pPr>
            <a:r>
              <a:rPr lang="it-IT" sz="3600" dirty="0">
                <a:solidFill>
                  <a:prstClr val="black"/>
                </a:solidFill>
                <a:latin typeface="Arial" charset="0"/>
              </a:rPr>
              <a:t>e' cambiata la salute/malattia mentale</a:t>
            </a:r>
          </a:p>
          <a:p>
            <a:pPr marL="280988" indent="-280988">
              <a:buFontTx/>
              <a:buChar char="•"/>
              <a:defRPr/>
            </a:pPr>
            <a:r>
              <a:rPr lang="it-IT" sz="3600" dirty="0">
                <a:solidFill>
                  <a:prstClr val="black"/>
                </a:solidFill>
                <a:latin typeface="Arial" charset="0"/>
              </a:rPr>
              <a:t>sono cambiati i trattamenti</a:t>
            </a:r>
          </a:p>
          <a:p>
            <a:pPr marL="280988" indent="-280988">
              <a:buFontTx/>
              <a:buChar char="•"/>
              <a:defRPr/>
            </a:pPr>
            <a:r>
              <a:rPr lang="it-IT" sz="3600" dirty="0">
                <a:solidFill>
                  <a:prstClr val="black"/>
                </a:solidFill>
                <a:latin typeface="Arial" charset="0"/>
              </a:rPr>
              <a:t>sono cambiati i razionali scientifici</a:t>
            </a:r>
          </a:p>
          <a:p>
            <a:pPr marL="280988" indent="-280988">
              <a:buFontTx/>
              <a:buChar char="•"/>
              <a:defRPr/>
            </a:pPr>
            <a:r>
              <a:rPr lang="it-IT" sz="3600" dirty="0">
                <a:solidFill>
                  <a:prstClr val="black"/>
                </a:solidFill>
                <a:latin typeface="Arial" charset="0"/>
              </a:rPr>
              <a:t>è cambiata l'assistenza</a:t>
            </a: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6459932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1000" b="-11000"/>
          </a:stretch>
        </a:blipFill>
        <a:effectLst/>
      </p:bgPr>
    </p:bg>
    <p:spTree>
      <p:nvGrpSpPr>
        <p:cNvPr id="1" name=""/>
        <p:cNvGrpSpPr/>
        <p:nvPr/>
      </p:nvGrpSpPr>
      <p:grpSpPr>
        <a:xfrm>
          <a:off x="0" y="0"/>
          <a:ext cx="0" cy="0"/>
          <a:chOff x="0" y="0"/>
          <a:chExt cx="0" cy="0"/>
        </a:xfrm>
      </p:grpSpPr>
      <p:sp>
        <p:nvSpPr>
          <p:cNvPr id="4" name="Rettangolo 3"/>
          <p:cNvSpPr/>
          <p:nvPr/>
        </p:nvSpPr>
        <p:spPr>
          <a:xfrm>
            <a:off x="2503914" y="3736592"/>
            <a:ext cx="7242239" cy="2585323"/>
          </a:xfrm>
          <a:prstGeom prst="rect">
            <a:avLst/>
          </a:prstGeom>
          <a:noFill/>
        </p:spPr>
        <p:txBody>
          <a:bodyPr wrap="none" lIns="91440" tIns="45720" rIns="91440" bIns="45720">
            <a:spAutoFit/>
          </a:bodyPr>
          <a:lstStyle/>
          <a:p>
            <a:pPr algn="ctr"/>
            <a:r>
              <a:rPr lang="it-IT" sz="5400" b="1" cap="none" spc="50" dirty="0" smtClean="0">
                <a:ln w="0"/>
                <a:solidFill>
                  <a:schemeClr val="bg2"/>
                </a:solidFill>
                <a:effectLst>
                  <a:innerShdw blurRad="63500" dist="50800" dir="13500000">
                    <a:srgbClr val="000000">
                      <a:alpha val="50000"/>
                    </a:srgbClr>
                  </a:innerShdw>
                </a:effectLst>
              </a:rPr>
              <a:t>L’approccio psicologico</a:t>
            </a:r>
          </a:p>
          <a:p>
            <a:pPr algn="ctr"/>
            <a:r>
              <a:rPr lang="it-IT" sz="5400" b="1" cap="none" spc="50" dirty="0" smtClean="0">
                <a:ln w="0"/>
                <a:solidFill>
                  <a:schemeClr val="bg2"/>
                </a:solidFill>
                <a:effectLst>
                  <a:innerShdw blurRad="63500" dist="50800" dir="13500000">
                    <a:srgbClr val="000000">
                      <a:alpha val="50000"/>
                    </a:srgbClr>
                  </a:innerShdw>
                </a:effectLst>
              </a:rPr>
              <a:t>presuppone</a:t>
            </a:r>
          </a:p>
          <a:p>
            <a:pPr algn="ctr"/>
            <a:r>
              <a:rPr lang="it-IT" sz="5400" b="1" spc="50" dirty="0" smtClean="0">
                <a:ln w="0"/>
                <a:solidFill>
                  <a:schemeClr val="bg2"/>
                </a:solidFill>
                <a:effectLst>
                  <a:innerShdw blurRad="63500" dist="50800" dir="13500000">
                    <a:srgbClr val="000000">
                      <a:alpha val="50000"/>
                    </a:srgbClr>
                  </a:innerShdw>
                </a:effectLst>
              </a:rPr>
              <a:t>una mente che funziona</a:t>
            </a:r>
            <a:endParaRPr lang="it-IT" sz="5400" b="1" cap="none" spc="50" dirty="0">
              <a:ln w="0"/>
              <a:solidFill>
                <a:schemeClr val="bg2"/>
              </a:solidFill>
              <a:effectLst>
                <a:innerShdw blurRad="63500" dist="50800" dir="13500000">
                  <a:srgbClr val="000000">
                    <a:alpha val="50000"/>
                  </a:srgbClr>
                </a:innerShdw>
              </a:effectLst>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11" y="5843418"/>
            <a:ext cx="2432103" cy="956993"/>
          </a:xfrm>
          <a:prstGeom prst="rect">
            <a:avLst/>
          </a:prstGeom>
        </p:spPr>
      </p:pic>
    </p:spTree>
    <p:extLst>
      <p:ext uri="{BB962C8B-B14F-4D97-AF65-F5344CB8AC3E}">
        <p14:creationId xmlns:p14="http://schemas.microsoft.com/office/powerpoint/2010/main" val="1400237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tempio di agrigen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81001"/>
            <a:ext cx="5676900"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descr="città"/>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1" y="3657600"/>
            <a:ext cx="6257925" cy="264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4"/>
          <p:cNvSpPr txBox="1">
            <a:spLocks noChangeArrowheads="1"/>
          </p:cNvSpPr>
          <p:nvPr/>
        </p:nvSpPr>
        <p:spPr bwMode="auto">
          <a:xfrm>
            <a:off x="2895600" y="2971800"/>
            <a:ext cx="533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it-IT" altLang="it-IT" sz="3200" i="1">
                <a:solidFill>
                  <a:prstClr val="black"/>
                </a:solidFill>
                <a:latin typeface="Arial Black" panose="020B0A04020102020204" pitchFamily="34" charset="0"/>
              </a:rPr>
              <a:t>il santuario e la rete</a:t>
            </a:r>
          </a:p>
        </p:txBody>
      </p:sp>
      <p:pic>
        <p:nvPicPr>
          <p:cNvPr id="5" name="Immagin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691" y="5608936"/>
            <a:ext cx="2432103" cy="956993"/>
          </a:xfrm>
          <a:prstGeom prst="rect">
            <a:avLst/>
          </a:prstGeom>
        </p:spPr>
      </p:pic>
    </p:spTree>
    <p:extLst>
      <p:ext uri="{BB962C8B-B14F-4D97-AF65-F5344CB8AC3E}">
        <p14:creationId xmlns:p14="http://schemas.microsoft.com/office/powerpoint/2010/main" val="21053302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3048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e 2"/>
          <p:cNvSpPr/>
          <p:nvPr/>
        </p:nvSpPr>
        <p:spPr>
          <a:xfrm>
            <a:off x="3124200" y="1219200"/>
            <a:ext cx="1295400" cy="1295400"/>
          </a:xfrm>
          <a:prstGeom prst="ellipse">
            <a:avLst/>
          </a:prstGeom>
          <a:solidFill>
            <a:schemeClr val="bg2">
              <a:lumMod val="75000"/>
            </a:schemeClr>
          </a:solidFill>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prstClr val="white"/>
              </a:solidFill>
            </a:endParaRPr>
          </a:p>
        </p:txBody>
      </p:sp>
      <p:sp>
        <p:nvSpPr>
          <p:cNvPr id="4" name="Ovale 3"/>
          <p:cNvSpPr/>
          <p:nvPr/>
        </p:nvSpPr>
        <p:spPr>
          <a:xfrm>
            <a:off x="8001000" y="1219200"/>
            <a:ext cx="1295400" cy="1295400"/>
          </a:xfrm>
          <a:prstGeom prst="ellipse">
            <a:avLst/>
          </a:prstGeom>
          <a:solidFill>
            <a:schemeClr val="bg2">
              <a:lumMod val="75000"/>
            </a:schemeClr>
          </a:solid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prstClr val="white"/>
              </a:solidFill>
            </a:endParaRPr>
          </a:p>
        </p:txBody>
      </p:sp>
      <p:sp>
        <p:nvSpPr>
          <p:cNvPr id="5" name="Ovale 4"/>
          <p:cNvSpPr/>
          <p:nvPr/>
        </p:nvSpPr>
        <p:spPr>
          <a:xfrm>
            <a:off x="5486400" y="4953000"/>
            <a:ext cx="1295400" cy="1295400"/>
          </a:xfrm>
          <a:prstGeom prst="ellipse">
            <a:avLst/>
          </a:prstGeom>
          <a:solidFill>
            <a:schemeClr val="bg2">
              <a:lumMod val="75000"/>
            </a:schemeClr>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prstClr val="white"/>
              </a:solidFill>
            </a:endParaRPr>
          </a:p>
        </p:txBody>
      </p:sp>
      <p:sp>
        <p:nvSpPr>
          <p:cNvPr id="33804" name="CasellaDiTesto 5"/>
          <p:cNvSpPr txBox="1">
            <a:spLocks noChangeArrowheads="1"/>
          </p:cNvSpPr>
          <p:nvPr/>
        </p:nvSpPr>
        <p:spPr bwMode="auto">
          <a:xfrm>
            <a:off x="3276600" y="1676400"/>
            <a:ext cx="990600" cy="369888"/>
          </a:xfrm>
          <a:prstGeom prst="rect">
            <a:avLst/>
          </a:prstGeom>
          <a:noFill/>
          <a:ln w="9525">
            <a:noFill/>
            <a:miter lim="800000"/>
            <a:headEnd/>
            <a:tailEnd/>
          </a:ln>
        </p:spPr>
        <p:txBody>
          <a:bodyPr>
            <a:spAutoFit/>
          </a:bodyPr>
          <a:lstStyle/>
          <a:p>
            <a:pPr algn="ctr" fontAlgn="base">
              <a:spcBef>
                <a:spcPct val="0"/>
              </a:spcBef>
              <a:spcAft>
                <a:spcPct val="0"/>
              </a:spcAft>
              <a:defRPr/>
            </a:pPr>
            <a:r>
              <a:rPr lang="it-IT" dirty="0">
                <a:solidFill>
                  <a:prstClr val="black"/>
                </a:solidFill>
                <a:effectLst>
                  <a:outerShdw blurRad="38100" dist="38100" dir="2700000" algn="tl">
                    <a:srgbClr val="000000">
                      <a:alpha val="43137"/>
                    </a:srgbClr>
                  </a:outerShdw>
                </a:effectLst>
                <a:latin typeface="Arial" charset="0"/>
              </a:rPr>
              <a:t>illness</a:t>
            </a:r>
          </a:p>
        </p:txBody>
      </p:sp>
      <p:sp>
        <p:nvSpPr>
          <p:cNvPr id="33805" name="CasellaDiTesto 6"/>
          <p:cNvSpPr txBox="1">
            <a:spLocks noChangeArrowheads="1"/>
          </p:cNvSpPr>
          <p:nvPr/>
        </p:nvSpPr>
        <p:spPr bwMode="auto">
          <a:xfrm>
            <a:off x="8077200" y="1676400"/>
            <a:ext cx="1143000" cy="369888"/>
          </a:xfrm>
          <a:prstGeom prst="rect">
            <a:avLst/>
          </a:prstGeom>
          <a:noFill/>
          <a:ln w="9525">
            <a:noFill/>
            <a:miter lim="800000"/>
            <a:headEnd/>
            <a:tailEnd/>
          </a:ln>
        </p:spPr>
        <p:txBody>
          <a:bodyPr>
            <a:spAutoFit/>
          </a:bodyPr>
          <a:lstStyle/>
          <a:p>
            <a:pPr algn="ctr" fontAlgn="base">
              <a:spcBef>
                <a:spcPct val="0"/>
              </a:spcBef>
              <a:spcAft>
                <a:spcPct val="0"/>
              </a:spcAft>
              <a:defRPr/>
            </a:pPr>
            <a:r>
              <a:rPr lang="it-IT" dirty="0">
                <a:solidFill>
                  <a:prstClr val="black"/>
                </a:solidFill>
                <a:effectLst>
                  <a:outerShdw blurRad="38100" dist="38100" dir="2700000" algn="tl">
                    <a:srgbClr val="000000">
                      <a:alpha val="43137"/>
                    </a:srgbClr>
                  </a:outerShdw>
                </a:effectLst>
                <a:latin typeface="Arial" charset="0"/>
              </a:rPr>
              <a:t>madness</a:t>
            </a:r>
          </a:p>
        </p:txBody>
      </p:sp>
      <p:sp>
        <p:nvSpPr>
          <p:cNvPr id="33806" name="CasellaDiTesto 8"/>
          <p:cNvSpPr txBox="1">
            <a:spLocks noChangeArrowheads="1"/>
          </p:cNvSpPr>
          <p:nvPr/>
        </p:nvSpPr>
        <p:spPr bwMode="auto">
          <a:xfrm>
            <a:off x="5562600" y="5410200"/>
            <a:ext cx="1066800" cy="369888"/>
          </a:xfrm>
          <a:prstGeom prst="rect">
            <a:avLst/>
          </a:prstGeom>
          <a:noFill/>
          <a:ln w="9525">
            <a:noFill/>
            <a:miter lim="800000"/>
            <a:headEnd/>
            <a:tailEnd/>
          </a:ln>
        </p:spPr>
        <p:txBody>
          <a:bodyPr>
            <a:spAutoFit/>
          </a:bodyPr>
          <a:lstStyle/>
          <a:p>
            <a:pPr algn="ctr" fontAlgn="base">
              <a:spcBef>
                <a:spcPct val="0"/>
              </a:spcBef>
              <a:spcAft>
                <a:spcPct val="0"/>
              </a:spcAft>
              <a:defRPr/>
            </a:pPr>
            <a:r>
              <a:rPr lang="it-IT" dirty="0">
                <a:solidFill>
                  <a:prstClr val="black"/>
                </a:solidFill>
                <a:effectLst>
                  <a:outerShdw blurRad="38100" dist="38100" dir="2700000" algn="tl">
                    <a:srgbClr val="000000">
                      <a:alpha val="43137"/>
                    </a:srgbClr>
                  </a:outerShdw>
                </a:effectLst>
                <a:latin typeface="Arial" charset="0"/>
              </a:rPr>
              <a:t>badness</a:t>
            </a:r>
          </a:p>
        </p:txBody>
      </p:sp>
      <p:pic>
        <p:nvPicPr>
          <p:cNvPr id="9" name="Immagin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96400" y="5769903"/>
            <a:ext cx="2432103" cy="956993"/>
          </a:xfrm>
          <a:prstGeom prst="rect">
            <a:avLst/>
          </a:prstGeom>
        </p:spPr>
      </p:pic>
    </p:spTree>
    <p:extLst>
      <p:ext uri="{BB962C8B-B14F-4D97-AF65-F5344CB8AC3E}">
        <p14:creationId xmlns:p14="http://schemas.microsoft.com/office/powerpoint/2010/main" val="4799305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0"/>
            <a:ext cx="91424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3907" name="WordArt 3"/>
          <p:cNvSpPr>
            <a:spLocks noChangeArrowheads="1" noChangeShapeType="1" noTextEdit="1"/>
          </p:cNvSpPr>
          <p:nvPr/>
        </p:nvSpPr>
        <p:spPr bwMode="auto">
          <a:xfrm>
            <a:off x="3973514" y="2286001"/>
            <a:ext cx="4408487" cy="1795463"/>
          </a:xfrm>
          <a:prstGeom prst="rect">
            <a:avLst/>
          </a:prstGeom>
          <a:extLst>
            <a:ext uri="{AF507438-7753-43E0-B8FC-AC1667EBCBE1}">
              <a14:hiddenEffects xmlns:a14="http://schemas.microsoft.com/office/drawing/2010/main">
                <a:effectLst/>
              </a14:hiddenEffects>
            </a:ext>
          </a:extLst>
        </p:spPr>
        <p:txBody>
          <a:bodyPr wrap="none" fromWordArt="1">
            <a:prstTxWarp prst="textStop">
              <a:avLst>
                <a:gd name="adj" fmla="val 12500"/>
              </a:avLst>
            </a:prstTxWarp>
          </a:bodyPr>
          <a:lstStyle/>
          <a:p>
            <a:pPr algn="ctr"/>
            <a:r>
              <a:rPr lang="it-IT" sz="3600" spc="-181">
                <a:ln w="9360">
                  <a:solidFill>
                    <a:srgbClr val="000000"/>
                  </a:solidFill>
                  <a:miter lim="800000"/>
                  <a:headEnd/>
                  <a:tailEnd/>
                </a:ln>
                <a:blipFill dpi="0" rotWithShape="0">
                  <a:blip r:embed="rId4"/>
                  <a:srcRect/>
                  <a:tile tx="0" ty="0" sx="100000" sy="100000" flip="none" algn="tl"/>
                </a:blipFill>
                <a:latin typeface="Porky's"/>
              </a:rPr>
              <a:t>I CARE </a:t>
            </a:r>
          </a:p>
        </p:txBody>
      </p:sp>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634" y="5768593"/>
            <a:ext cx="2432103" cy="956993"/>
          </a:xfrm>
          <a:prstGeom prst="rect">
            <a:avLst/>
          </a:prstGeom>
        </p:spPr>
      </p:pic>
    </p:spTree>
    <p:extLst>
      <p:ext uri="{BB962C8B-B14F-4D97-AF65-F5344CB8AC3E}">
        <p14:creationId xmlns:p14="http://schemas.microsoft.com/office/powerpoint/2010/main" val="241153603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5955" name="WordArt 3"/>
          <p:cNvSpPr>
            <a:spLocks noChangeArrowheads="1" noChangeShapeType="1" noTextEdit="1"/>
          </p:cNvSpPr>
          <p:nvPr/>
        </p:nvSpPr>
        <p:spPr bwMode="auto">
          <a:xfrm>
            <a:off x="3973514" y="2286001"/>
            <a:ext cx="4408487" cy="1795463"/>
          </a:xfrm>
          <a:prstGeom prst="rect">
            <a:avLst/>
          </a:prstGeom>
        </p:spPr>
        <p:txBody>
          <a:bodyPr wrap="none" fromWordArt="1">
            <a:prstTxWarp prst="textStop">
              <a:avLst>
                <a:gd name="adj" fmla="val 12500"/>
              </a:avLst>
            </a:prstTxWarp>
          </a:bodyPr>
          <a:lstStyle/>
          <a:p>
            <a:pPr algn="ctr"/>
            <a:r>
              <a:rPr lang="it-IT" sz="3600" b="1" spc="-181">
                <a:ln w="9360">
                  <a:solidFill>
                    <a:srgbClr val="000000"/>
                  </a:solidFill>
                  <a:miter lim="800000"/>
                  <a:headEnd/>
                  <a:tailEnd/>
                </a:ln>
                <a:blipFill dpi="0" rotWithShape="0">
                  <a:blip r:embed="rId4"/>
                  <a:srcRect/>
                  <a:tile tx="0" ty="0" sx="100000" sy="100000" flip="none" algn="tl"/>
                </a:blipFill>
                <a:effectLst>
                  <a:outerShdw dist="51421" dir="2700000" algn="ctr" rotWithShape="0">
                    <a:srgbClr val="808080"/>
                  </a:outerShdw>
                </a:effectLst>
                <a:latin typeface="Porky's"/>
              </a:rPr>
              <a:t>I NEED </a:t>
            </a:r>
          </a:p>
        </p:txBody>
      </p:sp>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120" y="5754078"/>
            <a:ext cx="2432103" cy="956993"/>
          </a:xfrm>
          <a:prstGeom prst="rect">
            <a:avLst/>
          </a:prstGeom>
        </p:spPr>
      </p:pic>
    </p:spTree>
    <p:extLst>
      <p:ext uri="{BB962C8B-B14F-4D97-AF65-F5344CB8AC3E}">
        <p14:creationId xmlns:p14="http://schemas.microsoft.com/office/powerpoint/2010/main" val="415556222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nvGraphicFramePr>
        <p:xfrm>
          <a:off x="2286000" y="685800"/>
          <a:ext cx="76962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ttangolo 2"/>
          <p:cNvSpPr/>
          <p:nvPr/>
        </p:nvSpPr>
        <p:spPr>
          <a:xfrm>
            <a:off x="3556206" y="609600"/>
            <a:ext cx="1391728" cy="707886"/>
          </a:xfrm>
          <a:prstGeom prst="rect">
            <a:avLst/>
          </a:prstGeom>
          <a:noFill/>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it-IT" sz="4000" b="1" dirty="0">
                <a:ln w="50800"/>
                <a:solidFill>
                  <a:srgbClr val="ED7D31"/>
                </a:solidFill>
              </a:rPr>
              <a:t>Le 4 S</a:t>
            </a:r>
          </a:p>
        </p:txBody>
      </p:sp>
      <p:pic>
        <p:nvPicPr>
          <p:cNvPr id="4" name="Immagin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20933744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a:xfrm>
            <a:off x="1524000" y="274638"/>
            <a:ext cx="8229600" cy="1143000"/>
          </a:xfrm>
        </p:spPr>
        <p:txBody>
          <a:bodyPr vert="horz" lIns="82945" tIns="41473" rIns="82945" bIns="41473" anchor="ctr">
            <a:normAutofit/>
            <a:scene3d>
              <a:camera prst="orthographicFront"/>
              <a:lightRig rig="soft" dir="t"/>
            </a:scene3d>
            <a:sp3d prstMaterial="softEdge">
              <a:bevelT w="25400" h="25400"/>
            </a:sp3d>
          </a:bodyPr>
          <a:lstStyle/>
          <a:p>
            <a:pPr algn="ctr">
              <a:defRPr/>
            </a:pPr>
            <a:r>
              <a:rPr lang="it-IT" dirty="0"/>
              <a:t>ARTE DEL VIVERE</a:t>
            </a:r>
          </a:p>
        </p:txBody>
      </p:sp>
      <p:sp>
        <p:nvSpPr>
          <p:cNvPr id="58371" name="Text Box 3"/>
          <p:cNvSpPr txBox="1">
            <a:spLocks noChangeArrowheads="1"/>
          </p:cNvSpPr>
          <p:nvPr/>
        </p:nvSpPr>
        <p:spPr bwMode="auto">
          <a:xfrm>
            <a:off x="2422525" y="1866900"/>
            <a:ext cx="6635750" cy="2298700"/>
          </a:xfrm>
          <a:prstGeom prst="rect">
            <a:avLst/>
          </a:prstGeom>
          <a:noFill/>
          <a:ln w="9525">
            <a:noFill/>
            <a:miter lim="800000"/>
            <a:headEnd/>
            <a:tailEnd/>
          </a:ln>
          <a:effectLst/>
        </p:spPr>
        <p:txBody>
          <a:bodyPr lIns="82945" tIns="41473" rIns="82945" bIns="41473">
            <a:spAutoFit/>
          </a:bodyPr>
          <a:lstStyle/>
          <a:p>
            <a:pPr fontAlgn="base">
              <a:spcBef>
                <a:spcPct val="50000"/>
              </a:spcBef>
              <a:spcAft>
                <a:spcPct val="0"/>
              </a:spcAft>
              <a:defRPr/>
            </a:pPr>
            <a:r>
              <a:rPr lang="it-IT" sz="3600" dirty="0">
                <a:solidFill>
                  <a:srgbClr val="474B78"/>
                </a:solidFill>
                <a:latin typeface="Monotype Corsiva" pitchFamily="66" charset="0"/>
              </a:rPr>
              <a:t>R  iconoscere le proprie capacità</a:t>
            </a:r>
          </a:p>
          <a:p>
            <a:pPr fontAlgn="base">
              <a:spcBef>
                <a:spcPct val="50000"/>
              </a:spcBef>
              <a:spcAft>
                <a:spcPct val="0"/>
              </a:spcAft>
              <a:defRPr/>
            </a:pPr>
            <a:r>
              <a:rPr lang="it-IT" sz="3600" dirty="0">
                <a:solidFill>
                  <a:srgbClr val="474B78"/>
                </a:solidFill>
                <a:latin typeface="Monotype Corsiva" pitchFamily="66" charset="0"/>
              </a:rPr>
              <a:t>E  splicitarle</a:t>
            </a:r>
          </a:p>
          <a:p>
            <a:pPr fontAlgn="base">
              <a:spcBef>
                <a:spcPct val="50000"/>
              </a:spcBef>
              <a:spcAft>
                <a:spcPct val="0"/>
              </a:spcAft>
              <a:defRPr/>
            </a:pPr>
            <a:r>
              <a:rPr lang="it-IT" sz="3600" dirty="0">
                <a:solidFill>
                  <a:srgbClr val="474B78"/>
                </a:solidFill>
                <a:latin typeface="Monotype Corsiva" pitchFamily="66" charset="0"/>
              </a:rPr>
              <a:t>S  econdo misura</a:t>
            </a:r>
          </a:p>
        </p:txBody>
      </p:sp>
      <p:sp>
        <p:nvSpPr>
          <p:cNvPr id="10244" name="Rectangle 4"/>
          <p:cNvSpPr>
            <a:spLocks noChangeArrowheads="1"/>
          </p:cNvSpPr>
          <p:nvPr/>
        </p:nvSpPr>
        <p:spPr bwMode="auto">
          <a:xfrm>
            <a:off x="2422525" y="1935163"/>
            <a:ext cx="484188" cy="2074862"/>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it-IT" altLang="it-IT">
              <a:solidFill>
                <a:prstClr val="black"/>
              </a:solidFill>
            </a:endParaRPr>
          </a:p>
        </p:txBody>
      </p:sp>
      <p:pic>
        <p:nvPicPr>
          <p:cNvPr id="10245" name="Picture 5" descr="C:\Documents and Settings\fgaronna\Documenti\Immagini\mondo antico.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2701" y="3094039"/>
            <a:ext cx="4132263"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6"/>
          <p:cNvSpPr>
            <a:spLocks noChangeArrowheads="1"/>
          </p:cNvSpPr>
          <p:nvPr/>
        </p:nvSpPr>
        <p:spPr bwMode="auto">
          <a:xfrm>
            <a:off x="6362700" y="5945189"/>
            <a:ext cx="4078288" cy="206375"/>
          </a:xfrm>
          <a:prstGeom prst="rect">
            <a:avLst/>
          </a:prstGeom>
          <a:solidFill>
            <a:schemeClr val="tx2"/>
          </a:solidFill>
          <a:ln w="9525">
            <a:solidFill>
              <a:schemeClr val="tx1"/>
            </a:solidFill>
            <a:miter lim="800000"/>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it-IT" altLang="it-IT">
              <a:solidFill>
                <a:prstClr val="black"/>
              </a:solidFill>
            </a:endParaRPr>
          </a:p>
        </p:txBody>
      </p:sp>
      <p:sp>
        <p:nvSpPr>
          <p:cNvPr id="10247" name="Rectangle 7"/>
          <p:cNvSpPr>
            <a:spLocks noChangeArrowheads="1"/>
          </p:cNvSpPr>
          <p:nvPr/>
        </p:nvSpPr>
        <p:spPr bwMode="auto">
          <a:xfrm>
            <a:off x="6362700" y="3111501"/>
            <a:ext cx="4078288" cy="68263"/>
          </a:xfrm>
          <a:prstGeom prst="rect">
            <a:avLst/>
          </a:prstGeom>
          <a:solidFill>
            <a:schemeClr val="tx2"/>
          </a:solidFill>
          <a:ln w="9525">
            <a:solidFill>
              <a:schemeClr val="tx1"/>
            </a:solidFill>
            <a:miter lim="800000"/>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it-IT" altLang="it-IT">
              <a:solidFill>
                <a:prstClr val="black"/>
              </a:solidFill>
            </a:endParaRPr>
          </a:p>
        </p:txBody>
      </p:sp>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948" y="5673067"/>
            <a:ext cx="2432103" cy="956993"/>
          </a:xfrm>
          <a:prstGeom prst="rect">
            <a:avLst/>
          </a:prstGeom>
        </p:spPr>
      </p:pic>
    </p:spTree>
    <p:extLst>
      <p:ext uri="{BB962C8B-B14F-4D97-AF65-F5344CB8AC3E}">
        <p14:creationId xmlns:p14="http://schemas.microsoft.com/office/powerpoint/2010/main" val="26450337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2" name="Rettangolo 1"/>
          <p:cNvSpPr/>
          <p:nvPr/>
        </p:nvSpPr>
        <p:spPr>
          <a:xfrm>
            <a:off x="2599671" y="3562421"/>
            <a:ext cx="6963638"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it-IT" sz="5400" b="1" dirty="0" smtClean="0">
                <a:ln/>
                <a:solidFill>
                  <a:srgbClr val="FFFF00"/>
                </a:solidFill>
              </a:rPr>
              <a:t>la terapia come servizio</a:t>
            </a:r>
            <a:endParaRPr lang="it-IT" sz="5400" b="1" dirty="0">
              <a:ln/>
              <a:solidFill>
                <a:srgbClr val="FFFF00"/>
              </a:solidFill>
            </a:endParaRPr>
          </a:p>
        </p:txBody>
      </p:sp>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9691" y="5347678"/>
            <a:ext cx="2432103" cy="956993"/>
          </a:xfrm>
          <a:prstGeom prst="rect">
            <a:avLst/>
          </a:prstGeom>
        </p:spPr>
      </p:pic>
    </p:spTree>
    <p:extLst>
      <p:ext uri="{BB962C8B-B14F-4D97-AF65-F5344CB8AC3E}">
        <p14:creationId xmlns:p14="http://schemas.microsoft.com/office/powerpoint/2010/main" val="14592524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2"/>
          <p:cNvSpPr txBox="1">
            <a:spLocks noChangeArrowheads="1"/>
          </p:cNvSpPr>
          <p:nvPr/>
        </p:nvSpPr>
        <p:spPr bwMode="auto">
          <a:xfrm>
            <a:off x="2362200" y="1430217"/>
            <a:ext cx="80010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it-IT" altLang="it-IT" b="1" dirty="0">
                <a:cs typeface="Times New Roman" panose="02020603050405020304" pitchFamily="18" charset="0"/>
              </a:rPr>
              <a:t>Un sintomo, non importa se fisico o psichico, non è mai una malattia, e non lo è neppure un complesso di sintomi. </a:t>
            </a:r>
            <a:endParaRPr lang="it-IT" altLang="it-IT" b="1" dirty="0" smtClean="0">
              <a:cs typeface="Times New Roman" panose="02020603050405020304" pitchFamily="18" charset="0"/>
            </a:endParaRPr>
          </a:p>
          <a:p>
            <a:pPr eaLnBrk="1" hangingPunct="1">
              <a:spcBef>
                <a:spcPct val="50000"/>
              </a:spcBef>
            </a:pPr>
            <a:r>
              <a:rPr lang="it-IT" altLang="it-IT" b="1" dirty="0" smtClean="0">
                <a:cs typeface="Times New Roman" panose="02020603050405020304" pitchFamily="18" charset="0"/>
              </a:rPr>
              <a:t>Il </a:t>
            </a:r>
            <a:r>
              <a:rPr lang="it-IT" altLang="it-IT" b="1" dirty="0">
                <a:cs typeface="Times New Roman" panose="02020603050405020304" pitchFamily="18" charset="0"/>
              </a:rPr>
              <a:t>trovare un sintomo, o un complesso di sintomi, in un paziente non è la fine della sistemazione nosografica, la fine della formazione di un concetto di malattia, ma ne è semplicemente l’inizio. </a:t>
            </a:r>
            <a:endParaRPr lang="it-IT" altLang="it-IT" b="1" dirty="0" smtClean="0">
              <a:cs typeface="Times New Roman" panose="02020603050405020304" pitchFamily="18" charset="0"/>
            </a:endParaRPr>
          </a:p>
          <a:p>
            <a:pPr eaLnBrk="1" hangingPunct="1">
              <a:spcBef>
                <a:spcPct val="50000"/>
              </a:spcBef>
            </a:pPr>
            <a:r>
              <a:rPr lang="it-IT" altLang="it-IT" b="1" dirty="0" smtClean="0">
                <a:cs typeface="Times New Roman" panose="02020603050405020304" pitchFamily="18" charset="0"/>
              </a:rPr>
              <a:t>Solo </a:t>
            </a:r>
            <a:r>
              <a:rPr lang="it-IT" altLang="it-IT" b="1" dirty="0">
                <a:cs typeface="Times New Roman" panose="02020603050405020304" pitchFamily="18" charset="0"/>
              </a:rPr>
              <a:t>a questo punto ci si può chiedere: in quale connessione con altri sintomi o con dati anatomici, in quale decorso, come risultato di quali cause il sintomo appare</a:t>
            </a:r>
            <a:r>
              <a:rPr lang="it-IT" altLang="it-IT" b="1" dirty="0" smtClean="0">
                <a:cs typeface="Times New Roman" panose="02020603050405020304" pitchFamily="18" charset="0"/>
              </a:rPr>
              <a:t>?</a:t>
            </a:r>
          </a:p>
          <a:p>
            <a:pPr eaLnBrk="1" hangingPunct="1">
              <a:spcBef>
                <a:spcPct val="50000"/>
              </a:spcBef>
            </a:pPr>
            <a:r>
              <a:rPr lang="it-IT" altLang="it-IT" b="1" dirty="0" smtClean="0">
                <a:cs typeface="Times New Roman" panose="02020603050405020304" pitchFamily="18" charset="0"/>
              </a:rPr>
              <a:t>Forse </a:t>
            </a:r>
            <a:r>
              <a:rPr lang="it-IT" altLang="it-IT" b="1" dirty="0">
                <a:cs typeface="Times New Roman" panose="02020603050405020304" pitchFamily="18" charset="0"/>
              </a:rPr>
              <a:t>dobbiamo anche chiederci quale </a:t>
            </a:r>
            <a:r>
              <a:rPr lang="it-IT" altLang="it-IT" b="1" u="sng" dirty="0">
                <a:cs typeface="Times New Roman" panose="02020603050405020304" pitchFamily="18" charset="0"/>
              </a:rPr>
              <a:t>disturbo fondamentale </a:t>
            </a:r>
            <a:r>
              <a:rPr lang="it-IT" altLang="it-IT" b="1" dirty="0">
                <a:cs typeface="Times New Roman" panose="02020603050405020304" pitchFamily="18" charset="0"/>
              </a:rPr>
              <a:t>è la base di questo sintomo? </a:t>
            </a:r>
            <a:endParaRPr lang="it-IT" altLang="it-IT" b="1" dirty="0" smtClean="0">
              <a:cs typeface="Times New Roman" panose="02020603050405020304" pitchFamily="18" charset="0"/>
            </a:endParaRPr>
          </a:p>
          <a:p>
            <a:pPr eaLnBrk="1" hangingPunct="1">
              <a:spcBef>
                <a:spcPct val="50000"/>
              </a:spcBef>
            </a:pPr>
            <a:r>
              <a:rPr lang="it-IT" altLang="it-IT" b="1" dirty="0" smtClean="0">
                <a:cs typeface="Times New Roman" panose="02020603050405020304" pitchFamily="18" charset="0"/>
              </a:rPr>
              <a:t>Solo </a:t>
            </a:r>
            <a:r>
              <a:rPr lang="it-IT" altLang="it-IT" b="1" dirty="0">
                <a:cs typeface="Times New Roman" panose="02020603050405020304" pitchFamily="18" charset="0"/>
              </a:rPr>
              <a:t>le risposte a queste domande ci possono dare il concetto di malattia.</a:t>
            </a:r>
            <a:r>
              <a:rPr lang="it-IT" altLang="it-IT" b="1" dirty="0"/>
              <a:t> </a:t>
            </a:r>
          </a:p>
        </p:txBody>
      </p:sp>
      <p:sp>
        <p:nvSpPr>
          <p:cNvPr id="162819" name="Text Box 3"/>
          <p:cNvSpPr txBox="1">
            <a:spLocks noChangeArrowheads="1"/>
          </p:cNvSpPr>
          <p:nvPr/>
        </p:nvSpPr>
        <p:spPr bwMode="auto">
          <a:xfrm>
            <a:off x="7889631" y="5498124"/>
            <a:ext cx="3352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it-IT" altLang="it-IT" dirty="0"/>
              <a:t>E. </a:t>
            </a:r>
            <a:r>
              <a:rPr lang="it-IT" altLang="it-IT" dirty="0" err="1"/>
              <a:t>Bleuler</a:t>
            </a:r>
            <a:r>
              <a:rPr lang="it-IT" altLang="it-IT" dirty="0"/>
              <a:t> 1911</a:t>
            </a: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320" y="5682790"/>
            <a:ext cx="2432103" cy="956993"/>
          </a:xfrm>
          <a:prstGeom prst="rect">
            <a:avLst/>
          </a:prstGeom>
        </p:spPr>
      </p:pic>
    </p:spTree>
    <p:extLst>
      <p:ext uri="{BB962C8B-B14F-4D97-AF65-F5344CB8AC3E}">
        <p14:creationId xmlns:p14="http://schemas.microsoft.com/office/powerpoint/2010/main" val="9827131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1" y="200308"/>
            <a:ext cx="4734232" cy="6320444"/>
          </a:xfrm>
          <a:prstGeom prst="rect">
            <a:avLst/>
          </a:prstGeom>
        </p:spPr>
      </p:pic>
      <p:sp>
        <p:nvSpPr>
          <p:cNvPr id="3" name="Rettangolo 2"/>
          <p:cNvSpPr/>
          <p:nvPr/>
        </p:nvSpPr>
        <p:spPr>
          <a:xfrm>
            <a:off x="5802923" y="1133850"/>
            <a:ext cx="5380892" cy="4524315"/>
          </a:xfrm>
          <a:prstGeom prst="rect">
            <a:avLst/>
          </a:prstGeom>
        </p:spPr>
        <p:txBody>
          <a:bodyPr wrap="square">
            <a:spAutoFit/>
          </a:bodyPr>
          <a:lstStyle/>
          <a:p>
            <a:r>
              <a:rPr lang="it-IT" altLang="it-IT" sz="2400" dirty="0"/>
              <a:t>Un disturbo mentale è una </a:t>
            </a:r>
            <a:r>
              <a:rPr lang="it-IT" altLang="it-IT" sz="2400" u="sng" dirty="0"/>
              <a:t>sindrome</a:t>
            </a:r>
            <a:r>
              <a:rPr lang="it-IT" altLang="it-IT" sz="2400" dirty="0"/>
              <a:t> caratterizzata da sintomi di </a:t>
            </a:r>
            <a:r>
              <a:rPr lang="it-IT" altLang="it-IT" sz="2400" u="sng" dirty="0"/>
              <a:t>rilevanza clinica </a:t>
            </a:r>
            <a:r>
              <a:rPr lang="it-IT" altLang="it-IT" sz="2400" dirty="0"/>
              <a:t>nel sistema cognitivo, nella regolazione emozionale, o nel comportamento di un soggetto che riflettano una disfunzione nei processi psicologici, biologici ed evolutivi sottostanti il funzionamento mentale.</a:t>
            </a:r>
          </a:p>
          <a:p>
            <a:r>
              <a:rPr lang="it-IT" altLang="it-IT" sz="2400" dirty="0"/>
              <a:t>I disturbi mentali sono di solito </a:t>
            </a:r>
            <a:r>
              <a:rPr lang="it-IT" altLang="it-IT" sz="2400" u="sng" dirty="0"/>
              <a:t>associati</a:t>
            </a:r>
            <a:r>
              <a:rPr lang="it-IT" altLang="it-IT" sz="2400" dirty="0"/>
              <a:t> a un significativo stato di </a:t>
            </a:r>
            <a:r>
              <a:rPr lang="it-IT" altLang="it-IT" sz="2400" u="sng" dirty="0"/>
              <a:t>sofferenza soggettiva o di disabilità </a:t>
            </a:r>
            <a:r>
              <a:rPr lang="it-IT" altLang="it-IT" sz="2400" dirty="0"/>
              <a:t>nelle attività sociali, occupazionali e altre importanti</a:t>
            </a:r>
            <a:r>
              <a:rPr lang="it-IT" altLang="it-IT" sz="2400" dirty="0" smtClean="0"/>
              <a:t>.</a:t>
            </a:r>
            <a:endParaRPr lang="it-IT" altLang="it-IT" sz="2400" dirty="0"/>
          </a:p>
        </p:txBody>
      </p:sp>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2923" y="5658165"/>
            <a:ext cx="2432103" cy="956993"/>
          </a:xfrm>
          <a:prstGeom prst="rect">
            <a:avLst/>
          </a:prstGeom>
        </p:spPr>
      </p:pic>
    </p:spTree>
    <p:extLst>
      <p:ext uri="{BB962C8B-B14F-4D97-AF65-F5344CB8AC3E}">
        <p14:creationId xmlns:p14="http://schemas.microsoft.com/office/powerpoint/2010/main" val="29404734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3681047" y="1330568"/>
            <a:ext cx="4911968" cy="1482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algn="ctr" eaLnBrk="1" hangingPunct="1">
              <a:lnSpc>
                <a:spcPct val="92000"/>
              </a:lnSpc>
            </a:pPr>
            <a:r>
              <a:rPr lang="en-GB" altLang="it-IT" sz="3200" dirty="0" smtClean="0">
                <a:solidFill>
                  <a:srgbClr val="FF0000"/>
                </a:solidFill>
                <a:latin typeface="Arial Black" panose="020B0A04020102020204" pitchFamily="34" charset="0"/>
              </a:rPr>
              <a:t>RICONOSCERE</a:t>
            </a:r>
            <a:endParaRPr lang="en-GB" altLang="it-IT" sz="3200" dirty="0">
              <a:solidFill>
                <a:srgbClr val="FF0000"/>
              </a:solidFill>
              <a:latin typeface="Arial Black" panose="020B0A04020102020204" pitchFamily="34" charset="0"/>
            </a:endParaRPr>
          </a:p>
          <a:p>
            <a:pPr algn="ctr" eaLnBrk="1" hangingPunct="1">
              <a:lnSpc>
                <a:spcPct val="92000"/>
              </a:lnSpc>
            </a:pPr>
            <a:r>
              <a:rPr lang="en-GB" altLang="it-IT" sz="3200" dirty="0" smtClean="0">
                <a:solidFill>
                  <a:srgbClr val="FF0000"/>
                </a:solidFill>
                <a:latin typeface="Arial Black" panose="020B0A04020102020204" pitchFamily="34" charset="0"/>
              </a:rPr>
              <a:t>GOVERNARE</a:t>
            </a:r>
            <a:endParaRPr lang="en-GB" altLang="it-IT" sz="3200" dirty="0">
              <a:solidFill>
                <a:srgbClr val="FF0000"/>
              </a:solidFill>
              <a:latin typeface="Arial Black" panose="020B0A04020102020204" pitchFamily="34" charset="0"/>
            </a:endParaRPr>
          </a:p>
          <a:p>
            <a:pPr algn="ctr" eaLnBrk="1" hangingPunct="1">
              <a:lnSpc>
                <a:spcPct val="92000"/>
              </a:lnSpc>
            </a:pPr>
            <a:r>
              <a:rPr lang="en-GB" altLang="it-IT" sz="3200" dirty="0" smtClean="0">
                <a:solidFill>
                  <a:srgbClr val="FF0000"/>
                </a:solidFill>
                <a:latin typeface="Arial Black" panose="020B0A04020102020204" pitchFamily="34" charset="0"/>
              </a:rPr>
              <a:t>VALUTARE GLI ESITI</a:t>
            </a:r>
            <a:endParaRPr lang="en-GB" altLang="it-IT" sz="3200" dirty="0">
              <a:solidFill>
                <a:srgbClr val="FF0000"/>
              </a:solidFill>
              <a:latin typeface="Arial Black" panose="020B0A04020102020204" pitchFamily="34" charset="0"/>
            </a:endParaRPr>
          </a:p>
        </p:txBody>
      </p:sp>
      <p:sp>
        <p:nvSpPr>
          <p:cNvPr id="10242" name="Rectangle 2"/>
          <p:cNvSpPr>
            <a:spLocks noGrp="1" noChangeArrowheads="1"/>
          </p:cNvSpPr>
          <p:nvPr>
            <p:ph type="title"/>
          </p:nvPr>
        </p:nvSpPr>
        <p:spPr>
          <a:xfrm>
            <a:off x="2286000" y="544514"/>
            <a:ext cx="7848600" cy="598487"/>
          </a:xfrm>
        </p:spPr>
        <p:txBody>
          <a:bodyPr vert="horz" lIns="82945" tIns="41473" rIns="82945" bIns="41473" rtlCol="0" anchor="ctr">
            <a:normAutofit fontScale="90000"/>
          </a:bodyPr>
          <a:lstStyle/>
          <a:p>
            <a:pPr>
              <a:lnSpc>
                <a:spcPct val="93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defRPr/>
            </a:pPr>
            <a:r>
              <a:rPr lang="en-GB" dirty="0"/>
              <a:t>PRINCIPII DI CLINICA PRATICA</a:t>
            </a:r>
          </a:p>
        </p:txBody>
      </p:sp>
      <p:sp>
        <p:nvSpPr>
          <p:cNvPr id="21508" name="Text Box 3"/>
          <p:cNvSpPr txBox="1">
            <a:spLocks noChangeArrowheads="1"/>
          </p:cNvSpPr>
          <p:nvPr/>
        </p:nvSpPr>
        <p:spPr bwMode="auto">
          <a:xfrm>
            <a:off x="2057401" y="3810000"/>
            <a:ext cx="454501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marL="509588" indent="-509588" eaLnBrk="0" hangingPunct="0">
              <a:tabLst>
                <a:tab pos="509588" algn="l"/>
                <a:tab pos="914400" algn="l"/>
                <a:tab pos="1322388" algn="l"/>
                <a:tab pos="1730375" algn="l"/>
                <a:tab pos="2138363" algn="l"/>
                <a:tab pos="2544763" algn="l"/>
                <a:tab pos="2952750" algn="l"/>
                <a:tab pos="3360738" algn="l"/>
                <a:tab pos="3767138" algn="l"/>
                <a:tab pos="4175125" algn="l"/>
                <a:tab pos="4583113" algn="l"/>
                <a:tab pos="4991100" algn="l"/>
                <a:tab pos="5397500" algn="l"/>
                <a:tab pos="5805488" algn="l"/>
                <a:tab pos="6213475" algn="l"/>
                <a:tab pos="6619875" algn="l"/>
                <a:tab pos="7027863" algn="l"/>
                <a:tab pos="7435850" algn="l"/>
                <a:tab pos="7842250" algn="l"/>
                <a:tab pos="8250238" algn="l"/>
                <a:tab pos="8658225" algn="l"/>
              </a:tabLst>
              <a:defRPr>
                <a:solidFill>
                  <a:schemeClr val="tx1"/>
                </a:solidFill>
                <a:latin typeface="Arial" panose="020B0604020202020204" pitchFamily="34" charset="0"/>
              </a:defRPr>
            </a:lvl1pPr>
            <a:lvl2pPr marL="742950" indent="-285750" eaLnBrk="0" hangingPunct="0">
              <a:tabLst>
                <a:tab pos="509588" algn="l"/>
                <a:tab pos="914400" algn="l"/>
                <a:tab pos="1322388" algn="l"/>
                <a:tab pos="1730375" algn="l"/>
                <a:tab pos="2138363" algn="l"/>
                <a:tab pos="2544763" algn="l"/>
                <a:tab pos="2952750" algn="l"/>
                <a:tab pos="3360738" algn="l"/>
                <a:tab pos="3767138" algn="l"/>
                <a:tab pos="4175125" algn="l"/>
                <a:tab pos="4583113" algn="l"/>
                <a:tab pos="4991100" algn="l"/>
                <a:tab pos="5397500" algn="l"/>
                <a:tab pos="5805488" algn="l"/>
                <a:tab pos="6213475" algn="l"/>
                <a:tab pos="6619875" algn="l"/>
                <a:tab pos="7027863" algn="l"/>
                <a:tab pos="7435850" algn="l"/>
                <a:tab pos="7842250" algn="l"/>
                <a:tab pos="8250238" algn="l"/>
                <a:tab pos="8658225" algn="l"/>
              </a:tabLst>
              <a:defRPr>
                <a:solidFill>
                  <a:schemeClr val="tx1"/>
                </a:solidFill>
                <a:latin typeface="Arial" panose="020B0604020202020204" pitchFamily="34" charset="0"/>
              </a:defRPr>
            </a:lvl2pPr>
            <a:lvl3pPr marL="1143000" indent="-228600" eaLnBrk="0" hangingPunct="0">
              <a:tabLst>
                <a:tab pos="509588" algn="l"/>
                <a:tab pos="914400" algn="l"/>
                <a:tab pos="1322388" algn="l"/>
                <a:tab pos="1730375" algn="l"/>
                <a:tab pos="2138363" algn="l"/>
                <a:tab pos="2544763" algn="l"/>
                <a:tab pos="2952750" algn="l"/>
                <a:tab pos="3360738" algn="l"/>
                <a:tab pos="3767138" algn="l"/>
                <a:tab pos="4175125" algn="l"/>
                <a:tab pos="4583113" algn="l"/>
                <a:tab pos="4991100" algn="l"/>
                <a:tab pos="5397500" algn="l"/>
                <a:tab pos="5805488" algn="l"/>
                <a:tab pos="6213475" algn="l"/>
                <a:tab pos="6619875" algn="l"/>
                <a:tab pos="7027863" algn="l"/>
                <a:tab pos="7435850" algn="l"/>
                <a:tab pos="7842250" algn="l"/>
                <a:tab pos="8250238" algn="l"/>
                <a:tab pos="8658225" algn="l"/>
              </a:tabLst>
              <a:defRPr>
                <a:solidFill>
                  <a:schemeClr val="tx1"/>
                </a:solidFill>
                <a:latin typeface="Arial" panose="020B0604020202020204" pitchFamily="34" charset="0"/>
              </a:defRPr>
            </a:lvl3pPr>
            <a:lvl4pPr marL="1600200" indent="-228600" eaLnBrk="0" hangingPunct="0">
              <a:tabLst>
                <a:tab pos="509588" algn="l"/>
                <a:tab pos="914400" algn="l"/>
                <a:tab pos="1322388" algn="l"/>
                <a:tab pos="1730375" algn="l"/>
                <a:tab pos="2138363" algn="l"/>
                <a:tab pos="2544763" algn="l"/>
                <a:tab pos="2952750" algn="l"/>
                <a:tab pos="3360738" algn="l"/>
                <a:tab pos="3767138" algn="l"/>
                <a:tab pos="4175125" algn="l"/>
                <a:tab pos="4583113" algn="l"/>
                <a:tab pos="4991100" algn="l"/>
                <a:tab pos="5397500" algn="l"/>
                <a:tab pos="5805488" algn="l"/>
                <a:tab pos="6213475" algn="l"/>
                <a:tab pos="6619875" algn="l"/>
                <a:tab pos="7027863" algn="l"/>
                <a:tab pos="7435850" algn="l"/>
                <a:tab pos="7842250" algn="l"/>
                <a:tab pos="8250238" algn="l"/>
                <a:tab pos="8658225" algn="l"/>
              </a:tabLst>
              <a:defRPr>
                <a:solidFill>
                  <a:schemeClr val="tx1"/>
                </a:solidFill>
                <a:latin typeface="Arial" panose="020B0604020202020204" pitchFamily="34" charset="0"/>
              </a:defRPr>
            </a:lvl4pPr>
            <a:lvl5pPr marL="2057400" indent="-228600" eaLnBrk="0" hangingPunct="0">
              <a:tabLst>
                <a:tab pos="509588" algn="l"/>
                <a:tab pos="914400" algn="l"/>
                <a:tab pos="1322388" algn="l"/>
                <a:tab pos="1730375" algn="l"/>
                <a:tab pos="2138363" algn="l"/>
                <a:tab pos="2544763" algn="l"/>
                <a:tab pos="2952750" algn="l"/>
                <a:tab pos="3360738" algn="l"/>
                <a:tab pos="3767138" algn="l"/>
                <a:tab pos="4175125" algn="l"/>
                <a:tab pos="4583113" algn="l"/>
                <a:tab pos="4991100" algn="l"/>
                <a:tab pos="5397500" algn="l"/>
                <a:tab pos="5805488" algn="l"/>
                <a:tab pos="6213475" algn="l"/>
                <a:tab pos="6619875" algn="l"/>
                <a:tab pos="7027863" algn="l"/>
                <a:tab pos="7435850" algn="l"/>
                <a:tab pos="7842250" algn="l"/>
                <a:tab pos="8250238" algn="l"/>
                <a:tab pos="865822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509588" algn="l"/>
                <a:tab pos="914400" algn="l"/>
                <a:tab pos="1322388" algn="l"/>
                <a:tab pos="1730375" algn="l"/>
                <a:tab pos="2138363" algn="l"/>
                <a:tab pos="2544763" algn="l"/>
                <a:tab pos="2952750" algn="l"/>
                <a:tab pos="3360738" algn="l"/>
                <a:tab pos="3767138" algn="l"/>
                <a:tab pos="4175125" algn="l"/>
                <a:tab pos="4583113" algn="l"/>
                <a:tab pos="4991100" algn="l"/>
                <a:tab pos="5397500" algn="l"/>
                <a:tab pos="5805488" algn="l"/>
                <a:tab pos="6213475" algn="l"/>
                <a:tab pos="6619875" algn="l"/>
                <a:tab pos="7027863" algn="l"/>
                <a:tab pos="7435850" algn="l"/>
                <a:tab pos="7842250" algn="l"/>
                <a:tab pos="8250238" algn="l"/>
                <a:tab pos="865822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509588" algn="l"/>
                <a:tab pos="914400" algn="l"/>
                <a:tab pos="1322388" algn="l"/>
                <a:tab pos="1730375" algn="l"/>
                <a:tab pos="2138363" algn="l"/>
                <a:tab pos="2544763" algn="l"/>
                <a:tab pos="2952750" algn="l"/>
                <a:tab pos="3360738" algn="l"/>
                <a:tab pos="3767138" algn="l"/>
                <a:tab pos="4175125" algn="l"/>
                <a:tab pos="4583113" algn="l"/>
                <a:tab pos="4991100" algn="l"/>
                <a:tab pos="5397500" algn="l"/>
                <a:tab pos="5805488" algn="l"/>
                <a:tab pos="6213475" algn="l"/>
                <a:tab pos="6619875" algn="l"/>
                <a:tab pos="7027863" algn="l"/>
                <a:tab pos="7435850" algn="l"/>
                <a:tab pos="7842250" algn="l"/>
                <a:tab pos="8250238" algn="l"/>
                <a:tab pos="865822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509588" algn="l"/>
                <a:tab pos="914400" algn="l"/>
                <a:tab pos="1322388" algn="l"/>
                <a:tab pos="1730375" algn="l"/>
                <a:tab pos="2138363" algn="l"/>
                <a:tab pos="2544763" algn="l"/>
                <a:tab pos="2952750" algn="l"/>
                <a:tab pos="3360738" algn="l"/>
                <a:tab pos="3767138" algn="l"/>
                <a:tab pos="4175125" algn="l"/>
                <a:tab pos="4583113" algn="l"/>
                <a:tab pos="4991100" algn="l"/>
                <a:tab pos="5397500" algn="l"/>
                <a:tab pos="5805488" algn="l"/>
                <a:tab pos="6213475" algn="l"/>
                <a:tab pos="6619875" algn="l"/>
                <a:tab pos="7027863" algn="l"/>
                <a:tab pos="7435850" algn="l"/>
                <a:tab pos="7842250" algn="l"/>
                <a:tab pos="8250238" algn="l"/>
                <a:tab pos="865822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509588" algn="l"/>
                <a:tab pos="914400" algn="l"/>
                <a:tab pos="1322388" algn="l"/>
                <a:tab pos="1730375" algn="l"/>
                <a:tab pos="2138363" algn="l"/>
                <a:tab pos="2544763" algn="l"/>
                <a:tab pos="2952750" algn="l"/>
                <a:tab pos="3360738" algn="l"/>
                <a:tab pos="3767138" algn="l"/>
                <a:tab pos="4175125" algn="l"/>
                <a:tab pos="4583113" algn="l"/>
                <a:tab pos="4991100" algn="l"/>
                <a:tab pos="5397500" algn="l"/>
                <a:tab pos="5805488" algn="l"/>
                <a:tab pos="6213475" algn="l"/>
                <a:tab pos="6619875" algn="l"/>
                <a:tab pos="7027863" algn="l"/>
                <a:tab pos="7435850" algn="l"/>
                <a:tab pos="7842250" algn="l"/>
                <a:tab pos="8250238" algn="l"/>
                <a:tab pos="8658225" algn="l"/>
              </a:tabLst>
              <a:defRPr>
                <a:solidFill>
                  <a:schemeClr val="tx1"/>
                </a:solidFill>
                <a:latin typeface="Arial" panose="020B0604020202020204" pitchFamily="34" charset="0"/>
              </a:defRPr>
            </a:lvl9pPr>
          </a:lstStyle>
          <a:p>
            <a:pPr eaLnBrk="1" hangingPunct="1">
              <a:lnSpc>
                <a:spcPct val="139000"/>
              </a:lnSpc>
              <a:spcBef>
                <a:spcPts val="725"/>
              </a:spcBef>
              <a:buSzPct val="160000"/>
              <a:buBlip>
                <a:blip r:embed="rId3"/>
              </a:buBlip>
            </a:pPr>
            <a:r>
              <a:rPr lang="en-GB" altLang="it-IT">
                <a:solidFill>
                  <a:srgbClr val="000000"/>
                </a:solidFill>
                <a:latin typeface="Arial Black" panose="020B0A04020102020204" pitchFamily="34" charset="0"/>
              </a:rPr>
              <a:t>presa in carico</a:t>
            </a:r>
          </a:p>
          <a:p>
            <a:pPr eaLnBrk="1" hangingPunct="1">
              <a:lnSpc>
                <a:spcPct val="139000"/>
              </a:lnSpc>
              <a:spcBef>
                <a:spcPts val="725"/>
              </a:spcBef>
              <a:buSzPct val="160000"/>
              <a:buBlip>
                <a:blip r:embed="rId3"/>
              </a:buBlip>
            </a:pPr>
            <a:r>
              <a:rPr lang="en-GB" altLang="it-IT">
                <a:solidFill>
                  <a:srgbClr val="000000"/>
                </a:solidFill>
                <a:latin typeface="Arial Black" panose="020B0A04020102020204" pitchFamily="34" charset="0"/>
              </a:rPr>
              <a:t>pianificazione del trattamento</a:t>
            </a:r>
          </a:p>
          <a:p>
            <a:pPr eaLnBrk="1" hangingPunct="1">
              <a:lnSpc>
                <a:spcPct val="139000"/>
              </a:lnSpc>
              <a:spcBef>
                <a:spcPts val="725"/>
              </a:spcBef>
              <a:buSzPct val="160000"/>
              <a:buBlip>
                <a:blip r:embed="rId3"/>
              </a:buBlip>
            </a:pPr>
            <a:r>
              <a:rPr lang="en-GB" altLang="it-IT">
                <a:solidFill>
                  <a:srgbClr val="000000"/>
                </a:solidFill>
                <a:latin typeface="Arial Black" panose="020B0A04020102020204" pitchFamily="34" charset="0"/>
              </a:rPr>
              <a:t>gestione del caso</a:t>
            </a:r>
          </a:p>
          <a:p>
            <a:pPr eaLnBrk="1" hangingPunct="1">
              <a:lnSpc>
                <a:spcPct val="139000"/>
              </a:lnSpc>
              <a:spcBef>
                <a:spcPts val="725"/>
              </a:spcBef>
              <a:buSzPct val="160000"/>
              <a:buBlip>
                <a:blip r:embed="rId3"/>
              </a:buBlip>
            </a:pPr>
            <a:r>
              <a:rPr lang="en-GB" altLang="it-IT">
                <a:solidFill>
                  <a:srgbClr val="000000"/>
                </a:solidFill>
                <a:latin typeface="Arial Black" panose="020B0A04020102020204" pitchFamily="34" charset="0"/>
              </a:rPr>
              <a:t>fare terapia</a:t>
            </a:r>
          </a:p>
        </p:txBody>
      </p:sp>
      <p:sp>
        <p:nvSpPr>
          <p:cNvPr id="10244" name="Rectangle 4"/>
          <p:cNvSpPr>
            <a:spLocks noChangeArrowheads="1"/>
          </p:cNvSpPr>
          <p:nvPr/>
        </p:nvSpPr>
        <p:spPr bwMode="auto">
          <a:xfrm>
            <a:off x="4173413" y="3185142"/>
            <a:ext cx="4103077" cy="525465"/>
          </a:xfrm>
          <a:prstGeom prst="rect">
            <a:avLst/>
          </a:prstGeom>
          <a:solidFill>
            <a:srgbClr val="7B46D0"/>
          </a:solidFill>
          <a:ln w="9360">
            <a:solidFill>
              <a:srgbClr val="FFFFFF"/>
            </a:solidFill>
            <a:miter lim="800000"/>
            <a:headEnd/>
            <a:tailEnd/>
          </a:ln>
          <a:effectLst>
            <a:outerShdw dist="107933" dir="13500000" algn="ctr" rotWithShape="0">
              <a:srgbClr val="000080">
                <a:alpha val="50027"/>
              </a:srgbClr>
            </a:outerShdw>
          </a:effectLst>
        </p:spPr>
        <p:txBody>
          <a:bodyPr wrap="none" lIns="82945" tIns="41473" rIns="82945" bIns="41473" anchor="ctr"/>
          <a:lstStyle/>
          <a:p>
            <a:pPr>
              <a:defRPr/>
            </a:pPr>
            <a:endParaRPr lang="it-IT">
              <a:latin typeface="Arial" charset="0"/>
            </a:endParaRPr>
          </a:p>
        </p:txBody>
      </p:sp>
      <p:sp>
        <p:nvSpPr>
          <p:cNvPr id="21510" name="Text Box 5"/>
          <p:cNvSpPr txBox="1">
            <a:spLocks noChangeArrowheads="1"/>
          </p:cNvSpPr>
          <p:nvPr/>
        </p:nvSpPr>
        <p:spPr bwMode="auto">
          <a:xfrm>
            <a:off x="4302366" y="3181607"/>
            <a:ext cx="3845170" cy="525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algn="ctr" eaLnBrk="1" hangingPunct="1">
              <a:lnSpc>
                <a:spcPct val="139000"/>
              </a:lnSpc>
              <a:spcBef>
                <a:spcPts val="1363"/>
              </a:spcBef>
            </a:pPr>
            <a:r>
              <a:rPr lang="en-GB" altLang="it-IT" sz="1600" dirty="0" smtClean="0">
                <a:solidFill>
                  <a:srgbClr val="FFFFFF"/>
                </a:solidFill>
                <a:latin typeface="Arial Black" panose="020B0A04020102020204" pitchFamily="34" charset="0"/>
              </a:rPr>
              <a:t>CLINICA DELLA COMPLESSITA</a:t>
            </a:r>
            <a:r>
              <a:rPr lang="en-GB" altLang="it-IT" sz="1600" dirty="0">
                <a:solidFill>
                  <a:srgbClr val="FFFFFF"/>
                </a:solidFill>
                <a:latin typeface="Arial Black" panose="020B0A04020102020204" pitchFamily="34" charset="0"/>
              </a:rPr>
              <a:t>' </a:t>
            </a:r>
            <a:r>
              <a:rPr lang="en-GB" altLang="it-IT" sz="1600" dirty="0" smtClean="0">
                <a:solidFill>
                  <a:srgbClr val="FFFFFF"/>
                </a:solidFill>
                <a:latin typeface="Arial Black" panose="020B0A04020102020204" pitchFamily="34" charset="0"/>
              </a:rPr>
              <a:t> </a:t>
            </a:r>
            <a:endParaRPr lang="en-GB" altLang="it-IT" sz="1600" dirty="0">
              <a:solidFill>
                <a:srgbClr val="FFFFFF"/>
              </a:solidFill>
              <a:latin typeface="Arial Black" panose="020B0A04020102020204" pitchFamily="34" charset="0"/>
            </a:endParaRPr>
          </a:p>
        </p:txBody>
      </p:sp>
      <p:sp>
        <p:nvSpPr>
          <p:cNvPr id="21511" name="Text Box 6"/>
          <p:cNvSpPr txBox="1">
            <a:spLocks noChangeArrowheads="1"/>
          </p:cNvSpPr>
          <p:nvPr/>
        </p:nvSpPr>
        <p:spPr bwMode="auto">
          <a:xfrm>
            <a:off x="6553201" y="3962400"/>
            <a:ext cx="3408363"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lstStyle>
            <a:lvl1pPr marL="598488" indent="-598488" eaLnBrk="0" hangingPunct="0">
              <a:tabLst>
                <a:tab pos="598488" algn="l"/>
                <a:tab pos="1004888" algn="l"/>
                <a:tab pos="1411288" algn="l"/>
                <a:tab pos="1819275" algn="l"/>
                <a:tab pos="2227263" algn="l"/>
                <a:tab pos="2633663" algn="l"/>
                <a:tab pos="3041650" algn="l"/>
                <a:tab pos="3449638" algn="l"/>
                <a:tab pos="3857625" algn="l"/>
                <a:tab pos="4264025" algn="l"/>
                <a:tab pos="4672013" algn="l"/>
                <a:tab pos="5080000" algn="l"/>
                <a:tab pos="5486400" algn="l"/>
                <a:tab pos="5894388" algn="l"/>
                <a:tab pos="6302375" algn="l"/>
                <a:tab pos="6710363" algn="l"/>
                <a:tab pos="7116763" algn="l"/>
                <a:tab pos="7524750" algn="l"/>
                <a:tab pos="7932738" algn="l"/>
                <a:tab pos="8339138" algn="l"/>
                <a:tab pos="8747125" algn="l"/>
              </a:tabLst>
              <a:defRPr>
                <a:solidFill>
                  <a:schemeClr val="tx1"/>
                </a:solidFill>
                <a:latin typeface="Arial" panose="020B0604020202020204" pitchFamily="34" charset="0"/>
              </a:defRPr>
            </a:lvl1pPr>
            <a:lvl2pPr marL="742950" indent="-285750" eaLnBrk="0" hangingPunct="0">
              <a:tabLst>
                <a:tab pos="598488" algn="l"/>
                <a:tab pos="1004888" algn="l"/>
                <a:tab pos="1411288" algn="l"/>
                <a:tab pos="1819275" algn="l"/>
                <a:tab pos="2227263" algn="l"/>
                <a:tab pos="2633663" algn="l"/>
                <a:tab pos="3041650" algn="l"/>
                <a:tab pos="3449638" algn="l"/>
                <a:tab pos="3857625" algn="l"/>
                <a:tab pos="4264025" algn="l"/>
                <a:tab pos="4672013" algn="l"/>
                <a:tab pos="5080000" algn="l"/>
                <a:tab pos="5486400" algn="l"/>
                <a:tab pos="5894388" algn="l"/>
                <a:tab pos="6302375" algn="l"/>
                <a:tab pos="6710363" algn="l"/>
                <a:tab pos="7116763" algn="l"/>
                <a:tab pos="7524750" algn="l"/>
                <a:tab pos="7932738" algn="l"/>
                <a:tab pos="8339138" algn="l"/>
                <a:tab pos="8747125" algn="l"/>
              </a:tabLst>
              <a:defRPr>
                <a:solidFill>
                  <a:schemeClr val="tx1"/>
                </a:solidFill>
                <a:latin typeface="Arial" panose="020B0604020202020204" pitchFamily="34" charset="0"/>
              </a:defRPr>
            </a:lvl2pPr>
            <a:lvl3pPr marL="1143000" indent="-228600" eaLnBrk="0" hangingPunct="0">
              <a:tabLst>
                <a:tab pos="598488" algn="l"/>
                <a:tab pos="1004888" algn="l"/>
                <a:tab pos="1411288" algn="l"/>
                <a:tab pos="1819275" algn="l"/>
                <a:tab pos="2227263" algn="l"/>
                <a:tab pos="2633663" algn="l"/>
                <a:tab pos="3041650" algn="l"/>
                <a:tab pos="3449638" algn="l"/>
                <a:tab pos="3857625" algn="l"/>
                <a:tab pos="4264025" algn="l"/>
                <a:tab pos="4672013" algn="l"/>
                <a:tab pos="5080000" algn="l"/>
                <a:tab pos="5486400" algn="l"/>
                <a:tab pos="5894388" algn="l"/>
                <a:tab pos="6302375" algn="l"/>
                <a:tab pos="6710363" algn="l"/>
                <a:tab pos="7116763" algn="l"/>
                <a:tab pos="7524750" algn="l"/>
                <a:tab pos="7932738" algn="l"/>
                <a:tab pos="8339138" algn="l"/>
                <a:tab pos="8747125" algn="l"/>
              </a:tabLst>
              <a:defRPr>
                <a:solidFill>
                  <a:schemeClr val="tx1"/>
                </a:solidFill>
                <a:latin typeface="Arial" panose="020B0604020202020204" pitchFamily="34" charset="0"/>
              </a:defRPr>
            </a:lvl3pPr>
            <a:lvl4pPr marL="1600200" indent="-228600" eaLnBrk="0" hangingPunct="0">
              <a:tabLst>
                <a:tab pos="598488" algn="l"/>
                <a:tab pos="1004888" algn="l"/>
                <a:tab pos="1411288" algn="l"/>
                <a:tab pos="1819275" algn="l"/>
                <a:tab pos="2227263" algn="l"/>
                <a:tab pos="2633663" algn="l"/>
                <a:tab pos="3041650" algn="l"/>
                <a:tab pos="3449638" algn="l"/>
                <a:tab pos="3857625" algn="l"/>
                <a:tab pos="4264025" algn="l"/>
                <a:tab pos="4672013" algn="l"/>
                <a:tab pos="5080000" algn="l"/>
                <a:tab pos="5486400" algn="l"/>
                <a:tab pos="5894388" algn="l"/>
                <a:tab pos="6302375" algn="l"/>
                <a:tab pos="6710363" algn="l"/>
                <a:tab pos="7116763" algn="l"/>
                <a:tab pos="7524750" algn="l"/>
                <a:tab pos="7932738" algn="l"/>
                <a:tab pos="8339138" algn="l"/>
                <a:tab pos="8747125" algn="l"/>
              </a:tabLst>
              <a:defRPr>
                <a:solidFill>
                  <a:schemeClr val="tx1"/>
                </a:solidFill>
                <a:latin typeface="Arial" panose="020B0604020202020204" pitchFamily="34" charset="0"/>
              </a:defRPr>
            </a:lvl4pPr>
            <a:lvl5pPr marL="2057400" indent="-228600" eaLnBrk="0" hangingPunct="0">
              <a:tabLst>
                <a:tab pos="598488" algn="l"/>
                <a:tab pos="1004888" algn="l"/>
                <a:tab pos="1411288" algn="l"/>
                <a:tab pos="1819275" algn="l"/>
                <a:tab pos="2227263" algn="l"/>
                <a:tab pos="2633663" algn="l"/>
                <a:tab pos="3041650" algn="l"/>
                <a:tab pos="3449638" algn="l"/>
                <a:tab pos="3857625" algn="l"/>
                <a:tab pos="4264025" algn="l"/>
                <a:tab pos="4672013" algn="l"/>
                <a:tab pos="5080000" algn="l"/>
                <a:tab pos="5486400" algn="l"/>
                <a:tab pos="5894388" algn="l"/>
                <a:tab pos="6302375" algn="l"/>
                <a:tab pos="6710363" algn="l"/>
                <a:tab pos="7116763" algn="l"/>
                <a:tab pos="7524750" algn="l"/>
                <a:tab pos="7932738" algn="l"/>
                <a:tab pos="8339138" algn="l"/>
                <a:tab pos="874712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598488" algn="l"/>
                <a:tab pos="1004888" algn="l"/>
                <a:tab pos="1411288" algn="l"/>
                <a:tab pos="1819275" algn="l"/>
                <a:tab pos="2227263" algn="l"/>
                <a:tab pos="2633663" algn="l"/>
                <a:tab pos="3041650" algn="l"/>
                <a:tab pos="3449638" algn="l"/>
                <a:tab pos="3857625" algn="l"/>
                <a:tab pos="4264025" algn="l"/>
                <a:tab pos="4672013" algn="l"/>
                <a:tab pos="5080000" algn="l"/>
                <a:tab pos="5486400" algn="l"/>
                <a:tab pos="5894388" algn="l"/>
                <a:tab pos="6302375" algn="l"/>
                <a:tab pos="6710363" algn="l"/>
                <a:tab pos="7116763" algn="l"/>
                <a:tab pos="7524750" algn="l"/>
                <a:tab pos="7932738" algn="l"/>
                <a:tab pos="8339138" algn="l"/>
                <a:tab pos="874712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598488" algn="l"/>
                <a:tab pos="1004888" algn="l"/>
                <a:tab pos="1411288" algn="l"/>
                <a:tab pos="1819275" algn="l"/>
                <a:tab pos="2227263" algn="l"/>
                <a:tab pos="2633663" algn="l"/>
                <a:tab pos="3041650" algn="l"/>
                <a:tab pos="3449638" algn="l"/>
                <a:tab pos="3857625" algn="l"/>
                <a:tab pos="4264025" algn="l"/>
                <a:tab pos="4672013" algn="l"/>
                <a:tab pos="5080000" algn="l"/>
                <a:tab pos="5486400" algn="l"/>
                <a:tab pos="5894388" algn="l"/>
                <a:tab pos="6302375" algn="l"/>
                <a:tab pos="6710363" algn="l"/>
                <a:tab pos="7116763" algn="l"/>
                <a:tab pos="7524750" algn="l"/>
                <a:tab pos="7932738" algn="l"/>
                <a:tab pos="8339138" algn="l"/>
                <a:tab pos="874712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598488" algn="l"/>
                <a:tab pos="1004888" algn="l"/>
                <a:tab pos="1411288" algn="l"/>
                <a:tab pos="1819275" algn="l"/>
                <a:tab pos="2227263" algn="l"/>
                <a:tab pos="2633663" algn="l"/>
                <a:tab pos="3041650" algn="l"/>
                <a:tab pos="3449638" algn="l"/>
                <a:tab pos="3857625" algn="l"/>
                <a:tab pos="4264025" algn="l"/>
                <a:tab pos="4672013" algn="l"/>
                <a:tab pos="5080000" algn="l"/>
                <a:tab pos="5486400" algn="l"/>
                <a:tab pos="5894388" algn="l"/>
                <a:tab pos="6302375" algn="l"/>
                <a:tab pos="6710363" algn="l"/>
                <a:tab pos="7116763" algn="l"/>
                <a:tab pos="7524750" algn="l"/>
                <a:tab pos="7932738" algn="l"/>
                <a:tab pos="8339138" algn="l"/>
                <a:tab pos="874712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598488" algn="l"/>
                <a:tab pos="1004888" algn="l"/>
                <a:tab pos="1411288" algn="l"/>
                <a:tab pos="1819275" algn="l"/>
                <a:tab pos="2227263" algn="l"/>
                <a:tab pos="2633663" algn="l"/>
                <a:tab pos="3041650" algn="l"/>
                <a:tab pos="3449638" algn="l"/>
                <a:tab pos="3857625" algn="l"/>
                <a:tab pos="4264025" algn="l"/>
                <a:tab pos="4672013" algn="l"/>
                <a:tab pos="5080000" algn="l"/>
                <a:tab pos="5486400" algn="l"/>
                <a:tab pos="5894388" algn="l"/>
                <a:tab pos="6302375" algn="l"/>
                <a:tab pos="6710363" algn="l"/>
                <a:tab pos="7116763" algn="l"/>
                <a:tab pos="7524750" algn="l"/>
                <a:tab pos="7932738" algn="l"/>
                <a:tab pos="8339138" algn="l"/>
                <a:tab pos="8747125" algn="l"/>
              </a:tabLst>
              <a:defRPr>
                <a:solidFill>
                  <a:schemeClr val="tx1"/>
                </a:solidFill>
                <a:latin typeface="Arial" panose="020B0604020202020204" pitchFamily="34" charset="0"/>
              </a:defRPr>
            </a:lvl9pPr>
          </a:lstStyle>
          <a:p>
            <a:pPr eaLnBrk="1" hangingPunct="1">
              <a:lnSpc>
                <a:spcPct val="139000"/>
              </a:lnSpc>
              <a:spcBef>
                <a:spcPts val="950"/>
              </a:spcBef>
              <a:buSzPct val="157000"/>
              <a:buBlip>
                <a:blip r:embed="rId3"/>
              </a:buBlip>
            </a:pPr>
            <a:r>
              <a:rPr lang="en-GB" altLang="it-IT" sz="2200">
                <a:solidFill>
                  <a:srgbClr val="000000"/>
                </a:solidFill>
                <a:latin typeface="Arial Black" panose="020B0A04020102020204" pitchFamily="34" charset="0"/>
              </a:rPr>
              <a:t>SPECIFICITA'</a:t>
            </a:r>
          </a:p>
          <a:p>
            <a:pPr eaLnBrk="1" hangingPunct="1">
              <a:lnSpc>
                <a:spcPct val="139000"/>
              </a:lnSpc>
              <a:spcBef>
                <a:spcPts val="950"/>
              </a:spcBef>
              <a:buSzPct val="157000"/>
              <a:buBlip>
                <a:blip r:embed="rId3"/>
              </a:buBlip>
            </a:pPr>
            <a:r>
              <a:rPr lang="en-GB" altLang="it-IT" sz="2200">
                <a:solidFill>
                  <a:srgbClr val="000000"/>
                </a:solidFill>
                <a:latin typeface="Arial Black" panose="020B0A04020102020204" pitchFamily="34" charset="0"/>
              </a:rPr>
              <a:t>MONITORAGGIO</a:t>
            </a:r>
          </a:p>
          <a:p>
            <a:pPr eaLnBrk="1" hangingPunct="1">
              <a:lnSpc>
                <a:spcPct val="139000"/>
              </a:lnSpc>
              <a:spcBef>
                <a:spcPts val="950"/>
              </a:spcBef>
              <a:buSzPct val="157000"/>
              <a:buBlip>
                <a:blip r:embed="rId3"/>
              </a:buBlip>
            </a:pPr>
            <a:r>
              <a:rPr lang="en-GB" altLang="it-IT" sz="2200">
                <a:solidFill>
                  <a:srgbClr val="000000"/>
                </a:solidFill>
                <a:latin typeface="Arial Black" panose="020B0A04020102020204" pitchFamily="34" charset="0"/>
              </a:rPr>
              <a:t>CONTINUITA'</a:t>
            </a:r>
          </a:p>
        </p:txBody>
      </p:sp>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147" y="5617503"/>
            <a:ext cx="2432103" cy="956993"/>
          </a:xfrm>
          <a:prstGeom prst="rect">
            <a:avLst/>
          </a:prstGeom>
        </p:spPr>
      </p:pic>
    </p:spTree>
    <p:extLst>
      <p:ext uri="{BB962C8B-B14F-4D97-AF65-F5344CB8AC3E}">
        <p14:creationId xmlns:p14="http://schemas.microsoft.com/office/powerpoint/2010/main" val="407809245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213" y="1853256"/>
            <a:ext cx="5857875" cy="1619250"/>
          </a:xfrm>
          <a:prstGeom prst="rect">
            <a:avLst/>
          </a:prstGeom>
        </p:spPr>
      </p:pic>
      <p:pic>
        <p:nvPicPr>
          <p:cNvPr id="3" name="Immagin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43350" y="2662881"/>
            <a:ext cx="3962400" cy="2904744"/>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
        <p:nvSpPr>
          <p:cNvPr id="5" name="Rettangolo 4"/>
          <p:cNvSpPr/>
          <p:nvPr/>
        </p:nvSpPr>
        <p:spPr>
          <a:xfrm>
            <a:off x="2335719" y="3710738"/>
            <a:ext cx="2783134" cy="2585323"/>
          </a:xfrm>
          <a:prstGeom prst="rect">
            <a:avLst/>
          </a:prstGeom>
          <a:noFill/>
        </p:spPr>
        <p:txBody>
          <a:bodyPr wrap="none" lIns="91440" tIns="45720" rIns="91440" bIns="45720">
            <a:spAutoFit/>
          </a:bodyPr>
          <a:lstStyle/>
          <a:p>
            <a:pPr algn="ctr"/>
            <a:r>
              <a:rPr lang="it-IT"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Solidità</a:t>
            </a:r>
          </a:p>
          <a:p>
            <a:pPr algn="ctr"/>
            <a:r>
              <a:rPr lang="it-IT"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Funzione</a:t>
            </a:r>
          </a:p>
          <a:p>
            <a:pPr algn="ctr"/>
            <a:r>
              <a:rPr lang="it-IT"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Estetica</a:t>
            </a:r>
            <a:endParaRPr lang="it-IT"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767800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
          <p:cNvSpPr>
            <a:spLocks noChangeArrowheads="1"/>
          </p:cNvSpPr>
          <p:nvPr/>
        </p:nvSpPr>
        <p:spPr bwMode="auto">
          <a:xfrm>
            <a:off x="2392364" y="1493838"/>
            <a:ext cx="1995487" cy="2863850"/>
          </a:xfrm>
          <a:prstGeom prst="triangle">
            <a:avLst>
              <a:gd name="adj" fmla="val 50000"/>
            </a:avLst>
          </a:prstGeom>
          <a:solidFill>
            <a:srgbClr val="3366FF"/>
          </a:solidFill>
          <a:ln w="25560">
            <a:solidFill>
              <a:srgbClr val="00FF00"/>
            </a:solidFill>
            <a:miter lim="800000"/>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5603" name="AutoShape 2"/>
          <p:cNvSpPr>
            <a:spLocks noChangeArrowheads="1"/>
          </p:cNvSpPr>
          <p:nvPr/>
        </p:nvSpPr>
        <p:spPr bwMode="auto">
          <a:xfrm>
            <a:off x="4381500" y="3001963"/>
            <a:ext cx="3048000" cy="1403350"/>
          </a:xfrm>
          <a:custGeom>
            <a:avLst/>
            <a:gdLst>
              <a:gd name="T0" fmla="*/ 376402605 w 21600"/>
              <a:gd name="T1" fmla="*/ 45566904 h 21600"/>
              <a:gd name="T2" fmla="*/ 215087193 w 21600"/>
              <a:gd name="T3" fmla="*/ 91133743 h 21600"/>
              <a:gd name="T4" fmla="*/ 53771798 w 21600"/>
              <a:gd name="T5" fmla="*/ 45566904 h 21600"/>
              <a:gd name="T6" fmla="*/ 215087193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3366FF"/>
          </a:solidFill>
          <a:ln w="25560">
            <a:solidFill>
              <a:srgbClr val="00FF00"/>
            </a:solidFill>
            <a:miter lim="800000"/>
            <a:headEnd/>
            <a:tailEnd/>
          </a:ln>
        </p:spPr>
        <p:txBody>
          <a:bodyPr wrap="none" lIns="82945" tIns="41473" rIns="82945" bIns="41473" anchor="ctr"/>
          <a:lstStyle/>
          <a:p>
            <a:endParaRPr lang="it-IT"/>
          </a:p>
        </p:txBody>
      </p:sp>
      <p:sp>
        <p:nvSpPr>
          <p:cNvPr id="25604" name="Rectangle 3"/>
          <p:cNvSpPr>
            <a:spLocks noChangeArrowheads="1"/>
          </p:cNvSpPr>
          <p:nvPr/>
        </p:nvSpPr>
        <p:spPr bwMode="auto">
          <a:xfrm>
            <a:off x="7415214" y="3490914"/>
            <a:ext cx="3062287" cy="898525"/>
          </a:xfrm>
          <a:prstGeom prst="rect">
            <a:avLst/>
          </a:prstGeom>
          <a:solidFill>
            <a:srgbClr val="3366FF"/>
          </a:solidFill>
          <a:ln w="25560">
            <a:solidFill>
              <a:srgbClr val="00FF00"/>
            </a:solidFill>
            <a:miter lim="800000"/>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5605" name="Text Box 4"/>
          <p:cNvSpPr txBox="1">
            <a:spLocks noChangeArrowheads="1"/>
          </p:cNvSpPr>
          <p:nvPr/>
        </p:nvSpPr>
        <p:spPr bwMode="auto">
          <a:xfrm>
            <a:off x="2925763" y="3627439"/>
            <a:ext cx="10525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87000"/>
              </a:lnSpc>
              <a:spcBef>
                <a:spcPts val="1025"/>
              </a:spcBef>
            </a:pPr>
            <a:r>
              <a:rPr lang="en-GB" altLang="it-IT" b="1">
                <a:solidFill>
                  <a:srgbClr val="FFFFFF"/>
                </a:solidFill>
              </a:rPr>
              <a:t>ACUTA</a:t>
            </a:r>
          </a:p>
        </p:txBody>
      </p:sp>
      <p:sp>
        <p:nvSpPr>
          <p:cNvPr id="25606" name="Text Box 5"/>
          <p:cNvSpPr txBox="1">
            <a:spLocks noChangeArrowheads="1"/>
          </p:cNvSpPr>
          <p:nvPr/>
        </p:nvSpPr>
        <p:spPr bwMode="auto">
          <a:xfrm>
            <a:off x="4916489" y="3435350"/>
            <a:ext cx="2200275"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87000"/>
              </a:lnSpc>
            </a:pPr>
            <a:r>
              <a:rPr lang="en-GB" altLang="it-IT" b="1">
                <a:solidFill>
                  <a:srgbClr val="FFFFFF"/>
                </a:solidFill>
              </a:rPr>
              <a:t>STABILIZZAZIONE</a:t>
            </a:r>
          </a:p>
        </p:txBody>
      </p:sp>
      <p:sp>
        <p:nvSpPr>
          <p:cNvPr id="25607" name="Text Box 6"/>
          <p:cNvSpPr txBox="1">
            <a:spLocks noChangeArrowheads="1"/>
          </p:cNvSpPr>
          <p:nvPr/>
        </p:nvSpPr>
        <p:spPr bwMode="auto">
          <a:xfrm>
            <a:off x="7824789" y="3773489"/>
            <a:ext cx="213518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87000"/>
              </a:lnSpc>
              <a:spcBef>
                <a:spcPts val="1025"/>
              </a:spcBef>
            </a:pPr>
            <a:r>
              <a:rPr lang="en-GB" altLang="it-IT" b="1">
                <a:solidFill>
                  <a:srgbClr val="FFFFFF"/>
                </a:solidFill>
              </a:rPr>
              <a:t>MANTENIMENTO</a:t>
            </a:r>
          </a:p>
        </p:txBody>
      </p:sp>
      <p:sp>
        <p:nvSpPr>
          <p:cNvPr id="25608" name="WordArt 7"/>
          <p:cNvSpPr>
            <a:spLocks noChangeArrowheads="1" noChangeShapeType="1" noTextEdit="1"/>
          </p:cNvSpPr>
          <p:nvPr/>
        </p:nvSpPr>
        <p:spPr bwMode="auto">
          <a:xfrm>
            <a:off x="2398714" y="4933950"/>
            <a:ext cx="2630487" cy="2667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it-IT" sz="3300" kern="10" spc="651">
                <a:solidFill>
                  <a:srgbClr val="FF3300"/>
                </a:solidFill>
                <a:effectLst>
                  <a:outerShdw dist="40186" dir="4303642" algn="ctr" rotWithShape="0">
                    <a:srgbClr val="4D4D4D">
                      <a:alpha val="80011"/>
                    </a:srgbClr>
                  </a:outerShdw>
                </a:effectLst>
                <a:latin typeface="Arial Black" panose="020B0A04020102020204" pitchFamily="34" charset="0"/>
              </a:rPr>
              <a:t>SEDAZIONE</a:t>
            </a:r>
          </a:p>
        </p:txBody>
      </p:sp>
      <p:sp>
        <p:nvSpPr>
          <p:cNvPr id="25609" name="WordArt 8"/>
          <p:cNvSpPr>
            <a:spLocks noChangeArrowheads="1" noChangeShapeType="1" noTextEdit="1"/>
          </p:cNvSpPr>
          <p:nvPr/>
        </p:nvSpPr>
        <p:spPr bwMode="auto">
          <a:xfrm>
            <a:off x="5511801" y="4908550"/>
            <a:ext cx="3941763" cy="3889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it-IT" sz="3300" kern="10" spc="651">
                <a:solidFill>
                  <a:srgbClr val="00FF00"/>
                </a:solidFill>
                <a:effectLst>
                  <a:outerShdw dist="40186" dir="4303642" algn="ctr" rotWithShape="0">
                    <a:srgbClr val="4D4D4D">
                      <a:alpha val="80011"/>
                    </a:srgbClr>
                  </a:outerShdw>
                </a:effectLst>
                <a:latin typeface="Arial Black" panose="020B0A04020102020204" pitchFamily="34" charset="0"/>
              </a:rPr>
              <a:t>ATTIVAZIONE</a:t>
            </a:r>
          </a:p>
        </p:txBody>
      </p:sp>
      <p:sp>
        <p:nvSpPr>
          <p:cNvPr id="25610" name="WordArt 9"/>
          <p:cNvSpPr>
            <a:spLocks noChangeArrowheads="1" noChangeShapeType="1" noTextEdit="1"/>
          </p:cNvSpPr>
          <p:nvPr/>
        </p:nvSpPr>
        <p:spPr bwMode="auto">
          <a:xfrm>
            <a:off x="6253164" y="2055814"/>
            <a:ext cx="3957637" cy="649287"/>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it-IT" sz="3300" kern="10" spc="651">
                <a:solidFill>
                  <a:srgbClr val="FFCC00"/>
                </a:solidFill>
                <a:effectLst>
                  <a:outerShdw dist="40186" dir="4303642" algn="ctr" rotWithShape="0">
                    <a:srgbClr val="4D4D4D">
                      <a:alpha val="80011"/>
                    </a:srgbClr>
                  </a:outerShdw>
                </a:effectLst>
                <a:latin typeface="Arial Black" panose="020B0A04020102020204" pitchFamily="34" charset="0"/>
              </a:rPr>
              <a:t>INTEGRAZIONE</a:t>
            </a:r>
          </a:p>
        </p:txBody>
      </p:sp>
      <p:sp>
        <p:nvSpPr>
          <p:cNvPr id="25611" name="Text Box 10"/>
          <p:cNvSpPr txBox="1">
            <a:spLocks noChangeArrowheads="1"/>
          </p:cNvSpPr>
          <p:nvPr/>
        </p:nvSpPr>
        <p:spPr bwMode="auto">
          <a:xfrm>
            <a:off x="2387600" y="596901"/>
            <a:ext cx="4160838"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spAutoFit/>
          </a:bodyPr>
          <a:lstStyle>
            <a:lvl1pPr marL="322263" indent="-322263"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1pPr>
            <a:lvl2pPr marL="742950" indent="-285750"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2pPr>
            <a:lvl3pPr marL="1143000" indent="-228600"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3pPr>
            <a:lvl4pPr marL="1600200" indent="-228600"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4pPr>
            <a:lvl5pPr marL="2057400" indent="-228600"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9pPr>
          </a:lstStyle>
          <a:p>
            <a:pPr eaLnBrk="1" hangingPunct="1">
              <a:lnSpc>
                <a:spcPct val="87000"/>
              </a:lnSpc>
              <a:spcBef>
                <a:spcPts val="1025"/>
              </a:spcBef>
              <a:buClr>
                <a:srgbClr val="FF3300"/>
              </a:buClr>
              <a:buSzPct val="100000"/>
              <a:buFont typeface="Wingdings" panose="05000000000000000000" pitchFamily="2" charset="2"/>
              <a:buChar char=""/>
            </a:pPr>
            <a:r>
              <a:rPr lang="en-GB" altLang="it-IT" b="1">
                <a:solidFill>
                  <a:srgbClr val="000080"/>
                </a:solidFill>
              </a:rPr>
              <a:t>intervento psico-educazionale</a:t>
            </a:r>
          </a:p>
          <a:p>
            <a:pPr eaLnBrk="1" hangingPunct="1">
              <a:lnSpc>
                <a:spcPct val="87000"/>
              </a:lnSpc>
              <a:spcBef>
                <a:spcPts val="1025"/>
              </a:spcBef>
              <a:buClr>
                <a:srgbClr val="FF3300"/>
              </a:buClr>
              <a:buSzPct val="100000"/>
              <a:buFont typeface="Wingdings" panose="05000000000000000000" pitchFamily="2" charset="2"/>
              <a:buChar char=""/>
            </a:pPr>
            <a:r>
              <a:rPr lang="en-GB" altLang="it-IT" b="1">
                <a:solidFill>
                  <a:srgbClr val="000080"/>
                </a:solidFill>
              </a:rPr>
              <a:t>riabilitazione post-critica</a:t>
            </a:r>
          </a:p>
        </p:txBody>
      </p:sp>
      <p:sp>
        <p:nvSpPr>
          <p:cNvPr id="25612" name="Text Box 11"/>
          <p:cNvSpPr txBox="1">
            <a:spLocks noChangeArrowheads="1"/>
          </p:cNvSpPr>
          <p:nvPr/>
        </p:nvSpPr>
        <p:spPr bwMode="auto">
          <a:xfrm>
            <a:off x="6507164" y="917576"/>
            <a:ext cx="3641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spAutoFit/>
          </a:bodyPr>
          <a:lstStyle>
            <a:lvl1pPr marL="322263" indent="-322263"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1pPr>
            <a:lvl2pPr marL="742950" indent="-285750"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2pPr>
            <a:lvl3pPr marL="1143000" indent="-228600"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3pPr>
            <a:lvl4pPr marL="1600200" indent="-228600"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4pPr>
            <a:lvl5pPr marL="2057400" indent="-228600" eaLnBrk="0" hangingPunct="0">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22263" algn="l"/>
                <a:tab pos="727075" algn="l"/>
                <a:tab pos="1135063" algn="l"/>
                <a:tab pos="1543050" algn="l"/>
                <a:tab pos="1951038" algn="l"/>
                <a:tab pos="2357438" algn="l"/>
                <a:tab pos="2765425" algn="l"/>
                <a:tab pos="3173413" algn="l"/>
                <a:tab pos="3579813" algn="l"/>
                <a:tab pos="3987800" algn="l"/>
                <a:tab pos="4395788" algn="l"/>
                <a:tab pos="4803775" algn="l"/>
                <a:tab pos="5210175" algn="l"/>
                <a:tab pos="5618163" algn="l"/>
                <a:tab pos="6026150" algn="l"/>
                <a:tab pos="6432550" algn="l"/>
                <a:tab pos="6840538" algn="l"/>
                <a:tab pos="7248525" algn="l"/>
                <a:tab pos="7656513" algn="l"/>
                <a:tab pos="8062913" algn="l"/>
                <a:tab pos="8470900" algn="l"/>
              </a:tabLst>
              <a:defRPr>
                <a:solidFill>
                  <a:schemeClr val="tx1"/>
                </a:solidFill>
                <a:latin typeface="Arial" panose="020B0604020202020204" pitchFamily="34" charset="0"/>
              </a:defRPr>
            </a:lvl9pPr>
          </a:lstStyle>
          <a:p>
            <a:pPr eaLnBrk="1" hangingPunct="1">
              <a:lnSpc>
                <a:spcPct val="87000"/>
              </a:lnSpc>
              <a:spcBef>
                <a:spcPts val="1025"/>
              </a:spcBef>
              <a:buClr>
                <a:srgbClr val="FF3300"/>
              </a:buClr>
              <a:buSzPct val="100000"/>
              <a:buFont typeface="Wingdings" panose="05000000000000000000" pitchFamily="2" charset="2"/>
              <a:buChar char=""/>
            </a:pPr>
            <a:r>
              <a:rPr lang="en-GB" altLang="it-IT" b="1">
                <a:solidFill>
                  <a:srgbClr val="000080"/>
                </a:solidFill>
              </a:rPr>
              <a:t>social skills training</a:t>
            </a:r>
          </a:p>
          <a:p>
            <a:pPr eaLnBrk="1" hangingPunct="1">
              <a:lnSpc>
                <a:spcPct val="87000"/>
              </a:lnSpc>
              <a:spcBef>
                <a:spcPts val="1025"/>
              </a:spcBef>
              <a:buClr>
                <a:srgbClr val="FF3300"/>
              </a:buClr>
              <a:buSzPct val="100000"/>
              <a:buFont typeface="Wingdings" panose="05000000000000000000" pitchFamily="2" charset="2"/>
              <a:buChar char=""/>
            </a:pPr>
            <a:r>
              <a:rPr lang="en-GB" altLang="it-IT" b="1">
                <a:solidFill>
                  <a:srgbClr val="000080"/>
                </a:solidFill>
              </a:rPr>
              <a:t>occupazione - lavoro</a:t>
            </a:r>
          </a:p>
        </p:txBody>
      </p:sp>
      <p:sp>
        <p:nvSpPr>
          <p:cNvPr id="25613" name="Text Box 12"/>
          <p:cNvSpPr txBox="1">
            <a:spLocks noChangeArrowheads="1"/>
          </p:cNvSpPr>
          <p:nvPr/>
        </p:nvSpPr>
        <p:spPr bwMode="auto">
          <a:xfrm>
            <a:off x="2690568" y="5618813"/>
            <a:ext cx="7922568" cy="36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81639" tIns="42452" rIns="81639" bIns="42452">
            <a:spAutoFit/>
          </a:bodyPr>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139000"/>
              </a:lnSpc>
              <a:spcBef>
                <a:spcPts val="800"/>
              </a:spcBef>
            </a:pPr>
            <a:r>
              <a:rPr lang="en-GB" altLang="it-IT" sz="1300" dirty="0">
                <a:solidFill>
                  <a:srgbClr val="000080"/>
                </a:solidFill>
                <a:latin typeface="Arial Black" panose="020B0A04020102020204" pitchFamily="34" charset="0"/>
              </a:rPr>
              <a:t>TREATMENT AND GOALS PLANNING - ASSESSMENT – MONITORING - EVALUATION</a:t>
            </a:r>
          </a:p>
        </p:txBody>
      </p:sp>
      <p:pic>
        <p:nvPicPr>
          <p:cNvPr id="14" name="Immagin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465" y="5729287"/>
            <a:ext cx="2432103" cy="956993"/>
          </a:xfrm>
          <a:prstGeom prst="rect">
            <a:avLst/>
          </a:prstGeom>
        </p:spPr>
      </p:pic>
    </p:spTree>
    <p:extLst>
      <p:ext uri="{BB962C8B-B14F-4D97-AF65-F5344CB8AC3E}">
        <p14:creationId xmlns:p14="http://schemas.microsoft.com/office/powerpoint/2010/main" val="54768327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3"/>
          <p:cNvSpPr txBox="1">
            <a:spLocks noChangeArrowheads="1"/>
          </p:cNvSpPr>
          <p:nvPr/>
        </p:nvSpPr>
        <p:spPr bwMode="auto">
          <a:xfrm>
            <a:off x="1915771" y="6293898"/>
            <a:ext cx="8445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pPr>
            <a:r>
              <a:rPr kumimoji="1" lang="it-IT" altLang="it-IT" sz="1000">
                <a:solidFill>
                  <a:srgbClr val="654321"/>
                </a:solidFill>
              </a:rPr>
              <a:t>Bassuk EL e Gerson S. Scientific American 1978; 238:46</a:t>
            </a:r>
          </a:p>
        </p:txBody>
      </p:sp>
      <p:sp>
        <p:nvSpPr>
          <p:cNvPr id="103428" name="Rectangle 7"/>
          <p:cNvSpPr>
            <a:spLocks noChangeArrowheads="1"/>
          </p:cNvSpPr>
          <p:nvPr/>
        </p:nvSpPr>
        <p:spPr bwMode="auto">
          <a:xfrm>
            <a:off x="2973388" y="4867811"/>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200">
                <a:solidFill>
                  <a:srgbClr val="000000"/>
                </a:solidFill>
              </a:rPr>
              <a:t>100</a:t>
            </a:r>
            <a:endParaRPr lang="it-IT" altLang="it-IT" sz="1200"/>
          </a:p>
        </p:txBody>
      </p:sp>
      <p:sp>
        <p:nvSpPr>
          <p:cNvPr id="103429" name="Rectangle 8"/>
          <p:cNvSpPr>
            <a:spLocks noChangeArrowheads="1"/>
          </p:cNvSpPr>
          <p:nvPr/>
        </p:nvSpPr>
        <p:spPr bwMode="auto">
          <a:xfrm>
            <a:off x="2973388" y="4331236"/>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200">
                <a:solidFill>
                  <a:srgbClr val="000000"/>
                </a:solidFill>
              </a:rPr>
              <a:t>200</a:t>
            </a:r>
            <a:endParaRPr lang="it-IT" altLang="it-IT" sz="1200"/>
          </a:p>
        </p:txBody>
      </p:sp>
      <p:sp>
        <p:nvSpPr>
          <p:cNvPr id="103430" name="Rectangle 9"/>
          <p:cNvSpPr>
            <a:spLocks noChangeArrowheads="1"/>
          </p:cNvSpPr>
          <p:nvPr/>
        </p:nvSpPr>
        <p:spPr bwMode="auto">
          <a:xfrm>
            <a:off x="2973388" y="3794661"/>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200">
                <a:solidFill>
                  <a:srgbClr val="000000"/>
                </a:solidFill>
              </a:rPr>
              <a:t>300</a:t>
            </a:r>
            <a:endParaRPr lang="it-IT" altLang="it-IT" sz="1200"/>
          </a:p>
        </p:txBody>
      </p:sp>
      <p:sp>
        <p:nvSpPr>
          <p:cNvPr id="103431" name="Rectangle 10"/>
          <p:cNvSpPr>
            <a:spLocks noChangeArrowheads="1"/>
          </p:cNvSpPr>
          <p:nvPr/>
        </p:nvSpPr>
        <p:spPr bwMode="auto">
          <a:xfrm>
            <a:off x="2973388" y="3258086"/>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200">
                <a:solidFill>
                  <a:srgbClr val="000000"/>
                </a:solidFill>
              </a:rPr>
              <a:t>400</a:t>
            </a:r>
            <a:endParaRPr lang="it-IT" altLang="it-IT" sz="1200"/>
          </a:p>
        </p:txBody>
      </p:sp>
      <p:sp>
        <p:nvSpPr>
          <p:cNvPr id="103432" name="Rectangle 11"/>
          <p:cNvSpPr>
            <a:spLocks noChangeArrowheads="1"/>
          </p:cNvSpPr>
          <p:nvPr/>
        </p:nvSpPr>
        <p:spPr bwMode="auto">
          <a:xfrm>
            <a:off x="2973388" y="2721511"/>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200">
                <a:solidFill>
                  <a:srgbClr val="000000"/>
                </a:solidFill>
              </a:rPr>
              <a:t>500</a:t>
            </a:r>
            <a:endParaRPr lang="it-IT" altLang="it-IT" sz="1200"/>
          </a:p>
        </p:txBody>
      </p:sp>
      <p:sp>
        <p:nvSpPr>
          <p:cNvPr id="103433" name="Rectangle 12"/>
          <p:cNvSpPr>
            <a:spLocks noChangeArrowheads="1"/>
          </p:cNvSpPr>
          <p:nvPr/>
        </p:nvSpPr>
        <p:spPr bwMode="auto">
          <a:xfrm>
            <a:off x="2973388" y="2186524"/>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200">
                <a:solidFill>
                  <a:srgbClr val="000000"/>
                </a:solidFill>
              </a:rPr>
              <a:t>600</a:t>
            </a:r>
            <a:endParaRPr lang="it-IT" altLang="it-IT" sz="1200"/>
          </a:p>
        </p:txBody>
      </p:sp>
      <p:sp>
        <p:nvSpPr>
          <p:cNvPr id="103434" name="Rectangle 13"/>
          <p:cNvSpPr>
            <a:spLocks noChangeArrowheads="1"/>
          </p:cNvSpPr>
          <p:nvPr/>
        </p:nvSpPr>
        <p:spPr bwMode="auto">
          <a:xfrm>
            <a:off x="3465514" y="5297488"/>
            <a:ext cx="17938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pPr>
            <a:r>
              <a:rPr lang="it-IT" altLang="it-IT" sz="1200">
                <a:solidFill>
                  <a:srgbClr val="000000"/>
                </a:solidFill>
              </a:rPr>
              <a:t>1900</a:t>
            </a:r>
          </a:p>
        </p:txBody>
      </p:sp>
      <p:sp>
        <p:nvSpPr>
          <p:cNvPr id="103435" name="Line 14"/>
          <p:cNvSpPr>
            <a:spLocks noChangeShapeType="1"/>
          </p:cNvSpPr>
          <p:nvPr/>
        </p:nvSpPr>
        <p:spPr bwMode="auto">
          <a:xfrm>
            <a:off x="3302000" y="5241925"/>
            <a:ext cx="6135688" cy="1588"/>
          </a:xfrm>
          <a:prstGeom prst="line">
            <a:avLst/>
          </a:prstGeom>
          <a:noFill/>
          <a:ln w="38100">
            <a:solidFill>
              <a:srgbClr val="3E2E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03436" name="Rectangle 15"/>
          <p:cNvSpPr>
            <a:spLocks noChangeArrowheads="1"/>
          </p:cNvSpPr>
          <p:nvPr/>
        </p:nvSpPr>
        <p:spPr bwMode="auto">
          <a:xfrm>
            <a:off x="4587875" y="5297488"/>
            <a:ext cx="1793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pPr>
            <a:r>
              <a:rPr lang="it-IT" altLang="it-IT" sz="1200">
                <a:solidFill>
                  <a:srgbClr val="000000"/>
                </a:solidFill>
              </a:rPr>
              <a:t>1915</a:t>
            </a:r>
          </a:p>
        </p:txBody>
      </p:sp>
      <p:sp>
        <p:nvSpPr>
          <p:cNvPr id="103437" name="Rectangle 16"/>
          <p:cNvSpPr>
            <a:spLocks noChangeArrowheads="1"/>
          </p:cNvSpPr>
          <p:nvPr/>
        </p:nvSpPr>
        <p:spPr bwMode="auto">
          <a:xfrm>
            <a:off x="5711825" y="5297488"/>
            <a:ext cx="1793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pPr>
            <a:r>
              <a:rPr lang="it-IT" altLang="it-IT" sz="1200">
                <a:solidFill>
                  <a:srgbClr val="000000"/>
                </a:solidFill>
              </a:rPr>
              <a:t>1930</a:t>
            </a:r>
          </a:p>
        </p:txBody>
      </p:sp>
      <p:sp>
        <p:nvSpPr>
          <p:cNvPr id="103438" name="Rectangle 17"/>
          <p:cNvSpPr>
            <a:spLocks noChangeArrowheads="1"/>
          </p:cNvSpPr>
          <p:nvPr/>
        </p:nvSpPr>
        <p:spPr bwMode="auto">
          <a:xfrm>
            <a:off x="6835775" y="5297488"/>
            <a:ext cx="1793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pPr>
            <a:r>
              <a:rPr lang="it-IT" altLang="it-IT" sz="1200">
                <a:solidFill>
                  <a:srgbClr val="000000"/>
                </a:solidFill>
              </a:rPr>
              <a:t>1945</a:t>
            </a:r>
          </a:p>
        </p:txBody>
      </p:sp>
      <p:sp>
        <p:nvSpPr>
          <p:cNvPr id="103439" name="Rectangle 18"/>
          <p:cNvSpPr>
            <a:spLocks noChangeArrowheads="1"/>
          </p:cNvSpPr>
          <p:nvPr/>
        </p:nvSpPr>
        <p:spPr bwMode="auto">
          <a:xfrm>
            <a:off x="7959725" y="5297488"/>
            <a:ext cx="1793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pPr>
            <a:r>
              <a:rPr lang="it-IT" altLang="it-IT" sz="1200">
                <a:solidFill>
                  <a:srgbClr val="000000"/>
                </a:solidFill>
              </a:rPr>
              <a:t>1960</a:t>
            </a:r>
          </a:p>
        </p:txBody>
      </p:sp>
      <p:sp>
        <p:nvSpPr>
          <p:cNvPr id="103440" name="Rectangle 19"/>
          <p:cNvSpPr>
            <a:spLocks noChangeArrowheads="1"/>
          </p:cNvSpPr>
          <p:nvPr/>
        </p:nvSpPr>
        <p:spPr bwMode="auto">
          <a:xfrm>
            <a:off x="9083675" y="5297488"/>
            <a:ext cx="1793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pPr>
            <a:r>
              <a:rPr lang="it-IT" altLang="it-IT" sz="1200">
                <a:solidFill>
                  <a:srgbClr val="000000"/>
                </a:solidFill>
              </a:rPr>
              <a:t>1975</a:t>
            </a:r>
          </a:p>
        </p:txBody>
      </p:sp>
      <p:sp>
        <p:nvSpPr>
          <p:cNvPr id="103441" name="Rectangle 20"/>
          <p:cNvSpPr>
            <a:spLocks noChangeArrowheads="1"/>
          </p:cNvSpPr>
          <p:nvPr/>
        </p:nvSpPr>
        <p:spPr bwMode="auto">
          <a:xfrm rot="-5400000">
            <a:off x="1256508" y="3663669"/>
            <a:ext cx="3030537" cy="18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it-IT" altLang="it-IT" sz="1400" b="1"/>
              <a:t>Pazienti ricoverati</a:t>
            </a:r>
            <a:r>
              <a:rPr lang="it-IT" altLang="it-IT" sz="1400"/>
              <a:t> (migliaia)</a:t>
            </a:r>
          </a:p>
        </p:txBody>
      </p:sp>
      <p:grpSp>
        <p:nvGrpSpPr>
          <p:cNvPr id="103442" name="Group 21"/>
          <p:cNvGrpSpPr>
            <a:grpSpLocks/>
          </p:cNvGrpSpPr>
          <p:nvPr/>
        </p:nvGrpSpPr>
        <p:grpSpPr bwMode="auto">
          <a:xfrm>
            <a:off x="6091238" y="2020891"/>
            <a:ext cx="2984500" cy="369888"/>
            <a:chOff x="2969" y="1261"/>
            <a:chExt cx="1713" cy="233"/>
          </a:xfrm>
        </p:grpSpPr>
        <p:sp>
          <p:nvSpPr>
            <p:cNvPr id="103447" name="Rectangle 22"/>
            <p:cNvSpPr>
              <a:spLocks noChangeArrowheads="1"/>
            </p:cNvSpPr>
            <p:nvPr/>
          </p:nvSpPr>
          <p:spPr bwMode="auto">
            <a:xfrm>
              <a:off x="2969" y="1261"/>
              <a:ext cx="1713" cy="233"/>
            </a:xfrm>
            <a:prstGeom prst="rect">
              <a:avLst/>
            </a:prstGeom>
            <a:solidFill>
              <a:srgbClr val="FABB00">
                <a:alpha val="50195"/>
              </a:srgbClr>
            </a:solidFill>
            <a:ln w="9525" algn="ctr">
              <a:solidFill>
                <a:srgbClr val="B48500"/>
              </a:solidFill>
              <a:miter lim="800000"/>
              <a:headEnd/>
              <a:tailEnd/>
            </a:ln>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03448" name="Text Box 23"/>
            <p:cNvSpPr txBox="1">
              <a:spLocks noChangeArrowheads="1"/>
            </p:cNvSpPr>
            <p:nvPr/>
          </p:nvSpPr>
          <p:spPr bwMode="auto">
            <a:xfrm>
              <a:off x="3022" y="1320"/>
              <a:ext cx="161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lIns="0" tIns="0" rIns="0" bIns="0" anchor="b">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GB" altLang="it-IT" sz="1400" b="1"/>
                <a:t>Introduzione degli antipsicotici…</a:t>
              </a:r>
            </a:p>
          </p:txBody>
        </p:sp>
      </p:grpSp>
      <p:sp>
        <p:nvSpPr>
          <p:cNvPr id="103443" name="Line 24"/>
          <p:cNvSpPr>
            <a:spLocks noChangeShapeType="1"/>
          </p:cNvSpPr>
          <p:nvPr/>
        </p:nvSpPr>
        <p:spPr bwMode="auto">
          <a:xfrm>
            <a:off x="7583488" y="2343150"/>
            <a:ext cx="0" cy="165100"/>
          </a:xfrm>
          <a:prstGeom prst="line">
            <a:avLst/>
          </a:prstGeom>
          <a:noFill/>
          <a:ln w="9525">
            <a:solidFill>
              <a:srgbClr val="B48500"/>
            </a:solidFill>
            <a:round/>
            <a:headEnd/>
            <a:tailEnd/>
          </a:ln>
          <a:extLst>
            <a:ext uri="{909E8E84-426E-40DD-AFC4-6F175D3DCCD1}">
              <a14:hiddenFill xmlns:a14="http://schemas.microsoft.com/office/drawing/2010/main">
                <a:noFill/>
              </a14:hiddenFill>
            </a:ext>
          </a:extLst>
        </p:spPr>
        <p:txBody>
          <a:bodyPr anchor="ctr">
            <a:spAutoFit/>
          </a:bodyPr>
          <a:lstStyle/>
          <a:p>
            <a:endParaRPr lang="it-IT"/>
          </a:p>
        </p:txBody>
      </p:sp>
      <p:sp>
        <p:nvSpPr>
          <p:cNvPr id="103444" name="Freeform 25"/>
          <p:cNvSpPr>
            <a:spLocks/>
          </p:cNvSpPr>
          <p:nvPr/>
        </p:nvSpPr>
        <p:spPr bwMode="auto">
          <a:xfrm>
            <a:off x="3870326" y="2508250"/>
            <a:ext cx="5167313" cy="2209800"/>
          </a:xfrm>
          <a:custGeom>
            <a:avLst/>
            <a:gdLst>
              <a:gd name="T0" fmla="*/ 0 w 3255"/>
              <a:gd name="T1" fmla="*/ 1392 h 1392"/>
              <a:gd name="T2" fmla="*/ 821 w 3255"/>
              <a:gd name="T3" fmla="*/ 1042 h 1392"/>
              <a:gd name="T4" fmla="*/ 1484 w 3255"/>
              <a:gd name="T5" fmla="*/ 552 h 1392"/>
              <a:gd name="T6" fmla="*/ 1628 w 3255"/>
              <a:gd name="T7" fmla="*/ 398 h 1392"/>
              <a:gd name="T8" fmla="*/ 1848 w 3255"/>
              <a:gd name="T9" fmla="*/ 322 h 1392"/>
              <a:gd name="T10" fmla="*/ 2343 w 3255"/>
              <a:gd name="T11" fmla="*/ 0 h 1392"/>
              <a:gd name="T12" fmla="*/ 2391 w 3255"/>
              <a:gd name="T13" fmla="*/ 53 h 1392"/>
              <a:gd name="T14" fmla="*/ 2760 w 3255"/>
              <a:gd name="T15" fmla="*/ 307 h 1392"/>
              <a:gd name="T16" fmla="*/ 3063 w 3255"/>
              <a:gd name="T17" fmla="*/ 1032 h 1392"/>
              <a:gd name="T18" fmla="*/ 3255 w 3255"/>
              <a:gd name="T19" fmla="*/ 1291 h 13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55"/>
              <a:gd name="T31" fmla="*/ 0 h 1392"/>
              <a:gd name="T32" fmla="*/ 3255 w 3255"/>
              <a:gd name="T33" fmla="*/ 1392 h 139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55" h="1392">
                <a:moveTo>
                  <a:pt x="0" y="1392"/>
                </a:moveTo>
                <a:lnTo>
                  <a:pt x="821" y="1042"/>
                </a:lnTo>
                <a:lnTo>
                  <a:pt x="1484" y="552"/>
                </a:lnTo>
                <a:lnTo>
                  <a:pt x="1628" y="398"/>
                </a:lnTo>
                <a:lnTo>
                  <a:pt x="1848" y="322"/>
                </a:lnTo>
                <a:lnTo>
                  <a:pt x="2343" y="0"/>
                </a:lnTo>
                <a:lnTo>
                  <a:pt x="2391" y="53"/>
                </a:lnTo>
                <a:cubicBezTo>
                  <a:pt x="2460" y="104"/>
                  <a:pt x="2564" y="34"/>
                  <a:pt x="2760" y="307"/>
                </a:cubicBezTo>
                <a:cubicBezTo>
                  <a:pt x="2956" y="580"/>
                  <a:pt x="2980" y="868"/>
                  <a:pt x="3063" y="1032"/>
                </a:cubicBezTo>
                <a:cubicBezTo>
                  <a:pt x="3146" y="1196"/>
                  <a:pt x="3215" y="1237"/>
                  <a:pt x="3255" y="1291"/>
                </a:cubicBezTo>
              </a:path>
            </a:pathLst>
          </a:custGeom>
          <a:noFill/>
          <a:ln w="76200" cmpd="sng">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03445" name="Rectangle 26"/>
          <p:cNvSpPr>
            <a:spLocks noChangeArrowheads="1"/>
          </p:cNvSpPr>
          <p:nvPr/>
        </p:nvSpPr>
        <p:spPr bwMode="auto">
          <a:xfrm>
            <a:off x="1815759" y="1349901"/>
            <a:ext cx="85455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pPr>
            <a:r>
              <a:rPr lang="it-IT" altLang="it-IT" sz="2100" dirty="0">
                <a:solidFill>
                  <a:srgbClr val="006361"/>
                </a:solidFill>
              </a:rPr>
              <a:t>Pazienti ricoverati in ospedali psichiatrici negli USA </a:t>
            </a:r>
          </a:p>
        </p:txBody>
      </p:sp>
      <p:pic>
        <p:nvPicPr>
          <p:cNvPr id="23" name="Immagin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674" y="5127356"/>
            <a:ext cx="2432103" cy="956993"/>
          </a:xfrm>
          <a:prstGeom prst="rect">
            <a:avLst/>
          </a:prstGeom>
        </p:spPr>
      </p:pic>
    </p:spTree>
    <p:extLst>
      <p:ext uri="{BB962C8B-B14F-4D97-AF65-F5344CB8AC3E}">
        <p14:creationId xmlns:p14="http://schemas.microsoft.com/office/powerpoint/2010/main" val="98996662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2133600" y="304800"/>
            <a:ext cx="8077200" cy="1143000"/>
          </a:xfrm>
          <a:noFill/>
          <a:ln/>
        </p:spPr>
        <p:txBody>
          <a:bodyPr vert="horz" lIns="92075" tIns="46038" rIns="92075" bIns="46038" rtlCol="0" anchor="ctr">
            <a:normAutofit/>
          </a:bodyPr>
          <a:lstStyle/>
          <a:p>
            <a:r>
              <a:rPr lang="it-IT" altLang="it-IT" sz="2800" b="1" dirty="0">
                <a:latin typeface="Arial Black" panose="020B0A04020102020204" pitchFamily="34" charset="0"/>
              </a:rPr>
              <a:t>USO DI AP TIPICI E ATIPICI IN CTRP</a:t>
            </a:r>
            <a:br>
              <a:rPr lang="it-IT" altLang="it-IT" sz="2800" b="1" dirty="0">
                <a:latin typeface="Arial Black" panose="020B0A04020102020204" pitchFamily="34" charset="0"/>
              </a:rPr>
            </a:br>
            <a:r>
              <a:rPr lang="it-IT" altLang="it-IT" sz="1600" b="1" dirty="0">
                <a:latin typeface="Arial" panose="020B0604020202020204" pitchFamily="34" charset="0"/>
              </a:rPr>
              <a:t>(con l’introduzione progressiva degli atipici in sostituzione dei tipici, si assiste ad una significativa riduzione dei ricoveri ospedalieri)</a:t>
            </a:r>
          </a:p>
        </p:txBody>
      </p:sp>
      <p:graphicFrame>
        <p:nvGraphicFramePr>
          <p:cNvPr id="113667" name="Object 3"/>
          <p:cNvGraphicFramePr>
            <a:graphicFrameLocks/>
          </p:cNvGraphicFramePr>
          <p:nvPr>
            <p:extLst/>
          </p:nvPr>
        </p:nvGraphicFramePr>
        <p:xfrm>
          <a:off x="1925638" y="2057400"/>
          <a:ext cx="8742362" cy="4116388"/>
        </p:xfrm>
        <a:graphic>
          <a:graphicData uri="http://schemas.openxmlformats.org/presentationml/2006/ole">
            <mc:AlternateContent xmlns:mc="http://schemas.openxmlformats.org/markup-compatibility/2006">
              <mc:Choice xmlns:v="urn:schemas-microsoft-com:vml" Requires="v">
                <p:oleObj spid="_x0000_s1034" name="Grafico" r:id="rId4" imgW="8744221" imgH="4115162" progId="MSGraph.Chart.8">
                  <p:embed followColorScheme="full"/>
                </p:oleObj>
              </mc:Choice>
              <mc:Fallback>
                <p:oleObj name="Grafico" r:id="rId4" imgW="8744221" imgH="4115162" progId="MSGraph.Chart.8">
                  <p:embed followColorScheme="full"/>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5638" y="2057400"/>
                        <a:ext cx="8742362" cy="4116388"/>
                      </a:xfrm>
                      <a:prstGeom prst="rect">
                        <a:avLst/>
                      </a:prstGeom>
                      <a:solidFill>
                        <a:srgbClr val="002060"/>
                      </a:solidFill>
                      <a:ln>
                        <a:noFill/>
                      </a:ln>
                      <a:effectLst/>
                      <a:extLst/>
                    </p:spPr>
                  </p:pic>
                </p:oleObj>
              </mc:Fallback>
            </mc:AlternateContent>
          </a:graphicData>
        </a:graphic>
      </p:graphicFrame>
      <p:sp>
        <p:nvSpPr>
          <p:cNvPr id="113668" name="Rectangle 4"/>
          <p:cNvSpPr>
            <a:spLocks noChangeArrowheads="1"/>
          </p:cNvSpPr>
          <p:nvPr/>
        </p:nvSpPr>
        <p:spPr bwMode="auto">
          <a:xfrm>
            <a:off x="1905000" y="4419600"/>
            <a:ext cx="1092200" cy="40075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spcBef>
                <a:spcPct val="50000"/>
              </a:spcBef>
            </a:pPr>
            <a:r>
              <a:rPr lang="it-IT" altLang="it-IT" sz="2000" b="1"/>
              <a:t>15.7 %</a:t>
            </a:r>
          </a:p>
        </p:txBody>
      </p:sp>
      <p:sp>
        <p:nvSpPr>
          <p:cNvPr id="113669" name="Rectangle 5"/>
          <p:cNvSpPr>
            <a:spLocks noChangeArrowheads="1"/>
          </p:cNvSpPr>
          <p:nvPr/>
        </p:nvSpPr>
        <p:spPr bwMode="auto">
          <a:xfrm>
            <a:off x="7620000" y="2286000"/>
            <a:ext cx="795338" cy="40075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spcBef>
                <a:spcPct val="50000"/>
              </a:spcBef>
            </a:pPr>
            <a:r>
              <a:rPr lang="it-IT" altLang="it-IT" sz="2000" b="1"/>
              <a:t>84 %</a:t>
            </a:r>
          </a:p>
        </p:txBody>
      </p:sp>
      <p:sp>
        <p:nvSpPr>
          <p:cNvPr id="113670" name="Rectangle 6"/>
          <p:cNvSpPr>
            <a:spLocks noChangeArrowheads="1"/>
          </p:cNvSpPr>
          <p:nvPr/>
        </p:nvSpPr>
        <p:spPr bwMode="auto">
          <a:xfrm>
            <a:off x="2438401" y="2590800"/>
            <a:ext cx="1090245" cy="40075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l" eaLnBrk="0" hangingPunct="0">
              <a:spcBef>
                <a:spcPct val="50000"/>
              </a:spcBef>
            </a:pPr>
            <a:r>
              <a:rPr lang="it-IT" altLang="it-IT" sz="2000" b="1"/>
              <a:t>78.5 %</a:t>
            </a:r>
          </a:p>
        </p:txBody>
      </p:sp>
      <p:sp>
        <p:nvSpPr>
          <p:cNvPr id="113671" name="Rectangle 7"/>
          <p:cNvSpPr>
            <a:spLocks noChangeArrowheads="1"/>
          </p:cNvSpPr>
          <p:nvPr/>
        </p:nvSpPr>
        <p:spPr bwMode="auto">
          <a:xfrm>
            <a:off x="7772400" y="4495800"/>
            <a:ext cx="871538" cy="40075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spcBef>
                <a:spcPct val="50000"/>
              </a:spcBef>
            </a:pPr>
            <a:r>
              <a:rPr lang="it-IT" altLang="it-IT" sz="2000" b="1"/>
              <a:t>20 %</a:t>
            </a:r>
          </a:p>
        </p:txBody>
      </p:sp>
      <p:sp>
        <p:nvSpPr>
          <p:cNvPr id="113672" name="Rectangle 8"/>
          <p:cNvSpPr>
            <a:spLocks noChangeArrowheads="1"/>
          </p:cNvSpPr>
          <p:nvPr/>
        </p:nvSpPr>
        <p:spPr bwMode="auto">
          <a:xfrm>
            <a:off x="3124200" y="5029200"/>
            <a:ext cx="838200" cy="40075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spcBef>
                <a:spcPct val="50000"/>
              </a:spcBef>
            </a:pPr>
            <a:r>
              <a:rPr lang="it-IT" altLang="it-IT" sz="2000" b="1"/>
              <a:t>6.3 %</a:t>
            </a:r>
          </a:p>
        </p:txBody>
      </p:sp>
      <p:sp>
        <p:nvSpPr>
          <p:cNvPr id="113673" name="Rectangle 9"/>
          <p:cNvSpPr>
            <a:spLocks noChangeArrowheads="1"/>
          </p:cNvSpPr>
          <p:nvPr/>
        </p:nvSpPr>
        <p:spPr bwMode="auto">
          <a:xfrm>
            <a:off x="8001000" y="5257800"/>
            <a:ext cx="838200" cy="40075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spcBef>
                <a:spcPct val="50000"/>
              </a:spcBef>
            </a:pPr>
            <a:r>
              <a:rPr lang="it-IT" altLang="it-IT" sz="2000" b="1"/>
              <a:t>0.8 %</a:t>
            </a:r>
          </a:p>
        </p:txBody>
      </p:sp>
      <p:sp>
        <p:nvSpPr>
          <p:cNvPr id="113674" name="Line 10"/>
          <p:cNvSpPr>
            <a:spLocks noChangeShapeType="1"/>
          </p:cNvSpPr>
          <p:nvPr/>
        </p:nvSpPr>
        <p:spPr bwMode="auto">
          <a:xfrm>
            <a:off x="2514600" y="1752600"/>
            <a:ext cx="7620000" cy="0"/>
          </a:xfrm>
          <a:prstGeom prst="line">
            <a:avLst/>
          </a:prstGeom>
          <a:noFill/>
          <a:ln w="5715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11" name="Immagin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2586" y="5826395"/>
            <a:ext cx="2432103" cy="956993"/>
          </a:xfrm>
          <a:prstGeom prst="rect">
            <a:avLst/>
          </a:prstGeom>
        </p:spPr>
      </p:pic>
    </p:spTree>
    <p:extLst>
      <p:ext uri="{BB962C8B-B14F-4D97-AF65-F5344CB8AC3E}">
        <p14:creationId xmlns:p14="http://schemas.microsoft.com/office/powerpoint/2010/main" val="10941335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4"/>
          <p:cNvSpPr>
            <a:spLocks noChangeArrowheads="1"/>
          </p:cNvSpPr>
          <p:nvPr/>
        </p:nvSpPr>
        <p:spPr bwMode="auto">
          <a:xfrm>
            <a:off x="1773238" y="1084263"/>
            <a:ext cx="85455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pPr>
            <a:r>
              <a:rPr lang="it-IT" altLang="it-IT" sz="2100">
                <a:solidFill>
                  <a:srgbClr val="006361"/>
                </a:solidFill>
              </a:rPr>
              <a:t>Decorso di malattia nella schizofrenia</a:t>
            </a:r>
          </a:p>
        </p:txBody>
      </p:sp>
      <p:grpSp>
        <p:nvGrpSpPr>
          <p:cNvPr id="123908" name="Group 5"/>
          <p:cNvGrpSpPr>
            <a:grpSpLocks/>
          </p:cNvGrpSpPr>
          <p:nvPr/>
        </p:nvGrpSpPr>
        <p:grpSpPr bwMode="auto">
          <a:xfrm>
            <a:off x="2735264" y="2198688"/>
            <a:ext cx="6735763" cy="3462338"/>
            <a:chOff x="763" y="1385"/>
            <a:chExt cx="4243" cy="2181"/>
          </a:xfrm>
        </p:grpSpPr>
        <p:sp>
          <p:nvSpPr>
            <p:cNvPr id="123909" name="Rectangle 6"/>
            <p:cNvSpPr>
              <a:spLocks noChangeArrowheads="1"/>
            </p:cNvSpPr>
            <p:nvPr/>
          </p:nvSpPr>
          <p:spPr bwMode="auto">
            <a:xfrm>
              <a:off x="2860" y="1566"/>
              <a:ext cx="1271" cy="1861"/>
            </a:xfrm>
            <a:prstGeom prst="rect">
              <a:avLst/>
            </a:prstGeom>
            <a:solidFill>
              <a:srgbClr val="CCECFF">
                <a:alpha val="50195"/>
              </a:srgbClr>
            </a:solidFill>
            <a:ln w="9525">
              <a:solidFill>
                <a:srgbClr val="99CC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23910" name="Rectangle 7"/>
            <p:cNvSpPr>
              <a:spLocks noChangeArrowheads="1"/>
            </p:cNvSpPr>
            <p:nvPr/>
          </p:nvSpPr>
          <p:spPr bwMode="auto">
            <a:xfrm>
              <a:off x="3439" y="1619"/>
              <a:ext cx="11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pPr>
              <a:r>
                <a:rPr lang="it-IT" altLang="it-IT" sz="1400">
                  <a:solidFill>
                    <a:srgbClr val="000000"/>
                  </a:solidFill>
                </a:rPr>
                <a:t>Remissione</a:t>
              </a:r>
              <a:endParaRPr lang="it-IT" altLang="it-IT" sz="1400"/>
            </a:p>
          </p:txBody>
        </p:sp>
        <p:sp>
          <p:nvSpPr>
            <p:cNvPr id="123911" name="Freeform 8"/>
            <p:cNvSpPr>
              <a:spLocks/>
            </p:cNvSpPr>
            <p:nvPr/>
          </p:nvSpPr>
          <p:spPr bwMode="auto">
            <a:xfrm>
              <a:off x="1113" y="2243"/>
              <a:ext cx="2797" cy="812"/>
            </a:xfrm>
            <a:custGeom>
              <a:avLst/>
              <a:gdLst>
                <a:gd name="T0" fmla="*/ 0 w 4137"/>
                <a:gd name="T1" fmla="*/ 267 h 1375"/>
                <a:gd name="T2" fmla="*/ 202 w 4137"/>
                <a:gd name="T3" fmla="*/ 65 h 1375"/>
                <a:gd name="T4" fmla="*/ 516 w 4137"/>
                <a:gd name="T5" fmla="*/ 42 h 1375"/>
                <a:gd name="T6" fmla="*/ 681 w 4137"/>
                <a:gd name="T7" fmla="*/ 319 h 1375"/>
                <a:gd name="T8" fmla="*/ 853 w 4137"/>
                <a:gd name="T9" fmla="*/ 364 h 1375"/>
                <a:gd name="T10" fmla="*/ 1002 w 4137"/>
                <a:gd name="T11" fmla="*/ 207 h 1375"/>
                <a:gd name="T12" fmla="*/ 1212 w 4137"/>
                <a:gd name="T13" fmla="*/ 72 h 1375"/>
                <a:gd name="T14" fmla="*/ 1451 w 4137"/>
                <a:gd name="T15" fmla="*/ 199 h 1375"/>
                <a:gd name="T16" fmla="*/ 1960 w 4137"/>
                <a:gd name="T17" fmla="*/ 521 h 1375"/>
                <a:gd name="T18" fmla="*/ 2162 w 4137"/>
                <a:gd name="T19" fmla="*/ 603 h 1375"/>
                <a:gd name="T20" fmla="*/ 2274 w 4137"/>
                <a:gd name="T21" fmla="*/ 775 h 1375"/>
                <a:gd name="T22" fmla="*/ 2483 w 4137"/>
                <a:gd name="T23" fmla="*/ 828 h 1375"/>
                <a:gd name="T24" fmla="*/ 2566 w 4137"/>
                <a:gd name="T25" fmla="*/ 955 h 1375"/>
                <a:gd name="T26" fmla="*/ 2700 w 4137"/>
                <a:gd name="T27" fmla="*/ 1015 h 1375"/>
                <a:gd name="T28" fmla="*/ 3104 w 4137"/>
                <a:gd name="T29" fmla="*/ 1247 h 1375"/>
                <a:gd name="T30" fmla="*/ 3635 w 4137"/>
                <a:gd name="T31" fmla="*/ 1359 h 1375"/>
                <a:gd name="T32" fmla="*/ 4137 w 4137"/>
                <a:gd name="T33" fmla="*/ 1344 h 13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37"/>
                <a:gd name="T52" fmla="*/ 0 h 1375"/>
                <a:gd name="T53" fmla="*/ 4137 w 4137"/>
                <a:gd name="T54" fmla="*/ 1375 h 13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37" h="1375">
                  <a:moveTo>
                    <a:pt x="0" y="267"/>
                  </a:moveTo>
                  <a:cubicBezTo>
                    <a:pt x="58" y="184"/>
                    <a:pt x="116" y="102"/>
                    <a:pt x="202" y="65"/>
                  </a:cubicBezTo>
                  <a:cubicBezTo>
                    <a:pt x="288" y="28"/>
                    <a:pt x="436" y="0"/>
                    <a:pt x="516" y="42"/>
                  </a:cubicBezTo>
                  <a:cubicBezTo>
                    <a:pt x="596" y="84"/>
                    <a:pt x="625" y="265"/>
                    <a:pt x="681" y="319"/>
                  </a:cubicBezTo>
                  <a:cubicBezTo>
                    <a:pt x="737" y="373"/>
                    <a:pt x="800" y="383"/>
                    <a:pt x="853" y="364"/>
                  </a:cubicBezTo>
                  <a:cubicBezTo>
                    <a:pt x="906" y="345"/>
                    <a:pt x="942" y="256"/>
                    <a:pt x="1002" y="207"/>
                  </a:cubicBezTo>
                  <a:cubicBezTo>
                    <a:pt x="1062" y="158"/>
                    <a:pt x="1137" y="73"/>
                    <a:pt x="1212" y="72"/>
                  </a:cubicBezTo>
                  <a:cubicBezTo>
                    <a:pt x="1287" y="71"/>
                    <a:pt x="1326" y="124"/>
                    <a:pt x="1451" y="199"/>
                  </a:cubicBezTo>
                  <a:cubicBezTo>
                    <a:pt x="1576" y="274"/>
                    <a:pt x="1841" y="454"/>
                    <a:pt x="1960" y="521"/>
                  </a:cubicBezTo>
                  <a:cubicBezTo>
                    <a:pt x="2079" y="588"/>
                    <a:pt x="2110" y="561"/>
                    <a:pt x="2162" y="603"/>
                  </a:cubicBezTo>
                  <a:cubicBezTo>
                    <a:pt x="2214" y="645"/>
                    <a:pt x="2221" y="738"/>
                    <a:pt x="2274" y="775"/>
                  </a:cubicBezTo>
                  <a:cubicBezTo>
                    <a:pt x="2327" y="812"/>
                    <a:pt x="2434" y="798"/>
                    <a:pt x="2483" y="828"/>
                  </a:cubicBezTo>
                  <a:cubicBezTo>
                    <a:pt x="2532" y="858"/>
                    <a:pt x="2530" y="924"/>
                    <a:pt x="2566" y="955"/>
                  </a:cubicBezTo>
                  <a:cubicBezTo>
                    <a:pt x="2602" y="986"/>
                    <a:pt x="2610" y="966"/>
                    <a:pt x="2700" y="1015"/>
                  </a:cubicBezTo>
                  <a:cubicBezTo>
                    <a:pt x="2790" y="1064"/>
                    <a:pt x="2948" y="1190"/>
                    <a:pt x="3104" y="1247"/>
                  </a:cubicBezTo>
                  <a:cubicBezTo>
                    <a:pt x="3260" y="1304"/>
                    <a:pt x="3463" y="1343"/>
                    <a:pt x="3635" y="1359"/>
                  </a:cubicBezTo>
                  <a:cubicBezTo>
                    <a:pt x="3807" y="1375"/>
                    <a:pt x="4053" y="1347"/>
                    <a:pt x="4137" y="1344"/>
                  </a:cubicBezTo>
                </a:path>
              </a:pathLst>
            </a:custGeom>
            <a:noFill/>
            <a:ln w="28575" cap="flat" cmpd="sng">
              <a:solidFill>
                <a:srgbClr val="66C9E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912" name="Freeform 9"/>
            <p:cNvSpPr>
              <a:spLocks/>
            </p:cNvSpPr>
            <p:nvPr/>
          </p:nvSpPr>
          <p:spPr bwMode="auto">
            <a:xfrm>
              <a:off x="1113" y="1970"/>
              <a:ext cx="2770" cy="1207"/>
            </a:xfrm>
            <a:custGeom>
              <a:avLst/>
              <a:gdLst>
                <a:gd name="T0" fmla="*/ 0 w 4152"/>
                <a:gd name="T1" fmla="*/ 1493 h 2044"/>
                <a:gd name="T2" fmla="*/ 142 w 4152"/>
                <a:gd name="T3" fmla="*/ 1448 h 2044"/>
                <a:gd name="T4" fmla="*/ 456 w 4152"/>
                <a:gd name="T5" fmla="*/ 198 h 2044"/>
                <a:gd name="T6" fmla="*/ 606 w 4152"/>
                <a:gd name="T7" fmla="*/ 266 h 2044"/>
                <a:gd name="T8" fmla="*/ 748 w 4152"/>
                <a:gd name="T9" fmla="*/ 1792 h 2044"/>
                <a:gd name="T10" fmla="*/ 987 w 4152"/>
                <a:gd name="T11" fmla="*/ 1777 h 2044"/>
                <a:gd name="T12" fmla="*/ 1167 w 4152"/>
                <a:gd name="T13" fmla="*/ 1111 h 2044"/>
                <a:gd name="T14" fmla="*/ 1646 w 4152"/>
                <a:gd name="T15" fmla="*/ 1261 h 2044"/>
                <a:gd name="T16" fmla="*/ 2012 w 4152"/>
                <a:gd name="T17" fmla="*/ 864 h 2044"/>
                <a:gd name="T18" fmla="*/ 2139 w 4152"/>
                <a:gd name="T19" fmla="*/ 1246 h 2044"/>
                <a:gd name="T20" fmla="*/ 2326 w 4152"/>
                <a:gd name="T21" fmla="*/ 1373 h 2044"/>
                <a:gd name="T22" fmla="*/ 2768 w 4152"/>
                <a:gd name="T23" fmla="*/ 1350 h 2044"/>
                <a:gd name="T24" fmla="*/ 3045 w 4152"/>
                <a:gd name="T25" fmla="*/ 1762 h 2044"/>
                <a:gd name="T26" fmla="*/ 4152 w 4152"/>
                <a:gd name="T27" fmla="*/ 1889 h 20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52"/>
                <a:gd name="T43" fmla="*/ 0 h 2044"/>
                <a:gd name="T44" fmla="*/ 4152 w 4152"/>
                <a:gd name="T45" fmla="*/ 2044 h 20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52" h="2044">
                  <a:moveTo>
                    <a:pt x="0" y="1493"/>
                  </a:moveTo>
                  <a:cubicBezTo>
                    <a:pt x="33" y="1578"/>
                    <a:pt x="66" y="1664"/>
                    <a:pt x="142" y="1448"/>
                  </a:cubicBezTo>
                  <a:cubicBezTo>
                    <a:pt x="218" y="1232"/>
                    <a:pt x="379" y="395"/>
                    <a:pt x="456" y="198"/>
                  </a:cubicBezTo>
                  <a:cubicBezTo>
                    <a:pt x="533" y="1"/>
                    <a:pt x="557" y="0"/>
                    <a:pt x="606" y="266"/>
                  </a:cubicBezTo>
                  <a:cubicBezTo>
                    <a:pt x="655" y="532"/>
                    <a:pt x="685" y="1540"/>
                    <a:pt x="748" y="1792"/>
                  </a:cubicBezTo>
                  <a:cubicBezTo>
                    <a:pt x="811" y="2044"/>
                    <a:pt x="917" y="1890"/>
                    <a:pt x="987" y="1777"/>
                  </a:cubicBezTo>
                  <a:cubicBezTo>
                    <a:pt x="1057" y="1664"/>
                    <a:pt x="1057" y="1197"/>
                    <a:pt x="1167" y="1111"/>
                  </a:cubicBezTo>
                  <a:cubicBezTo>
                    <a:pt x="1277" y="1025"/>
                    <a:pt x="1505" y="1302"/>
                    <a:pt x="1646" y="1261"/>
                  </a:cubicBezTo>
                  <a:cubicBezTo>
                    <a:pt x="1787" y="1220"/>
                    <a:pt x="1930" y="866"/>
                    <a:pt x="2012" y="864"/>
                  </a:cubicBezTo>
                  <a:cubicBezTo>
                    <a:pt x="2094" y="862"/>
                    <a:pt x="2087" y="1161"/>
                    <a:pt x="2139" y="1246"/>
                  </a:cubicBezTo>
                  <a:cubicBezTo>
                    <a:pt x="2191" y="1331"/>
                    <a:pt x="2221" y="1356"/>
                    <a:pt x="2326" y="1373"/>
                  </a:cubicBezTo>
                  <a:cubicBezTo>
                    <a:pt x="2431" y="1390"/>
                    <a:pt x="2648" y="1285"/>
                    <a:pt x="2768" y="1350"/>
                  </a:cubicBezTo>
                  <a:cubicBezTo>
                    <a:pt x="2888" y="1415"/>
                    <a:pt x="2814" y="1672"/>
                    <a:pt x="3045" y="1762"/>
                  </a:cubicBezTo>
                  <a:cubicBezTo>
                    <a:pt x="3276" y="1852"/>
                    <a:pt x="3714" y="1870"/>
                    <a:pt x="4152" y="1889"/>
                  </a:cubicBezTo>
                </a:path>
              </a:pathLst>
            </a:custGeom>
            <a:noFill/>
            <a:ln w="28575" cap="flat" cmpd="sng">
              <a:solidFill>
                <a:srgbClr val="A4E5F4"/>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913" name="Freeform 10"/>
            <p:cNvSpPr>
              <a:spLocks/>
            </p:cNvSpPr>
            <p:nvPr/>
          </p:nvSpPr>
          <p:spPr bwMode="auto">
            <a:xfrm>
              <a:off x="1091" y="2782"/>
              <a:ext cx="3570" cy="406"/>
            </a:xfrm>
            <a:custGeom>
              <a:avLst/>
              <a:gdLst>
                <a:gd name="T0" fmla="*/ 0 w 4626"/>
                <a:gd name="T1" fmla="*/ 438 h 686"/>
                <a:gd name="T2" fmla="*/ 315 w 4626"/>
                <a:gd name="T3" fmla="*/ 326 h 686"/>
                <a:gd name="T4" fmla="*/ 606 w 4626"/>
                <a:gd name="T5" fmla="*/ 42 h 686"/>
                <a:gd name="T6" fmla="*/ 1070 w 4626"/>
                <a:gd name="T7" fmla="*/ 72 h 686"/>
                <a:gd name="T8" fmla="*/ 1661 w 4626"/>
                <a:gd name="T9" fmla="*/ 349 h 686"/>
                <a:gd name="T10" fmla="*/ 1983 w 4626"/>
                <a:gd name="T11" fmla="*/ 199 h 686"/>
                <a:gd name="T12" fmla="*/ 2581 w 4626"/>
                <a:gd name="T13" fmla="*/ 588 h 686"/>
                <a:gd name="T14" fmla="*/ 2858 w 4626"/>
                <a:gd name="T15" fmla="*/ 378 h 686"/>
                <a:gd name="T16" fmla="*/ 3277 w 4626"/>
                <a:gd name="T17" fmla="*/ 543 h 686"/>
                <a:gd name="T18" fmla="*/ 3793 w 4626"/>
                <a:gd name="T19" fmla="*/ 393 h 686"/>
                <a:gd name="T20" fmla="*/ 4489 w 4626"/>
                <a:gd name="T21" fmla="*/ 640 h 686"/>
                <a:gd name="T22" fmla="*/ 4616 w 4626"/>
                <a:gd name="T23" fmla="*/ 670 h 6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626"/>
                <a:gd name="T37" fmla="*/ 0 h 686"/>
                <a:gd name="T38" fmla="*/ 4626 w 4626"/>
                <a:gd name="T39" fmla="*/ 686 h 6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626" h="686">
                  <a:moveTo>
                    <a:pt x="0" y="438"/>
                  </a:moveTo>
                  <a:cubicBezTo>
                    <a:pt x="107" y="415"/>
                    <a:pt x="214" y="392"/>
                    <a:pt x="315" y="326"/>
                  </a:cubicBezTo>
                  <a:cubicBezTo>
                    <a:pt x="416" y="260"/>
                    <a:pt x="480" y="84"/>
                    <a:pt x="606" y="42"/>
                  </a:cubicBezTo>
                  <a:cubicBezTo>
                    <a:pt x="732" y="0"/>
                    <a:pt x="894" y="21"/>
                    <a:pt x="1070" y="72"/>
                  </a:cubicBezTo>
                  <a:cubicBezTo>
                    <a:pt x="1246" y="123"/>
                    <a:pt x="1509" y="328"/>
                    <a:pt x="1661" y="349"/>
                  </a:cubicBezTo>
                  <a:cubicBezTo>
                    <a:pt x="1813" y="370"/>
                    <a:pt x="1830" y="159"/>
                    <a:pt x="1983" y="199"/>
                  </a:cubicBezTo>
                  <a:cubicBezTo>
                    <a:pt x="2136" y="239"/>
                    <a:pt x="2435" y="558"/>
                    <a:pt x="2581" y="588"/>
                  </a:cubicBezTo>
                  <a:cubicBezTo>
                    <a:pt x="2727" y="618"/>
                    <a:pt x="2742" y="385"/>
                    <a:pt x="2858" y="378"/>
                  </a:cubicBezTo>
                  <a:cubicBezTo>
                    <a:pt x="2974" y="371"/>
                    <a:pt x="3121" y="541"/>
                    <a:pt x="3277" y="543"/>
                  </a:cubicBezTo>
                  <a:cubicBezTo>
                    <a:pt x="3433" y="545"/>
                    <a:pt x="3591" y="377"/>
                    <a:pt x="3793" y="393"/>
                  </a:cubicBezTo>
                  <a:cubicBezTo>
                    <a:pt x="3995" y="409"/>
                    <a:pt x="4352" y="594"/>
                    <a:pt x="4489" y="640"/>
                  </a:cubicBezTo>
                  <a:cubicBezTo>
                    <a:pt x="4626" y="686"/>
                    <a:pt x="4621" y="678"/>
                    <a:pt x="4616" y="670"/>
                  </a:cubicBezTo>
                </a:path>
              </a:pathLst>
            </a:custGeom>
            <a:noFill/>
            <a:ln w="28575" cap="flat" cmpd="sng">
              <a:solidFill>
                <a:srgbClr val="92D2C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914" name="Freeform 11"/>
            <p:cNvSpPr>
              <a:spLocks/>
            </p:cNvSpPr>
            <p:nvPr/>
          </p:nvSpPr>
          <p:spPr bwMode="auto">
            <a:xfrm>
              <a:off x="1695" y="2368"/>
              <a:ext cx="2913" cy="874"/>
            </a:xfrm>
            <a:custGeom>
              <a:avLst/>
              <a:gdLst>
                <a:gd name="T0" fmla="*/ 0 w 3119"/>
                <a:gd name="T1" fmla="*/ 0 h 1279"/>
                <a:gd name="T2" fmla="*/ 463 w 3119"/>
                <a:gd name="T3" fmla="*/ 314 h 1279"/>
                <a:gd name="T4" fmla="*/ 1114 w 3119"/>
                <a:gd name="T5" fmla="*/ 778 h 1279"/>
                <a:gd name="T6" fmla="*/ 2416 w 3119"/>
                <a:gd name="T7" fmla="*/ 1069 h 1279"/>
                <a:gd name="T8" fmla="*/ 2857 w 3119"/>
                <a:gd name="T9" fmla="*/ 1211 h 1279"/>
                <a:gd name="T10" fmla="*/ 3119 w 3119"/>
                <a:gd name="T11" fmla="*/ 1279 h 1279"/>
                <a:gd name="T12" fmla="*/ 0 60000 65536"/>
                <a:gd name="T13" fmla="*/ 0 60000 65536"/>
                <a:gd name="T14" fmla="*/ 0 60000 65536"/>
                <a:gd name="T15" fmla="*/ 0 60000 65536"/>
                <a:gd name="T16" fmla="*/ 0 60000 65536"/>
                <a:gd name="T17" fmla="*/ 0 60000 65536"/>
                <a:gd name="T18" fmla="*/ 0 w 3119"/>
                <a:gd name="T19" fmla="*/ 0 h 1279"/>
                <a:gd name="T20" fmla="*/ 3119 w 3119"/>
                <a:gd name="T21" fmla="*/ 1279 h 1279"/>
              </a:gdLst>
              <a:ahLst/>
              <a:cxnLst>
                <a:cxn ang="T12">
                  <a:pos x="T0" y="T1"/>
                </a:cxn>
                <a:cxn ang="T13">
                  <a:pos x="T2" y="T3"/>
                </a:cxn>
                <a:cxn ang="T14">
                  <a:pos x="T4" y="T5"/>
                </a:cxn>
                <a:cxn ang="T15">
                  <a:pos x="T6" y="T7"/>
                </a:cxn>
                <a:cxn ang="T16">
                  <a:pos x="T8" y="T9"/>
                </a:cxn>
                <a:cxn ang="T17">
                  <a:pos x="T10" y="T11"/>
                </a:cxn>
              </a:cxnLst>
              <a:rect l="T18" t="T19" r="T20" b="T21"/>
              <a:pathLst>
                <a:path w="3119" h="1279">
                  <a:moveTo>
                    <a:pt x="0" y="0"/>
                  </a:moveTo>
                  <a:cubicBezTo>
                    <a:pt x="138" y="92"/>
                    <a:pt x="277" y="184"/>
                    <a:pt x="463" y="314"/>
                  </a:cubicBezTo>
                  <a:cubicBezTo>
                    <a:pt x="649" y="444"/>
                    <a:pt x="788" y="652"/>
                    <a:pt x="1114" y="778"/>
                  </a:cubicBezTo>
                  <a:cubicBezTo>
                    <a:pt x="1440" y="904"/>
                    <a:pt x="2125" y="997"/>
                    <a:pt x="2416" y="1069"/>
                  </a:cubicBezTo>
                  <a:cubicBezTo>
                    <a:pt x="2707" y="1141"/>
                    <a:pt x="2740" y="1176"/>
                    <a:pt x="2857" y="1211"/>
                  </a:cubicBezTo>
                  <a:cubicBezTo>
                    <a:pt x="2974" y="1246"/>
                    <a:pt x="3046" y="1262"/>
                    <a:pt x="3119" y="1279"/>
                  </a:cubicBezTo>
                </a:path>
              </a:pathLst>
            </a:custGeom>
            <a:noFill/>
            <a:ln w="76200" cap="flat" cmpd="sng">
              <a:solidFill>
                <a:srgbClr val="FABB00"/>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915" name="Freeform 12"/>
            <p:cNvSpPr>
              <a:spLocks/>
            </p:cNvSpPr>
            <p:nvPr/>
          </p:nvSpPr>
          <p:spPr bwMode="auto">
            <a:xfrm rot="850843">
              <a:off x="901" y="2604"/>
              <a:ext cx="3702" cy="452"/>
            </a:xfrm>
            <a:custGeom>
              <a:avLst/>
              <a:gdLst>
                <a:gd name="T0" fmla="*/ 0 w 3291"/>
                <a:gd name="T1" fmla="*/ 30 h 713"/>
                <a:gd name="T2" fmla="*/ 546 w 3291"/>
                <a:gd name="T3" fmla="*/ 427 h 713"/>
                <a:gd name="T4" fmla="*/ 1114 w 3291"/>
                <a:gd name="T5" fmla="*/ 539 h 713"/>
                <a:gd name="T6" fmla="*/ 1369 w 3291"/>
                <a:gd name="T7" fmla="*/ 621 h 713"/>
                <a:gd name="T8" fmla="*/ 2027 w 3291"/>
                <a:gd name="T9" fmla="*/ 688 h 713"/>
                <a:gd name="T10" fmla="*/ 2498 w 3291"/>
                <a:gd name="T11" fmla="*/ 471 h 713"/>
                <a:gd name="T12" fmla="*/ 3291 w 3291"/>
                <a:gd name="T13" fmla="*/ 0 h 713"/>
                <a:gd name="T14" fmla="*/ 0 60000 65536"/>
                <a:gd name="T15" fmla="*/ 0 60000 65536"/>
                <a:gd name="T16" fmla="*/ 0 60000 65536"/>
                <a:gd name="T17" fmla="*/ 0 60000 65536"/>
                <a:gd name="T18" fmla="*/ 0 60000 65536"/>
                <a:gd name="T19" fmla="*/ 0 60000 65536"/>
                <a:gd name="T20" fmla="*/ 0 60000 65536"/>
                <a:gd name="T21" fmla="*/ 0 w 3291"/>
                <a:gd name="T22" fmla="*/ 0 h 713"/>
                <a:gd name="T23" fmla="*/ 3291 w 3291"/>
                <a:gd name="T24" fmla="*/ 713 h 7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1" h="713">
                  <a:moveTo>
                    <a:pt x="0" y="30"/>
                  </a:moveTo>
                  <a:cubicBezTo>
                    <a:pt x="180" y="186"/>
                    <a:pt x="360" y="342"/>
                    <a:pt x="546" y="427"/>
                  </a:cubicBezTo>
                  <a:cubicBezTo>
                    <a:pt x="732" y="512"/>
                    <a:pt x="977" y="507"/>
                    <a:pt x="1114" y="539"/>
                  </a:cubicBezTo>
                  <a:cubicBezTo>
                    <a:pt x="1251" y="571"/>
                    <a:pt x="1217" y="596"/>
                    <a:pt x="1369" y="621"/>
                  </a:cubicBezTo>
                  <a:cubicBezTo>
                    <a:pt x="1521" y="646"/>
                    <a:pt x="1839" y="713"/>
                    <a:pt x="2027" y="688"/>
                  </a:cubicBezTo>
                  <a:cubicBezTo>
                    <a:pt x="2215" y="663"/>
                    <a:pt x="2287" y="586"/>
                    <a:pt x="2498" y="471"/>
                  </a:cubicBezTo>
                  <a:cubicBezTo>
                    <a:pt x="2709" y="356"/>
                    <a:pt x="3000" y="178"/>
                    <a:pt x="3291" y="0"/>
                  </a:cubicBezTo>
                </a:path>
              </a:pathLst>
            </a:custGeom>
            <a:noFill/>
            <a:ln w="76200" cap="flat" cmpd="sng">
              <a:solidFill>
                <a:srgbClr val="C87700"/>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23916" name="Line 13"/>
            <p:cNvSpPr>
              <a:spLocks noChangeShapeType="1"/>
            </p:cNvSpPr>
            <p:nvPr/>
          </p:nvSpPr>
          <p:spPr bwMode="auto">
            <a:xfrm>
              <a:off x="962" y="1539"/>
              <a:ext cx="1" cy="1902"/>
            </a:xfrm>
            <a:prstGeom prst="line">
              <a:avLst/>
            </a:prstGeom>
            <a:noFill/>
            <a:ln w="12700">
              <a:solidFill>
                <a:srgbClr val="FABB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23917" name="Rectangle 14"/>
            <p:cNvSpPr>
              <a:spLocks noChangeArrowheads="1"/>
            </p:cNvSpPr>
            <p:nvPr/>
          </p:nvSpPr>
          <p:spPr bwMode="auto">
            <a:xfrm rot="16200000">
              <a:off x="-134" y="2435"/>
              <a:ext cx="190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it-IT" altLang="it-IT" sz="1400" b="1"/>
                <a:t>Gravità dei sintomi</a:t>
              </a:r>
            </a:p>
          </p:txBody>
        </p:sp>
        <p:sp>
          <p:nvSpPr>
            <p:cNvPr id="123918" name="Rectangle 15"/>
            <p:cNvSpPr>
              <a:spLocks noChangeArrowheads="1"/>
            </p:cNvSpPr>
            <p:nvPr/>
          </p:nvSpPr>
          <p:spPr bwMode="auto">
            <a:xfrm>
              <a:off x="2838" y="3451"/>
              <a:ext cx="11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it-IT" sz="1400" b="1">
                  <a:solidFill>
                    <a:srgbClr val="000000"/>
                  </a:solidFill>
                </a:rPr>
                <a:t>Tempo</a:t>
              </a:r>
              <a:endParaRPr lang="it-IT" altLang="it-IT" sz="1400" b="1"/>
            </a:p>
          </p:txBody>
        </p:sp>
        <p:sp>
          <p:nvSpPr>
            <p:cNvPr id="123919" name="Line 16"/>
            <p:cNvSpPr>
              <a:spLocks noChangeShapeType="1"/>
            </p:cNvSpPr>
            <p:nvPr/>
          </p:nvSpPr>
          <p:spPr bwMode="auto">
            <a:xfrm>
              <a:off x="962" y="3435"/>
              <a:ext cx="3865" cy="1"/>
            </a:xfrm>
            <a:prstGeom prst="line">
              <a:avLst/>
            </a:prstGeom>
            <a:noFill/>
            <a:ln w="38100">
              <a:solidFill>
                <a:srgbClr val="3E2E00"/>
              </a:solidFill>
              <a:round/>
              <a:headEnd/>
              <a:tailEnd/>
            </a:ln>
            <a:extLst>
              <a:ext uri="{909E8E84-426E-40DD-AFC4-6F175D3DCCD1}">
                <a14:hiddenFill xmlns:a14="http://schemas.microsoft.com/office/drawing/2010/main">
                  <a:noFill/>
                </a14:hiddenFill>
              </a:ext>
            </a:extLst>
          </p:spPr>
          <p:txBody>
            <a:bodyPr/>
            <a:lstStyle/>
            <a:p>
              <a:endParaRPr lang="it-IT"/>
            </a:p>
          </p:txBody>
        </p:sp>
        <p:grpSp>
          <p:nvGrpSpPr>
            <p:cNvPr id="123920" name="Group 17"/>
            <p:cNvGrpSpPr>
              <a:grpSpLocks/>
            </p:cNvGrpSpPr>
            <p:nvPr/>
          </p:nvGrpSpPr>
          <p:grpSpPr bwMode="auto">
            <a:xfrm>
              <a:off x="962" y="1385"/>
              <a:ext cx="598" cy="136"/>
              <a:chOff x="1196" y="1321"/>
              <a:chExt cx="598" cy="136"/>
            </a:xfrm>
          </p:grpSpPr>
          <p:sp>
            <p:nvSpPr>
              <p:cNvPr id="123927" name="Rectangle 18"/>
              <p:cNvSpPr>
                <a:spLocks noChangeArrowheads="1"/>
              </p:cNvSpPr>
              <p:nvPr/>
            </p:nvSpPr>
            <p:spPr bwMode="auto">
              <a:xfrm>
                <a:off x="1196" y="1349"/>
                <a:ext cx="79" cy="79"/>
              </a:xfrm>
              <a:prstGeom prst="rect">
                <a:avLst/>
              </a:prstGeom>
              <a:solidFill>
                <a:srgbClr val="C87700"/>
              </a:solidFill>
              <a:ln w="12700" algn="ctr">
                <a:solidFill>
                  <a:srgbClr val="8663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23928" name="Rectangle 19"/>
              <p:cNvSpPr>
                <a:spLocks noChangeArrowheads="1"/>
              </p:cNvSpPr>
              <p:nvPr/>
            </p:nvSpPr>
            <p:spPr bwMode="auto">
              <a:xfrm>
                <a:off x="1331" y="1321"/>
                <a:ext cx="4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400">
                    <a:solidFill>
                      <a:srgbClr val="000000"/>
                    </a:solidFill>
                  </a:rPr>
                  <a:t>Funzione</a:t>
                </a:r>
                <a:endParaRPr lang="it-IT" altLang="it-IT" sz="1400"/>
              </a:p>
            </p:txBody>
          </p:sp>
        </p:grpSp>
        <p:grpSp>
          <p:nvGrpSpPr>
            <p:cNvPr id="123921" name="Group 20"/>
            <p:cNvGrpSpPr>
              <a:grpSpLocks/>
            </p:cNvGrpSpPr>
            <p:nvPr/>
          </p:nvGrpSpPr>
          <p:grpSpPr bwMode="auto">
            <a:xfrm>
              <a:off x="1642" y="1385"/>
              <a:ext cx="514" cy="136"/>
              <a:chOff x="2244" y="1321"/>
              <a:chExt cx="514" cy="136"/>
            </a:xfrm>
          </p:grpSpPr>
          <p:sp>
            <p:nvSpPr>
              <p:cNvPr id="123925" name="Rectangle 21"/>
              <p:cNvSpPr>
                <a:spLocks noChangeArrowheads="1"/>
              </p:cNvSpPr>
              <p:nvPr/>
            </p:nvSpPr>
            <p:spPr bwMode="auto">
              <a:xfrm>
                <a:off x="2381" y="1321"/>
                <a:ext cx="37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1400">
                    <a:solidFill>
                      <a:srgbClr val="000000"/>
                    </a:solidFill>
                  </a:rPr>
                  <a:t>Sintomi</a:t>
                </a:r>
                <a:endParaRPr lang="it-IT" altLang="it-IT" sz="1400"/>
              </a:p>
            </p:txBody>
          </p:sp>
          <p:sp>
            <p:nvSpPr>
              <p:cNvPr id="123926" name="Rectangle 22"/>
              <p:cNvSpPr>
                <a:spLocks noChangeArrowheads="1"/>
              </p:cNvSpPr>
              <p:nvPr/>
            </p:nvSpPr>
            <p:spPr bwMode="auto">
              <a:xfrm>
                <a:off x="2244" y="1349"/>
                <a:ext cx="79" cy="79"/>
              </a:xfrm>
              <a:prstGeom prst="rect">
                <a:avLst/>
              </a:prstGeom>
              <a:solidFill>
                <a:srgbClr val="FABB00"/>
              </a:solidFill>
              <a:ln w="12700">
                <a:solidFill>
                  <a:srgbClr val="B485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sp>
          <p:nvSpPr>
            <p:cNvPr id="123922" name="Rectangle 23"/>
            <p:cNvSpPr>
              <a:spLocks noChangeArrowheads="1"/>
            </p:cNvSpPr>
            <p:nvPr/>
          </p:nvSpPr>
          <p:spPr bwMode="auto">
            <a:xfrm>
              <a:off x="1862" y="1619"/>
              <a:ext cx="11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pPr>
              <a:r>
                <a:rPr lang="it-IT" altLang="it-IT" sz="1400"/>
                <a:t>Esordio/Riesacerbazione/</a:t>
              </a:r>
              <a:br>
                <a:rPr lang="it-IT" altLang="it-IT" sz="1400"/>
              </a:br>
              <a:r>
                <a:rPr lang="it-IT" altLang="it-IT" sz="1400"/>
                <a:t>Non stabilizzazione</a:t>
              </a:r>
            </a:p>
          </p:txBody>
        </p:sp>
        <p:sp>
          <p:nvSpPr>
            <p:cNvPr id="123923" name="Line 24"/>
            <p:cNvSpPr>
              <a:spLocks noChangeShapeType="1"/>
            </p:cNvSpPr>
            <p:nvPr/>
          </p:nvSpPr>
          <p:spPr bwMode="auto">
            <a:xfrm>
              <a:off x="4810" y="1539"/>
              <a:ext cx="1" cy="1902"/>
            </a:xfrm>
            <a:prstGeom prst="line">
              <a:avLst/>
            </a:prstGeom>
            <a:noFill/>
            <a:ln w="12700">
              <a:solidFill>
                <a:srgbClr val="C877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23924" name="Rectangle 25"/>
            <p:cNvSpPr>
              <a:spLocks noChangeArrowheads="1"/>
            </p:cNvSpPr>
            <p:nvPr/>
          </p:nvSpPr>
          <p:spPr bwMode="auto">
            <a:xfrm rot="16200000">
              <a:off x="3994" y="2435"/>
              <a:ext cx="190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it-IT" altLang="it-IT" sz="1400" b="1"/>
                <a:t>Funzionamento</a:t>
              </a:r>
            </a:p>
          </p:txBody>
        </p:sp>
      </p:grpSp>
      <p:pic>
        <p:nvPicPr>
          <p:cNvPr id="24" name="Immagin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160" y="5857919"/>
            <a:ext cx="2432103" cy="956993"/>
          </a:xfrm>
          <a:prstGeom prst="rect">
            <a:avLst/>
          </a:prstGeom>
        </p:spPr>
      </p:pic>
    </p:spTree>
    <p:extLst>
      <p:ext uri="{BB962C8B-B14F-4D97-AF65-F5344CB8AC3E}">
        <p14:creationId xmlns:p14="http://schemas.microsoft.com/office/powerpoint/2010/main" val="323726462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2209800" y="381000"/>
            <a:ext cx="8153400" cy="1524000"/>
          </a:xfrm>
          <a:solidFill>
            <a:srgbClr val="000066"/>
          </a:solidFill>
          <a:ln w="38100">
            <a:solidFill>
              <a:srgbClr val="FFFF00"/>
            </a:solidFill>
            <a:miter lim="800000"/>
            <a:headEnd/>
            <a:tailEnd/>
          </a:ln>
        </p:spPr>
        <p:txBody>
          <a:bodyPr/>
          <a:lstStyle/>
          <a:p>
            <a:r>
              <a:rPr lang="it-IT" altLang="it-IT" sz="2400">
                <a:solidFill>
                  <a:schemeClr val="bg1"/>
                </a:solidFill>
                <a:latin typeface="Arial Black" panose="020B0A04020102020204" pitchFamily="34" charset="0"/>
              </a:rPr>
              <a:t>Neurobiologic and treatment overlap between Schizophrenia and Mood Disorders</a:t>
            </a:r>
            <a:r>
              <a:rPr lang="it-IT" altLang="it-IT"/>
              <a:t> </a:t>
            </a:r>
          </a:p>
        </p:txBody>
      </p:sp>
      <p:sp>
        <p:nvSpPr>
          <p:cNvPr id="125955" name="Oval 3"/>
          <p:cNvSpPr>
            <a:spLocks noChangeArrowheads="1"/>
          </p:cNvSpPr>
          <p:nvPr/>
        </p:nvSpPr>
        <p:spPr bwMode="auto">
          <a:xfrm>
            <a:off x="3657601" y="2819400"/>
            <a:ext cx="3014663" cy="2895600"/>
          </a:xfrm>
          <a:prstGeom prst="ellipse">
            <a:avLst/>
          </a:prstGeom>
          <a:noFill/>
          <a:ln w="57150">
            <a:solidFill>
              <a:srgbClr val="FFCC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5956" name="Oval 4"/>
          <p:cNvSpPr>
            <a:spLocks noChangeArrowheads="1"/>
          </p:cNvSpPr>
          <p:nvPr/>
        </p:nvSpPr>
        <p:spPr bwMode="auto">
          <a:xfrm>
            <a:off x="5791200" y="2819400"/>
            <a:ext cx="3048000" cy="2895600"/>
          </a:xfrm>
          <a:prstGeom prst="ellipse">
            <a:avLst/>
          </a:prstGeom>
          <a:noFill/>
          <a:ln w="571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5957" name="Text Box 5"/>
          <p:cNvSpPr txBox="1">
            <a:spLocks noChangeArrowheads="1"/>
          </p:cNvSpPr>
          <p:nvPr/>
        </p:nvSpPr>
        <p:spPr bwMode="auto">
          <a:xfrm>
            <a:off x="4114801" y="3870326"/>
            <a:ext cx="1355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2000" b="1" dirty="0">
                <a:latin typeface="Comic Sans MS" panose="030F0702030302020204" pitchFamily="66" charset="0"/>
              </a:rPr>
              <a:t>Mood </a:t>
            </a:r>
            <a:r>
              <a:rPr lang="it-IT" altLang="it-IT" sz="2000" b="1" dirty="0" err="1">
                <a:latin typeface="Comic Sans MS" panose="030F0702030302020204" pitchFamily="66" charset="0"/>
              </a:rPr>
              <a:t>Disorders</a:t>
            </a:r>
            <a:endParaRPr lang="it-IT" altLang="it-IT" sz="2000" b="1" dirty="0">
              <a:latin typeface="Comic Sans MS" panose="030F0702030302020204" pitchFamily="66" charset="0"/>
            </a:endParaRPr>
          </a:p>
        </p:txBody>
      </p:sp>
      <p:sp>
        <p:nvSpPr>
          <p:cNvPr id="125958" name="Text Box 6"/>
          <p:cNvSpPr txBox="1">
            <a:spLocks noChangeArrowheads="1"/>
          </p:cNvSpPr>
          <p:nvPr/>
        </p:nvSpPr>
        <p:spPr bwMode="auto">
          <a:xfrm>
            <a:off x="6807200" y="4022726"/>
            <a:ext cx="203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2000" b="1" dirty="0" err="1">
                <a:latin typeface="Comic Sans MS" panose="030F0702030302020204" pitchFamily="66" charset="0"/>
              </a:rPr>
              <a:t>Schizophrenia</a:t>
            </a:r>
            <a:endParaRPr lang="it-IT" altLang="it-IT" sz="2000" b="1" dirty="0">
              <a:latin typeface="Comic Sans MS" panose="030F0702030302020204" pitchFamily="66" charset="0"/>
            </a:endParaRPr>
          </a:p>
        </p:txBody>
      </p:sp>
      <p:sp>
        <p:nvSpPr>
          <p:cNvPr id="125959" name="Rectangle 7"/>
          <p:cNvSpPr>
            <a:spLocks noChangeArrowheads="1"/>
          </p:cNvSpPr>
          <p:nvPr/>
        </p:nvSpPr>
        <p:spPr bwMode="auto">
          <a:xfrm>
            <a:off x="2201864" y="3886200"/>
            <a:ext cx="1354137" cy="457200"/>
          </a:xfrm>
          <a:prstGeom prst="rect">
            <a:avLst/>
          </a:prstGeom>
          <a:solidFill>
            <a:schemeClr val="accent1"/>
          </a:solidFill>
          <a:ln w="9525">
            <a:solidFill>
              <a:schemeClr val="tx1"/>
            </a:solidFill>
            <a:miter lim="800000"/>
            <a:headEnd/>
            <a:tailEnd/>
          </a:ln>
          <a:effectLst>
            <a:outerShdw dist="107763" dir="13500000" algn="ctr" rotWithShape="0">
              <a:schemeClr val="bg2"/>
            </a:outerShdw>
          </a:effectLst>
        </p:spPr>
        <p:txBody>
          <a:bodyPr wrap="none" anchor="ctr"/>
          <a:lstStyle/>
          <a:p>
            <a:endParaRPr lang="it-IT"/>
          </a:p>
        </p:txBody>
      </p:sp>
      <p:sp>
        <p:nvSpPr>
          <p:cNvPr id="125960" name="Text Box 8"/>
          <p:cNvSpPr txBox="1">
            <a:spLocks noChangeArrowheads="1"/>
          </p:cNvSpPr>
          <p:nvPr/>
        </p:nvSpPr>
        <p:spPr bwMode="auto">
          <a:xfrm>
            <a:off x="2471739" y="3886201"/>
            <a:ext cx="949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a:latin typeface="Comic Sans MS" panose="030F0702030302020204" pitchFamily="66" charset="0"/>
              </a:rPr>
              <a:t>course</a:t>
            </a:r>
          </a:p>
        </p:txBody>
      </p:sp>
      <p:sp>
        <p:nvSpPr>
          <p:cNvPr id="125961" name="Rectangle 9"/>
          <p:cNvSpPr>
            <a:spLocks noChangeArrowheads="1"/>
          </p:cNvSpPr>
          <p:nvPr/>
        </p:nvSpPr>
        <p:spPr bwMode="auto">
          <a:xfrm>
            <a:off x="4437064" y="2133600"/>
            <a:ext cx="1354137" cy="457200"/>
          </a:xfrm>
          <a:prstGeom prst="rect">
            <a:avLst/>
          </a:prstGeom>
          <a:solidFill>
            <a:schemeClr val="accent1"/>
          </a:solidFill>
          <a:ln w="9525">
            <a:solidFill>
              <a:schemeClr val="tx1"/>
            </a:solidFill>
            <a:miter lim="800000"/>
            <a:headEnd/>
            <a:tailEnd/>
          </a:ln>
          <a:effectLst>
            <a:outerShdw dist="107763" dir="13500000" algn="ctr" rotWithShape="0">
              <a:schemeClr val="bg2"/>
            </a:outerShdw>
          </a:effectLst>
        </p:spPr>
        <p:txBody>
          <a:bodyPr wrap="none" anchor="ctr"/>
          <a:lstStyle/>
          <a:p>
            <a:endParaRPr lang="it-IT"/>
          </a:p>
        </p:txBody>
      </p:sp>
      <p:sp>
        <p:nvSpPr>
          <p:cNvPr id="125962" name="Text Box 10"/>
          <p:cNvSpPr txBox="1">
            <a:spLocks noChangeArrowheads="1"/>
          </p:cNvSpPr>
          <p:nvPr/>
        </p:nvSpPr>
        <p:spPr bwMode="auto">
          <a:xfrm>
            <a:off x="4572000" y="2133601"/>
            <a:ext cx="11509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a:latin typeface="Comic Sans MS" panose="030F0702030302020204" pitchFamily="66" charset="0"/>
              </a:rPr>
              <a:t>genetics</a:t>
            </a:r>
          </a:p>
        </p:txBody>
      </p:sp>
      <p:sp>
        <p:nvSpPr>
          <p:cNvPr id="125963" name="Rectangle 11"/>
          <p:cNvSpPr>
            <a:spLocks noChangeArrowheads="1"/>
          </p:cNvSpPr>
          <p:nvPr/>
        </p:nvSpPr>
        <p:spPr bwMode="auto">
          <a:xfrm>
            <a:off x="7078664" y="2133600"/>
            <a:ext cx="1963737" cy="457200"/>
          </a:xfrm>
          <a:prstGeom prst="rect">
            <a:avLst/>
          </a:prstGeom>
          <a:solidFill>
            <a:schemeClr val="accent1"/>
          </a:solidFill>
          <a:ln w="9525">
            <a:solidFill>
              <a:schemeClr val="tx1"/>
            </a:solidFill>
            <a:miter lim="800000"/>
            <a:headEnd/>
            <a:tailEnd/>
          </a:ln>
          <a:effectLst>
            <a:outerShdw dist="107763" dir="13500000" algn="ctr" rotWithShape="0">
              <a:schemeClr val="bg2"/>
            </a:outerShdw>
          </a:effectLst>
        </p:spPr>
        <p:txBody>
          <a:bodyPr wrap="none" anchor="ctr"/>
          <a:lstStyle/>
          <a:p>
            <a:endParaRPr lang="it-IT"/>
          </a:p>
        </p:txBody>
      </p:sp>
      <p:sp>
        <p:nvSpPr>
          <p:cNvPr id="125964" name="Text Box 12"/>
          <p:cNvSpPr txBox="1">
            <a:spLocks noChangeArrowheads="1"/>
          </p:cNvSpPr>
          <p:nvPr/>
        </p:nvSpPr>
        <p:spPr bwMode="auto">
          <a:xfrm>
            <a:off x="7213600" y="2133601"/>
            <a:ext cx="2006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a:latin typeface="Comic Sans MS" panose="030F0702030302020204" pitchFamily="66" charset="0"/>
              </a:rPr>
              <a:t>phenomenology</a:t>
            </a:r>
          </a:p>
        </p:txBody>
      </p:sp>
      <p:sp>
        <p:nvSpPr>
          <p:cNvPr id="125965" name="Rectangle 13"/>
          <p:cNvSpPr>
            <a:spLocks noChangeArrowheads="1"/>
          </p:cNvSpPr>
          <p:nvPr/>
        </p:nvSpPr>
        <p:spPr bwMode="auto">
          <a:xfrm>
            <a:off x="4233864" y="6019800"/>
            <a:ext cx="1963737" cy="457200"/>
          </a:xfrm>
          <a:prstGeom prst="rect">
            <a:avLst/>
          </a:prstGeom>
          <a:solidFill>
            <a:schemeClr val="accent1"/>
          </a:solidFill>
          <a:ln w="9525">
            <a:solidFill>
              <a:schemeClr val="tx1"/>
            </a:solidFill>
            <a:miter lim="800000"/>
            <a:headEnd/>
            <a:tailEnd/>
          </a:ln>
          <a:effectLst>
            <a:outerShdw dist="107763" dir="13500000" algn="ctr" rotWithShape="0">
              <a:schemeClr val="bg2"/>
            </a:outerShdw>
          </a:effectLst>
        </p:spPr>
        <p:txBody>
          <a:bodyPr wrap="none" anchor="ctr"/>
          <a:lstStyle/>
          <a:p>
            <a:endParaRPr lang="it-IT"/>
          </a:p>
        </p:txBody>
      </p:sp>
      <p:sp>
        <p:nvSpPr>
          <p:cNvPr id="125966" name="Text Box 14"/>
          <p:cNvSpPr txBox="1">
            <a:spLocks noChangeArrowheads="1"/>
          </p:cNvSpPr>
          <p:nvPr/>
        </p:nvSpPr>
        <p:spPr bwMode="auto">
          <a:xfrm>
            <a:off x="4503739" y="6034088"/>
            <a:ext cx="17621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a:latin typeface="Comic Sans MS" panose="030F0702030302020204" pitchFamily="66" charset="0"/>
              </a:rPr>
              <a:t>neuroimaging</a:t>
            </a:r>
          </a:p>
        </p:txBody>
      </p:sp>
      <p:sp>
        <p:nvSpPr>
          <p:cNvPr id="125967" name="Rectangle 15"/>
          <p:cNvSpPr>
            <a:spLocks noChangeArrowheads="1"/>
          </p:cNvSpPr>
          <p:nvPr/>
        </p:nvSpPr>
        <p:spPr bwMode="auto">
          <a:xfrm>
            <a:off x="7416800" y="5943600"/>
            <a:ext cx="1803400" cy="685800"/>
          </a:xfrm>
          <a:prstGeom prst="rect">
            <a:avLst/>
          </a:prstGeom>
          <a:solidFill>
            <a:schemeClr val="accent1"/>
          </a:solidFill>
          <a:ln w="9525">
            <a:solidFill>
              <a:schemeClr val="tx1"/>
            </a:solidFill>
            <a:miter lim="800000"/>
            <a:headEnd/>
            <a:tailEnd/>
          </a:ln>
          <a:effectLst>
            <a:outerShdw dist="107763" dir="13500000" algn="ctr" rotWithShape="0">
              <a:schemeClr val="bg2"/>
            </a:outerShdw>
          </a:effectLst>
        </p:spPr>
        <p:txBody>
          <a:bodyPr wrap="none" anchor="ctr"/>
          <a:lstStyle/>
          <a:p>
            <a:endParaRPr lang="it-IT"/>
          </a:p>
        </p:txBody>
      </p:sp>
      <p:sp>
        <p:nvSpPr>
          <p:cNvPr id="125968" name="Text Box 16"/>
          <p:cNvSpPr txBox="1">
            <a:spLocks noChangeArrowheads="1"/>
          </p:cNvSpPr>
          <p:nvPr/>
        </p:nvSpPr>
        <p:spPr bwMode="auto">
          <a:xfrm>
            <a:off x="7620001" y="5957888"/>
            <a:ext cx="230346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a:latin typeface="Comic Sans MS" panose="030F0702030302020204" pitchFamily="66" charset="0"/>
              </a:rPr>
              <a:t>Treatment response</a:t>
            </a:r>
          </a:p>
        </p:txBody>
      </p:sp>
      <p:pic>
        <p:nvPicPr>
          <p:cNvPr id="17" name="Immagin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825" y="5740216"/>
            <a:ext cx="2432103" cy="956993"/>
          </a:xfrm>
          <a:prstGeom prst="rect">
            <a:avLst/>
          </a:prstGeom>
        </p:spPr>
      </p:pic>
    </p:spTree>
    <p:extLst>
      <p:ext uri="{BB962C8B-B14F-4D97-AF65-F5344CB8AC3E}">
        <p14:creationId xmlns:p14="http://schemas.microsoft.com/office/powerpoint/2010/main" val="1406535736"/>
      </p:ext>
    </p:extLst>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1"/>
          <p:cNvSpPr>
            <a:spLocks noChangeArrowheads="1"/>
          </p:cNvSpPr>
          <p:nvPr/>
        </p:nvSpPr>
        <p:spPr bwMode="auto">
          <a:xfrm>
            <a:off x="2667000" y="979488"/>
            <a:ext cx="6205538" cy="1143000"/>
          </a:xfrm>
          <a:prstGeom prst="roundRect">
            <a:avLst>
              <a:gd name="adj" fmla="val 125"/>
            </a:avLst>
          </a:prstGeom>
          <a:solidFill>
            <a:srgbClr val="355E00"/>
          </a:solidFill>
          <a:ln w="9360">
            <a:solidFill>
              <a:srgbClr val="000000"/>
            </a:solidFill>
            <a:round/>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6387" name="Text Box 2"/>
          <p:cNvSpPr txBox="1">
            <a:spLocks noChangeArrowheads="1"/>
          </p:cNvSpPr>
          <p:nvPr/>
        </p:nvSpPr>
        <p:spPr bwMode="auto">
          <a:xfrm>
            <a:off x="2667000" y="1306514"/>
            <a:ext cx="6694488"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118000"/>
              </a:lnSpc>
            </a:pPr>
            <a:r>
              <a:rPr lang="en-GB" altLang="it-IT" sz="2500">
                <a:solidFill>
                  <a:srgbClr val="FFFFFF"/>
                </a:solidFill>
                <a:latin typeface="Arial Black" panose="020B0A04020102020204" pitchFamily="34" charset="0"/>
              </a:rPr>
              <a:t>SEMPLIFICAZIONE SOCIOLOGICA</a:t>
            </a:r>
          </a:p>
        </p:txBody>
      </p:sp>
      <p:sp>
        <p:nvSpPr>
          <p:cNvPr id="16388" name="AutoShape 3"/>
          <p:cNvSpPr>
            <a:spLocks noChangeArrowheads="1"/>
          </p:cNvSpPr>
          <p:nvPr/>
        </p:nvSpPr>
        <p:spPr bwMode="auto">
          <a:xfrm>
            <a:off x="3810000" y="4648200"/>
            <a:ext cx="6203950" cy="1143000"/>
          </a:xfrm>
          <a:prstGeom prst="roundRect">
            <a:avLst>
              <a:gd name="adj" fmla="val 125"/>
            </a:avLst>
          </a:prstGeom>
          <a:solidFill>
            <a:srgbClr val="23FF23"/>
          </a:solidFill>
          <a:ln w="9360">
            <a:solidFill>
              <a:srgbClr val="000000"/>
            </a:solidFill>
            <a:round/>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6389" name="Text Box 4"/>
          <p:cNvSpPr txBox="1">
            <a:spLocks noChangeArrowheads="1"/>
          </p:cNvSpPr>
          <p:nvPr/>
        </p:nvSpPr>
        <p:spPr bwMode="auto">
          <a:xfrm>
            <a:off x="4756151" y="5016500"/>
            <a:ext cx="4246563"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118000"/>
              </a:lnSpc>
            </a:pPr>
            <a:r>
              <a:rPr lang="en-GB" altLang="it-IT" sz="2500">
                <a:solidFill>
                  <a:srgbClr val="000000"/>
                </a:solidFill>
                <a:latin typeface="Arial Black" panose="020B0A04020102020204" pitchFamily="34" charset="0"/>
              </a:rPr>
              <a:t>TECNICISMO CLINICO</a:t>
            </a:r>
          </a:p>
        </p:txBody>
      </p:sp>
      <p:sp>
        <p:nvSpPr>
          <p:cNvPr id="16390" name="AutoShape 5"/>
          <p:cNvSpPr>
            <a:spLocks noChangeArrowheads="1"/>
          </p:cNvSpPr>
          <p:nvPr/>
        </p:nvSpPr>
        <p:spPr bwMode="auto">
          <a:xfrm>
            <a:off x="3646488" y="2286000"/>
            <a:ext cx="1306512" cy="654050"/>
          </a:xfrm>
          <a:prstGeom prst="downArrow">
            <a:avLst>
              <a:gd name="adj1" fmla="val 50000"/>
              <a:gd name="adj2" fmla="val 25000"/>
            </a:avLst>
          </a:prstGeom>
          <a:solidFill>
            <a:srgbClr val="355E00"/>
          </a:solidFill>
          <a:ln w="9360">
            <a:solidFill>
              <a:srgbClr val="000000"/>
            </a:solidFill>
            <a:round/>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6391" name="Text Box 6"/>
          <p:cNvSpPr txBox="1">
            <a:spLocks noChangeArrowheads="1"/>
          </p:cNvSpPr>
          <p:nvPr/>
        </p:nvSpPr>
        <p:spPr bwMode="auto">
          <a:xfrm>
            <a:off x="3451226" y="3101975"/>
            <a:ext cx="173037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117000"/>
              </a:lnSpc>
            </a:pPr>
            <a:r>
              <a:rPr lang="en-GB" altLang="it-IT" sz="2500">
                <a:solidFill>
                  <a:srgbClr val="000000"/>
                </a:solidFill>
                <a:latin typeface="Comic Sans MS" panose="030F0702030302020204" pitchFamily="66" charset="0"/>
              </a:rPr>
              <a:t>abitazione</a:t>
            </a:r>
          </a:p>
        </p:txBody>
      </p:sp>
      <p:sp>
        <p:nvSpPr>
          <p:cNvPr id="16392" name="AutoShape 7"/>
          <p:cNvSpPr>
            <a:spLocks noChangeArrowheads="1"/>
          </p:cNvSpPr>
          <p:nvPr/>
        </p:nvSpPr>
        <p:spPr bwMode="auto">
          <a:xfrm>
            <a:off x="6650038" y="2286000"/>
            <a:ext cx="1306512" cy="654050"/>
          </a:xfrm>
          <a:prstGeom prst="downArrow">
            <a:avLst>
              <a:gd name="adj1" fmla="val 50000"/>
              <a:gd name="adj2" fmla="val 25000"/>
            </a:avLst>
          </a:prstGeom>
          <a:solidFill>
            <a:srgbClr val="355E00"/>
          </a:solidFill>
          <a:ln w="9360">
            <a:solidFill>
              <a:srgbClr val="000000"/>
            </a:solidFill>
            <a:round/>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6393" name="Text Box 8"/>
          <p:cNvSpPr txBox="1">
            <a:spLocks noChangeArrowheads="1"/>
          </p:cNvSpPr>
          <p:nvPr/>
        </p:nvSpPr>
        <p:spPr bwMode="auto">
          <a:xfrm>
            <a:off x="6846889" y="3036888"/>
            <a:ext cx="130492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117000"/>
              </a:lnSpc>
            </a:pPr>
            <a:r>
              <a:rPr lang="en-GB" altLang="it-IT" sz="2500">
                <a:solidFill>
                  <a:srgbClr val="000000"/>
                </a:solidFill>
                <a:latin typeface="Comic Sans MS" panose="030F0702030302020204" pitchFamily="66" charset="0"/>
              </a:rPr>
              <a:t>lavoro</a:t>
            </a:r>
          </a:p>
        </p:txBody>
      </p:sp>
      <p:sp>
        <p:nvSpPr>
          <p:cNvPr id="16394" name="AutoShape 9"/>
          <p:cNvSpPr>
            <a:spLocks noChangeArrowheads="1"/>
          </p:cNvSpPr>
          <p:nvPr/>
        </p:nvSpPr>
        <p:spPr bwMode="auto">
          <a:xfrm>
            <a:off x="5441951" y="3756026"/>
            <a:ext cx="1306513" cy="815975"/>
          </a:xfrm>
          <a:prstGeom prst="upArrow">
            <a:avLst>
              <a:gd name="adj1" fmla="val 50000"/>
              <a:gd name="adj2" fmla="val 25000"/>
            </a:avLst>
          </a:prstGeom>
          <a:solidFill>
            <a:srgbClr val="23FF23"/>
          </a:solidFill>
          <a:ln w="9360">
            <a:solidFill>
              <a:srgbClr val="000000"/>
            </a:solidFill>
            <a:round/>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6395" name="AutoShape 10"/>
          <p:cNvSpPr>
            <a:spLocks noChangeArrowheads="1"/>
          </p:cNvSpPr>
          <p:nvPr/>
        </p:nvSpPr>
        <p:spPr bwMode="auto">
          <a:xfrm>
            <a:off x="8250238" y="3756026"/>
            <a:ext cx="1306512" cy="815975"/>
          </a:xfrm>
          <a:prstGeom prst="upArrow">
            <a:avLst>
              <a:gd name="adj1" fmla="val 50000"/>
              <a:gd name="adj2" fmla="val 25000"/>
            </a:avLst>
          </a:prstGeom>
          <a:solidFill>
            <a:srgbClr val="23FF23"/>
          </a:solidFill>
          <a:ln w="9360">
            <a:solidFill>
              <a:srgbClr val="000000"/>
            </a:solidFill>
            <a:round/>
            <a:headEnd/>
            <a:tailEnd/>
          </a:ln>
        </p:spPr>
        <p:txBody>
          <a:bodyPr wrap="none" lIns="82945" tIns="41473" rIns="82945" bIns="41473"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6396" name="Text Box 11"/>
          <p:cNvSpPr txBox="1">
            <a:spLocks noChangeArrowheads="1"/>
          </p:cNvSpPr>
          <p:nvPr/>
        </p:nvSpPr>
        <p:spPr bwMode="auto">
          <a:xfrm>
            <a:off x="5410201" y="3265488"/>
            <a:ext cx="147002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117000"/>
              </a:lnSpc>
            </a:pPr>
            <a:r>
              <a:rPr lang="en-GB" altLang="it-IT" sz="2500">
                <a:solidFill>
                  <a:srgbClr val="000000"/>
                </a:solidFill>
                <a:latin typeface="Comic Sans MS" panose="030F0702030302020204" pitchFamily="66" charset="0"/>
              </a:rPr>
              <a:t>diagnosi</a:t>
            </a:r>
          </a:p>
        </p:txBody>
      </p:sp>
      <p:sp>
        <p:nvSpPr>
          <p:cNvPr id="16397" name="Text Box 12"/>
          <p:cNvSpPr txBox="1">
            <a:spLocks noChangeArrowheads="1"/>
          </p:cNvSpPr>
          <p:nvPr/>
        </p:nvSpPr>
        <p:spPr bwMode="auto">
          <a:xfrm>
            <a:off x="8316914" y="3265488"/>
            <a:ext cx="127317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0820" rIns="81639" bIns="40820"/>
          <a:lstStyle>
            <a:lvl1pPr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1pPr>
            <a:lvl2pPr marL="742950" indent="-28575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2pPr>
            <a:lvl3pPr marL="11430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3pPr>
            <a:lvl4pPr marL="16002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4pPr>
            <a:lvl5pPr marL="2057400" indent="-228600" eaLnBrk="0" hangingPunct="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solidFill>
                  <a:schemeClr val="tx1"/>
                </a:solidFill>
                <a:latin typeface="Arial" panose="020B0604020202020204" pitchFamily="34" charset="0"/>
              </a:defRPr>
            </a:lvl9pPr>
          </a:lstStyle>
          <a:p>
            <a:pPr eaLnBrk="1" hangingPunct="1">
              <a:lnSpc>
                <a:spcPct val="117000"/>
              </a:lnSpc>
            </a:pPr>
            <a:r>
              <a:rPr lang="en-GB" altLang="it-IT" sz="2500">
                <a:solidFill>
                  <a:srgbClr val="000000"/>
                </a:solidFill>
                <a:latin typeface="Comic Sans MS" panose="030F0702030302020204" pitchFamily="66" charset="0"/>
              </a:rPr>
              <a:t>terapia</a:t>
            </a:r>
          </a:p>
        </p:txBody>
      </p:sp>
      <p:pic>
        <p:nvPicPr>
          <p:cNvPr id="14" name="Immagin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609" y="5791200"/>
            <a:ext cx="2432103" cy="956993"/>
          </a:xfrm>
          <a:prstGeom prst="rect">
            <a:avLst/>
          </a:prstGeom>
        </p:spPr>
      </p:pic>
    </p:spTree>
    <p:extLst>
      <p:ext uri="{BB962C8B-B14F-4D97-AF65-F5344CB8AC3E}">
        <p14:creationId xmlns:p14="http://schemas.microsoft.com/office/powerpoint/2010/main" val="235061824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 Box 2"/>
          <p:cNvSpPr txBox="1">
            <a:spLocks noChangeArrowheads="1"/>
          </p:cNvSpPr>
          <p:nvPr/>
        </p:nvSpPr>
        <p:spPr bwMode="auto">
          <a:xfrm>
            <a:off x="4397376" y="3517160"/>
            <a:ext cx="3394075" cy="757130"/>
          </a:xfrm>
          <a:prstGeom prst="rect">
            <a:avLst/>
          </a:prstGeom>
          <a:solidFill>
            <a:srgbClr val="0066CC"/>
          </a:solidFill>
          <a:ln w="38100">
            <a:solidFill>
              <a:schemeClr val="tx2"/>
            </a:solidFill>
            <a:miter lim="800000"/>
            <a:headEnd type="none" w="sm" len="sm"/>
            <a:tailEnd type="none" w="sm" len="sm"/>
          </a:ln>
          <a:effectLst>
            <a:outerShdw dist="107763" dir="13500000" algn="ctr" rotWithShape="0">
              <a:srgbClr val="00CC66"/>
            </a:outerShdw>
          </a:effectLst>
        </p:spPr>
        <p:txBody>
          <a:bodyPr anchor="ctr">
            <a:spAutoFit/>
          </a:bodyPr>
          <a:lstStyle/>
          <a:p>
            <a:pPr algn="ctr" eaLnBrk="0" hangingPunct="0">
              <a:lnSpc>
                <a:spcPct val="80000"/>
              </a:lnSpc>
              <a:spcBef>
                <a:spcPct val="20000"/>
              </a:spcBef>
            </a:pPr>
            <a:r>
              <a:rPr lang="en-US" altLang="en-US" b="1" dirty="0">
                <a:solidFill>
                  <a:srgbClr val="FFF053"/>
                </a:solidFill>
                <a:latin typeface="Tahoma" panose="020B0604030504040204" pitchFamily="34" charset="0"/>
              </a:rPr>
              <a:t>Functional Decline</a:t>
            </a:r>
            <a:br>
              <a:rPr lang="en-US" altLang="en-US" b="1" dirty="0">
                <a:solidFill>
                  <a:srgbClr val="FFF053"/>
                </a:solidFill>
                <a:latin typeface="Tahoma" panose="020B0604030504040204" pitchFamily="34" charset="0"/>
              </a:rPr>
            </a:br>
            <a:r>
              <a:rPr lang="en-US" altLang="en-US" b="1" dirty="0">
                <a:solidFill>
                  <a:srgbClr val="FF99FF"/>
                </a:solidFill>
                <a:latin typeface="Tahoma" panose="020B0604030504040204" pitchFamily="34" charset="0"/>
              </a:rPr>
              <a:t>Caregiver Burnout</a:t>
            </a:r>
            <a:r>
              <a:rPr lang="en-US" altLang="en-US" b="1" dirty="0">
                <a:solidFill>
                  <a:srgbClr val="FFF053"/>
                </a:solidFill>
                <a:latin typeface="Tahoma" panose="020B0604030504040204" pitchFamily="34" charset="0"/>
              </a:rPr>
              <a:t/>
            </a:r>
            <a:br>
              <a:rPr lang="en-US" altLang="en-US" b="1" dirty="0">
                <a:solidFill>
                  <a:srgbClr val="FFF053"/>
                </a:solidFill>
                <a:latin typeface="Tahoma" panose="020B0604030504040204" pitchFamily="34" charset="0"/>
              </a:rPr>
            </a:br>
            <a:r>
              <a:rPr lang="en-US" altLang="en-US" b="1" dirty="0">
                <a:solidFill>
                  <a:srgbClr val="FFF053"/>
                </a:solidFill>
                <a:latin typeface="Tahoma" panose="020B0604030504040204" pitchFamily="34" charset="0"/>
              </a:rPr>
              <a:t>Poor Self-Care</a:t>
            </a:r>
            <a:endParaRPr lang="en-US" altLang="en-US" b="1" dirty="0">
              <a:solidFill>
                <a:srgbClr val="FFFF00"/>
              </a:solidFill>
              <a:latin typeface="Tahoma" panose="020B0604030504040204" pitchFamily="34" charset="0"/>
            </a:endParaRPr>
          </a:p>
        </p:txBody>
      </p:sp>
      <p:sp>
        <p:nvSpPr>
          <p:cNvPr id="133123" name="Rectangle 3"/>
          <p:cNvSpPr>
            <a:spLocks noGrp="1" noChangeArrowheads="1"/>
          </p:cNvSpPr>
          <p:nvPr>
            <p:ph type="title"/>
          </p:nvPr>
        </p:nvSpPr>
        <p:spPr>
          <a:xfrm>
            <a:off x="2336800" y="152400"/>
            <a:ext cx="7874000" cy="1600200"/>
          </a:xfrm>
          <a:ln w="28575">
            <a:solidFill>
              <a:srgbClr val="FFCC00"/>
            </a:solidFill>
            <a:miter lim="800000"/>
            <a:headEnd/>
            <a:tailEnd/>
          </a:ln>
        </p:spPr>
        <p:txBody>
          <a:bodyPr/>
          <a:lstStyle/>
          <a:p>
            <a:r>
              <a:rPr lang="en-US" altLang="en-US" sz="2400" dirty="0">
                <a:latin typeface="Arial Black" panose="020B0A04020102020204" pitchFamily="34" charset="0"/>
              </a:rPr>
              <a:t>Recognizing the Opportunities and Understanding the Barriers to Providing Help </a:t>
            </a:r>
          </a:p>
        </p:txBody>
      </p:sp>
      <p:sp>
        <p:nvSpPr>
          <p:cNvPr id="133124" name="Text Box 4"/>
          <p:cNvSpPr txBox="1">
            <a:spLocks noChangeArrowheads="1"/>
          </p:cNvSpPr>
          <p:nvPr/>
        </p:nvSpPr>
        <p:spPr bwMode="auto">
          <a:xfrm>
            <a:off x="5410200" y="5503864"/>
            <a:ext cx="5010150" cy="896937"/>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38100">
                <a:solidFill>
                  <a:schemeClr val="hlink"/>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a:tabLst>
                <a:tab pos="1947863" algn="l"/>
              </a:tabLst>
              <a:defRPr sz="2400">
                <a:solidFill>
                  <a:schemeClr val="tx1"/>
                </a:solidFill>
                <a:latin typeface="Times New Roman" panose="02020603050405020304" pitchFamily="18" charset="0"/>
              </a:defRPr>
            </a:lvl1pPr>
            <a:lvl2pPr algn="l">
              <a:tabLst>
                <a:tab pos="1947863" algn="l"/>
              </a:tabLst>
              <a:defRPr sz="2400">
                <a:solidFill>
                  <a:schemeClr val="tx1"/>
                </a:solidFill>
                <a:latin typeface="Times New Roman" panose="02020603050405020304" pitchFamily="18" charset="0"/>
              </a:defRPr>
            </a:lvl2pPr>
            <a:lvl3pPr algn="l">
              <a:tabLst>
                <a:tab pos="1947863" algn="l"/>
              </a:tabLst>
              <a:defRPr sz="2400">
                <a:solidFill>
                  <a:schemeClr val="tx1"/>
                </a:solidFill>
                <a:latin typeface="Times New Roman" panose="02020603050405020304" pitchFamily="18" charset="0"/>
              </a:defRPr>
            </a:lvl3pPr>
            <a:lvl4pPr algn="l">
              <a:tabLst>
                <a:tab pos="1947863" algn="l"/>
              </a:tabLst>
              <a:defRPr sz="2400">
                <a:solidFill>
                  <a:schemeClr val="tx1"/>
                </a:solidFill>
                <a:latin typeface="Times New Roman" panose="02020603050405020304" pitchFamily="18" charset="0"/>
              </a:defRPr>
            </a:lvl4pPr>
            <a:lvl5pPr algn="l">
              <a:tabLst>
                <a:tab pos="1947863" algn="l"/>
              </a:tabLst>
              <a:defRPr sz="2400">
                <a:solidFill>
                  <a:schemeClr val="tx1"/>
                </a:solidFill>
                <a:latin typeface="Times New Roman" panose="02020603050405020304" pitchFamily="18" charset="0"/>
              </a:defRPr>
            </a:lvl5pPr>
            <a:lvl6pPr fontAlgn="base">
              <a:spcBef>
                <a:spcPct val="0"/>
              </a:spcBef>
              <a:spcAft>
                <a:spcPct val="0"/>
              </a:spcAft>
              <a:tabLst>
                <a:tab pos="1947863" algn="l"/>
              </a:tabLst>
              <a:defRPr sz="2400">
                <a:solidFill>
                  <a:schemeClr val="tx1"/>
                </a:solidFill>
                <a:latin typeface="Times New Roman" panose="02020603050405020304" pitchFamily="18" charset="0"/>
              </a:defRPr>
            </a:lvl6pPr>
            <a:lvl7pPr fontAlgn="base">
              <a:spcBef>
                <a:spcPct val="0"/>
              </a:spcBef>
              <a:spcAft>
                <a:spcPct val="0"/>
              </a:spcAft>
              <a:tabLst>
                <a:tab pos="1947863" algn="l"/>
              </a:tabLst>
              <a:defRPr sz="2400">
                <a:solidFill>
                  <a:schemeClr val="tx1"/>
                </a:solidFill>
                <a:latin typeface="Times New Roman" panose="02020603050405020304" pitchFamily="18" charset="0"/>
              </a:defRPr>
            </a:lvl7pPr>
            <a:lvl8pPr fontAlgn="base">
              <a:spcBef>
                <a:spcPct val="0"/>
              </a:spcBef>
              <a:spcAft>
                <a:spcPct val="0"/>
              </a:spcAft>
              <a:tabLst>
                <a:tab pos="1947863" algn="l"/>
              </a:tabLst>
              <a:defRPr sz="2400">
                <a:solidFill>
                  <a:schemeClr val="tx1"/>
                </a:solidFill>
                <a:latin typeface="Times New Roman" panose="02020603050405020304" pitchFamily="18" charset="0"/>
              </a:defRPr>
            </a:lvl8pPr>
            <a:lvl9pPr fontAlgn="base">
              <a:spcBef>
                <a:spcPct val="0"/>
              </a:spcBef>
              <a:spcAft>
                <a:spcPct val="0"/>
              </a:spcAft>
              <a:tabLst>
                <a:tab pos="1947863" algn="l"/>
              </a:tabLst>
              <a:defRPr sz="2400">
                <a:solidFill>
                  <a:schemeClr val="tx1"/>
                </a:solidFill>
                <a:latin typeface="Times New Roman" panose="02020603050405020304" pitchFamily="18" charset="0"/>
              </a:defRPr>
            </a:lvl9pPr>
          </a:lstStyle>
          <a:p>
            <a:pPr eaLnBrk="0" hangingPunct="0">
              <a:lnSpc>
                <a:spcPct val="80000"/>
              </a:lnSpc>
              <a:spcBef>
                <a:spcPct val="20000"/>
              </a:spcBef>
            </a:pPr>
            <a:r>
              <a:rPr lang="en-US" altLang="en-US" sz="2200" b="1" dirty="0">
                <a:latin typeface="Tahoma" panose="020B0604030504040204" pitchFamily="34" charset="0"/>
              </a:rPr>
              <a:t>Treatment Challenges:  Polypharmacy, Discomforts, Safety Concerns, etc.</a:t>
            </a:r>
            <a:endParaRPr lang="en-US" altLang="en-US" sz="2200" b="1" dirty="0">
              <a:latin typeface="Tahoma" panose="020B0604030504040204" pitchFamily="34" charset="0"/>
              <a:sym typeface="Symbol" panose="05050102010706020507" pitchFamily="18" charset="2"/>
            </a:endParaRPr>
          </a:p>
        </p:txBody>
      </p:sp>
      <p:sp>
        <p:nvSpPr>
          <p:cNvPr id="133125" name="Text Box 5"/>
          <p:cNvSpPr txBox="1">
            <a:spLocks noChangeArrowheads="1"/>
          </p:cNvSpPr>
          <p:nvPr/>
        </p:nvSpPr>
        <p:spPr bwMode="auto">
          <a:xfrm>
            <a:off x="1911351" y="2528888"/>
            <a:ext cx="3108325" cy="36036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38100">
                <a:solidFill>
                  <a:schemeClr val="hlink"/>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111125" indent="-1111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eaLnBrk="0" hangingPunct="0">
              <a:lnSpc>
                <a:spcPct val="80000"/>
              </a:lnSpc>
              <a:spcBef>
                <a:spcPct val="50000"/>
              </a:spcBef>
              <a:buClr>
                <a:schemeClr val="accent1"/>
              </a:buClr>
            </a:pPr>
            <a:r>
              <a:rPr lang="en-US" altLang="en-US" sz="2200" b="1" dirty="0">
                <a:latin typeface="Tahoma" panose="020B0604030504040204" pitchFamily="34" charset="0"/>
              </a:rPr>
              <a:t>Psychosis Symptoms</a:t>
            </a:r>
          </a:p>
        </p:txBody>
      </p:sp>
      <p:sp>
        <p:nvSpPr>
          <p:cNvPr id="133126" name="Text Box 6"/>
          <p:cNvSpPr txBox="1">
            <a:spLocks noChangeArrowheads="1"/>
          </p:cNvSpPr>
          <p:nvPr/>
        </p:nvSpPr>
        <p:spPr bwMode="auto">
          <a:xfrm>
            <a:off x="1911350" y="5191126"/>
            <a:ext cx="3073400" cy="36036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38100">
                <a:solidFill>
                  <a:schemeClr val="hlink"/>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111125" indent="-1111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eaLnBrk="0" hangingPunct="0">
              <a:lnSpc>
                <a:spcPct val="80000"/>
              </a:lnSpc>
              <a:spcBef>
                <a:spcPct val="50000"/>
              </a:spcBef>
              <a:buClr>
                <a:schemeClr val="accent1"/>
              </a:buClr>
            </a:pPr>
            <a:r>
              <a:rPr lang="en-US" altLang="en-US" sz="2200" b="1" dirty="0">
                <a:latin typeface="Tahoma" panose="020B0604030504040204" pitchFamily="34" charset="0"/>
              </a:rPr>
              <a:t>Cognitive Symptoms</a:t>
            </a:r>
          </a:p>
        </p:txBody>
      </p:sp>
      <p:sp>
        <p:nvSpPr>
          <p:cNvPr id="133127" name="Text Box 7"/>
          <p:cNvSpPr txBox="1">
            <a:spLocks noChangeArrowheads="1"/>
          </p:cNvSpPr>
          <p:nvPr/>
        </p:nvSpPr>
        <p:spPr bwMode="auto">
          <a:xfrm>
            <a:off x="7891464" y="2651126"/>
            <a:ext cx="2517775" cy="36036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38100">
                <a:solidFill>
                  <a:schemeClr val="hlink"/>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111125" indent="-1111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eaLnBrk="0" hangingPunct="0">
              <a:lnSpc>
                <a:spcPct val="80000"/>
              </a:lnSpc>
              <a:spcBef>
                <a:spcPct val="50000"/>
              </a:spcBef>
            </a:pPr>
            <a:r>
              <a:rPr lang="en-US" altLang="en-US" sz="2200" b="1" dirty="0">
                <a:latin typeface="Tahoma" panose="020B0604030504040204" pitchFamily="34" charset="0"/>
              </a:rPr>
              <a:t>Mood Symptoms</a:t>
            </a:r>
          </a:p>
        </p:txBody>
      </p:sp>
      <p:sp>
        <p:nvSpPr>
          <p:cNvPr id="133128" name="Text Box 8"/>
          <p:cNvSpPr txBox="1">
            <a:spLocks noChangeArrowheads="1"/>
          </p:cNvSpPr>
          <p:nvPr/>
        </p:nvSpPr>
        <p:spPr bwMode="auto">
          <a:xfrm>
            <a:off x="5084764" y="1900238"/>
            <a:ext cx="3241675" cy="36036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38100">
                <a:solidFill>
                  <a:schemeClr val="hlink"/>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111125" indent="-1111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eaLnBrk="0" hangingPunct="0">
              <a:lnSpc>
                <a:spcPct val="80000"/>
              </a:lnSpc>
              <a:spcBef>
                <a:spcPct val="50000"/>
              </a:spcBef>
              <a:buClr>
                <a:schemeClr val="accent1"/>
              </a:buClr>
            </a:pPr>
            <a:r>
              <a:rPr lang="en-US" altLang="en-US" sz="2200" b="1">
                <a:solidFill>
                  <a:schemeClr val="bg1"/>
                </a:solidFill>
                <a:latin typeface="Tahoma" panose="020B0604030504040204" pitchFamily="34" charset="0"/>
              </a:rPr>
              <a:t>Behavioral Symptoms</a:t>
            </a:r>
          </a:p>
        </p:txBody>
      </p:sp>
      <p:sp>
        <p:nvSpPr>
          <p:cNvPr id="133129" name="Line 9"/>
          <p:cNvSpPr>
            <a:spLocks noChangeShapeType="1"/>
          </p:cNvSpPr>
          <p:nvPr/>
        </p:nvSpPr>
        <p:spPr bwMode="auto">
          <a:xfrm flipV="1">
            <a:off x="4370389" y="4560888"/>
            <a:ext cx="503237" cy="647700"/>
          </a:xfrm>
          <a:prstGeom prst="line">
            <a:avLst/>
          </a:prstGeom>
          <a:noFill/>
          <a:ln w="38100">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sp>
        <p:nvSpPr>
          <p:cNvPr id="133130" name="Line 10"/>
          <p:cNvSpPr>
            <a:spLocks noChangeShapeType="1"/>
          </p:cNvSpPr>
          <p:nvPr/>
        </p:nvSpPr>
        <p:spPr bwMode="auto">
          <a:xfrm>
            <a:off x="6026150" y="2371725"/>
            <a:ext cx="0" cy="749300"/>
          </a:xfrm>
          <a:prstGeom prst="line">
            <a:avLst/>
          </a:prstGeom>
          <a:noFill/>
          <a:ln w="38100">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sp>
        <p:nvSpPr>
          <p:cNvPr id="133131" name="Line 11"/>
          <p:cNvSpPr>
            <a:spLocks noChangeShapeType="1"/>
          </p:cNvSpPr>
          <p:nvPr/>
        </p:nvSpPr>
        <p:spPr bwMode="auto">
          <a:xfrm flipH="1">
            <a:off x="7840664" y="2987676"/>
            <a:ext cx="846137" cy="485775"/>
          </a:xfrm>
          <a:prstGeom prst="line">
            <a:avLst/>
          </a:prstGeom>
          <a:noFill/>
          <a:ln w="38100">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sp>
        <p:nvSpPr>
          <p:cNvPr id="133132" name="Line 12"/>
          <p:cNvSpPr>
            <a:spLocks noChangeShapeType="1"/>
          </p:cNvSpPr>
          <p:nvPr/>
        </p:nvSpPr>
        <p:spPr bwMode="auto">
          <a:xfrm flipH="1" flipV="1">
            <a:off x="7086601" y="4648201"/>
            <a:ext cx="436563" cy="703263"/>
          </a:xfrm>
          <a:prstGeom prst="line">
            <a:avLst/>
          </a:prstGeom>
          <a:noFill/>
          <a:ln w="38100">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it-IT"/>
          </a:p>
        </p:txBody>
      </p:sp>
      <p:sp>
        <p:nvSpPr>
          <p:cNvPr id="133133" name="Line 13"/>
          <p:cNvSpPr>
            <a:spLocks noChangeShapeType="1"/>
          </p:cNvSpPr>
          <p:nvPr/>
        </p:nvSpPr>
        <p:spPr bwMode="auto">
          <a:xfrm>
            <a:off x="4460876" y="2857500"/>
            <a:ext cx="449263" cy="344488"/>
          </a:xfrm>
          <a:prstGeom prst="line">
            <a:avLst/>
          </a:prstGeom>
          <a:noFill/>
          <a:ln w="38100">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it-IT"/>
          </a:p>
        </p:txBody>
      </p:sp>
      <p:pic>
        <p:nvPicPr>
          <p:cNvPr id="14" name="Immagin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894" y="5703230"/>
            <a:ext cx="2432103" cy="956993"/>
          </a:xfrm>
          <a:prstGeom prst="rect">
            <a:avLst/>
          </a:prstGeom>
        </p:spPr>
      </p:pic>
    </p:spTree>
    <p:extLst>
      <p:ext uri="{BB962C8B-B14F-4D97-AF65-F5344CB8AC3E}">
        <p14:creationId xmlns:p14="http://schemas.microsoft.com/office/powerpoint/2010/main" val="243597455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133122"/>
                                        </p:tgtEl>
                                        <p:attrNameLst>
                                          <p:attrName>style.visibility</p:attrName>
                                        </p:attrNameLst>
                                      </p:cBhvr>
                                      <p:to>
                                        <p:strVal val="visible"/>
                                      </p:to>
                                    </p:set>
                                    <p:anim calcmode="lin" valueType="num">
                                      <p:cBhvr>
                                        <p:cTn id="7" dur="500" fill="hold"/>
                                        <p:tgtEl>
                                          <p:spTgt spid="133122"/>
                                        </p:tgtEl>
                                        <p:attrNameLst>
                                          <p:attrName>ppt_w</p:attrName>
                                        </p:attrNameLst>
                                      </p:cBhvr>
                                      <p:tavLst>
                                        <p:tav tm="0">
                                          <p:val>
                                            <p:strVal val="2/3*#ppt_w"/>
                                          </p:val>
                                        </p:tav>
                                        <p:tav tm="100000">
                                          <p:val>
                                            <p:strVal val="#ppt_w"/>
                                          </p:val>
                                        </p:tav>
                                      </p:tavLst>
                                    </p:anim>
                                    <p:anim calcmode="lin" valueType="num">
                                      <p:cBhvr>
                                        <p:cTn id="8" dur="500" fill="hold"/>
                                        <p:tgtEl>
                                          <p:spTgt spid="13312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78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852" y="726591"/>
            <a:ext cx="5294210" cy="3965547"/>
          </a:xfrm>
          <a:prstGeom prst="rect">
            <a:avLst/>
          </a:prstGeom>
        </p:spPr>
      </p:pic>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1847" y="1415845"/>
            <a:ext cx="4617650" cy="4143683"/>
          </a:xfrm>
          <a:prstGeom prst="rect">
            <a:avLst/>
          </a:prstGeom>
        </p:spPr>
      </p:pic>
      <p:sp>
        <p:nvSpPr>
          <p:cNvPr id="6" name="Text Box 3"/>
          <p:cNvSpPr txBox="1">
            <a:spLocks noChangeArrowheads="1"/>
          </p:cNvSpPr>
          <p:nvPr/>
        </p:nvSpPr>
        <p:spPr bwMode="auto">
          <a:xfrm>
            <a:off x="1166446" y="5398478"/>
            <a:ext cx="7772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spcBef>
                <a:spcPct val="50000"/>
              </a:spcBef>
            </a:pPr>
            <a:r>
              <a:rPr lang="it-IT" altLang="it-IT" sz="2000" dirty="0">
                <a:solidFill>
                  <a:prstClr val="black"/>
                </a:solidFill>
                <a:latin typeface="Arial Black" panose="020B0A04020102020204" pitchFamily="34" charset="0"/>
              </a:rPr>
              <a:t>R. </a:t>
            </a:r>
            <a:r>
              <a:rPr lang="it-IT" altLang="it-IT" sz="2000" dirty="0" err="1">
                <a:solidFill>
                  <a:prstClr val="black"/>
                </a:solidFill>
                <a:latin typeface="Arial Black" panose="020B0A04020102020204" pitchFamily="34" charset="0"/>
              </a:rPr>
              <a:t>Merton</a:t>
            </a:r>
            <a:r>
              <a:rPr lang="it-IT" altLang="it-IT" sz="2000" dirty="0">
                <a:solidFill>
                  <a:prstClr val="black"/>
                </a:solidFill>
                <a:latin typeface="Arial Black" panose="020B0A04020102020204" pitchFamily="34" charset="0"/>
              </a:rPr>
              <a:t>: The </a:t>
            </a:r>
            <a:r>
              <a:rPr lang="it-IT" altLang="it-IT" sz="2000" dirty="0" err="1">
                <a:solidFill>
                  <a:prstClr val="black"/>
                </a:solidFill>
                <a:latin typeface="Arial Black" panose="020B0A04020102020204" pitchFamily="34" charset="0"/>
              </a:rPr>
              <a:t>Travels</a:t>
            </a:r>
            <a:r>
              <a:rPr lang="it-IT" altLang="it-IT" sz="2000" dirty="0">
                <a:solidFill>
                  <a:prstClr val="black"/>
                </a:solidFill>
                <a:latin typeface="Arial Black" panose="020B0A04020102020204" pitchFamily="34" charset="0"/>
              </a:rPr>
              <a:t> and Adventures of </a:t>
            </a:r>
            <a:r>
              <a:rPr lang="it-IT" altLang="it-IT" sz="2000" dirty="0" err="1" smtClean="0">
                <a:solidFill>
                  <a:prstClr val="black"/>
                </a:solidFill>
                <a:latin typeface="Arial Black" panose="020B0A04020102020204" pitchFamily="34" charset="0"/>
              </a:rPr>
              <a:t>Serendipity</a:t>
            </a:r>
            <a:r>
              <a:rPr lang="it-IT" altLang="it-IT" sz="2000" dirty="0" smtClean="0">
                <a:solidFill>
                  <a:prstClr val="black"/>
                </a:solidFill>
                <a:latin typeface="Arial Black" panose="020B0A04020102020204" pitchFamily="34" charset="0"/>
              </a:rPr>
              <a:t> </a:t>
            </a:r>
            <a:r>
              <a:rPr lang="it-IT" altLang="it-IT" sz="2000" dirty="0">
                <a:solidFill>
                  <a:prstClr val="black"/>
                </a:solidFill>
                <a:latin typeface="Arial Black" panose="020B0A04020102020204" pitchFamily="34" charset="0"/>
              </a:rPr>
              <a:t>Princeton </a:t>
            </a:r>
            <a:r>
              <a:rPr lang="it-IT" altLang="it-IT" sz="2000" dirty="0" err="1">
                <a:solidFill>
                  <a:prstClr val="black"/>
                </a:solidFill>
                <a:latin typeface="Arial Black" panose="020B0A04020102020204" pitchFamily="34" charset="0"/>
              </a:rPr>
              <a:t>University</a:t>
            </a:r>
            <a:r>
              <a:rPr lang="it-IT" altLang="it-IT" sz="2000" dirty="0">
                <a:solidFill>
                  <a:prstClr val="black"/>
                </a:solidFill>
                <a:latin typeface="Arial Black" panose="020B0A04020102020204" pitchFamily="34" charset="0"/>
              </a:rPr>
              <a:t> Press, 2003</a:t>
            </a:r>
          </a:p>
        </p:txBody>
      </p:sp>
      <p:pic>
        <p:nvPicPr>
          <p:cNvPr id="5" name="Immagin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2522" y="5621656"/>
            <a:ext cx="2432103" cy="956993"/>
          </a:xfrm>
          <a:prstGeom prst="rect">
            <a:avLst/>
          </a:prstGeom>
        </p:spPr>
      </p:pic>
    </p:spTree>
    <p:extLst>
      <p:ext uri="{BB962C8B-B14F-4D97-AF65-F5344CB8AC3E}">
        <p14:creationId xmlns:p14="http://schemas.microsoft.com/office/powerpoint/2010/main" val="38964764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6757" y="813841"/>
            <a:ext cx="8439665" cy="5266977"/>
          </a:xfrm>
          <a:prstGeom prst="rect">
            <a:avLst/>
          </a:prstGeom>
        </p:spPr>
      </p:pic>
      <p:sp>
        <p:nvSpPr>
          <p:cNvPr id="3" name="CasellaDiTesto 2"/>
          <p:cNvSpPr txBox="1"/>
          <p:nvPr/>
        </p:nvSpPr>
        <p:spPr>
          <a:xfrm>
            <a:off x="3101542" y="247135"/>
            <a:ext cx="6030097" cy="369332"/>
          </a:xfrm>
          <a:prstGeom prst="rect">
            <a:avLst/>
          </a:prstGeom>
          <a:noFill/>
        </p:spPr>
        <p:txBody>
          <a:bodyPr wrap="square" rtlCol="0">
            <a:spAutoFit/>
          </a:bodyPr>
          <a:lstStyle/>
          <a:p>
            <a:pPr algn="ctr" defTabSz="457200"/>
            <a:r>
              <a:rPr lang="it-IT" dirty="0" smtClean="0">
                <a:solidFill>
                  <a:prstClr val="black"/>
                </a:solidFill>
              </a:rPr>
              <a:t>MILD GAIN IN CLINICAL PHARMACOLOGY</a:t>
            </a:r>
            <a:endParaRPr lang="it-IT" dirty="0">
              <a:solidFill>
                <a:prstClr val="black"/>
              </a:solidFill>
            </a:endParaRPr>
          </a:p>
        </p:txBody>
      </p:sp>
      <p:sp>
        <p:nvSpPr>
          <p:cNvPr id="4" name="Rettangolo arrotondato 3"/>
          <p:cNvSpPr/>
          <p:nvPr/>
        </p:nvSpPr>
        <p:spPr>
          <a:xfrm>
            <a:off x="8006862" y="1148862"/>
            <a:ext cx="1992923" cy="4572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5" name="Rettangolo arrotondato 4"/>
          <p:cNvSpPr/>
          <p:nvPr/>
        </p:nvSpPr>
        <p:spPr>
          <a:xfrm>
            <a:off x="8135177" y="4091354"/>
            <a:ext cx="1992923" cy="4572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837" y="5799695"/>
            <a:ext cx="2432103" cy="956993"/>
          </a:xfrm>
          <a:prstGeom prst="rect">
            <a:avLst/>
          </a:prstGeom>
        </p:spPr>
      </p:pic>
    </p:spTree>
    <p:extLst>
      <p:ext uri="{BB962C8B-B14F-4D97-AF65-F5344CB8AC3E}">
        <p14:creationId xmlns:p14="http://schemas.microsoft.com/office/powerpoint/2010/main" val="20673477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3479641379"/>
              </p:ext>
            </p:extLst>
          </p:nvPr>
        </p:nvGraphicFramePr>
        <p:xfrm>
          <a:off x="1160585" y="719666"/>
          <a:ext cx="999978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ttangolo 2"/>
          <p:cNvSpPr/>
          <p:nvPr/>
        </p:nvSpPr>
        <p:spPr>
          <a:xfrm>
            <a:off x="1579575" y="1639998"/>
            <a:ext cx="2826415" cy="369332"/>
          </a:xfrm>
          <a:prstGeom prst="rect">
            <a:avLst/>
          </a:prstGeom>
          <a:noFill/>
        </p:spPr>
        <p:txBody>
          <a:bodyPr wrap="none" lIns="91440" tIns="45720" rIns="91440" bIns="45720">
            <a:spAutoFit/>
          </a:bodyPr>
          <a:lstStyle/>
          <a:p>
            <a:pPr algn="ctr" defTabSz="457200"/>
            <a:r>
              <a:rPr lang="it-IT" dirty="0" smtClean="0">
                <a:ln w="0"/>
                <a:solidFill>
                  <a:prstClr val="black"/>
                </a:solidFill>
                <a:effectLst>
                  <a:outerShdw blurRad="38100" dist="19050" dir="2700000" algn="tl" rotWithShape="0">
                    <a:prstClr val="black">
                      <a:alpha val="40000"/>
                    </a:prstClr>
                  </a:outerShdw>
                </a:effectLst>
              </a:rPr>
              <a:t>Henri </a:t>
            </a:r>
            <a:r>
              <a:rPr lang="it-IT" dirty="0" err="1" smtClean="0">
                <a:ln w="0"/>
                <a:solidFill>
                  <a:prstClr val="black"/>
                </a:solidFill>
                <a:effectLst>
                  <a:outerShdw blurRad="38100" dist="19050" dir="2700000" algn="tl" rotWithShape="0">
                    <a:prstClr val="black">
                      <a:alpha val="40000"/>
                    </a:prstClr>
                  </a:outerShdw>
                </a:effectLst>
              </a:rPr>
              <a:t>Laborit</a:t>
            </a:r>
            <a:r>
              <a:rPr lang="it-IT" dirty="0" smtClean="0">
                <a:ln w="0"/>
                <a:solidFill>
                  <a:prstClr val="black"/>
                </a:solidFill>
                <a:effectLst>
                  <a:outerShdw blurRad="38100" dist="19050" dir="2700000" algn="tl" rotWithShape="0">
                    <a:prstClr val="black">
                      <a:alpha val="40000"/>
                    </a:prstClr>
                  </a:outerShdw>
                </a:effectLst>
              </a:rPr>
              <a:t> (1914 – 1995)</a:t>
            </a:r>
            <a:endParaRPr lang="it-IT" dirty="0">
              <a:ln w="0"/>
              <a:solidFill>
                <a:prstClr val="black"/>
              </a:solidFill>
              <a:effectLst>
                <a:outerShdw blurRad="38100" dist="19050" dir="2700000" algn="tl" rotWithShape="0">
                  <a:prstClr val="black">
                    <a:alpha val="40000"/>
                  </a:prstClr>
                </a:outerShdw>
              </a:effectLst>
            </a:endParaRPr>
          </a:p>
        </p:txBody>
      </p:sp>
      <p:sp>
        <p:nvSpPr>
          <p:cNvPr id="4" name="CasellaDiTesto 3"/>
          <p:cNvSpPr txBox="1"/>
          <p:nvPr/>
        </p:nvSpPr>
        <p:spPr>
          <a:xfrm>
            <a:off x="2473569" y="433755"/>
            <a:ext cx="2063262" cy="797169"/>
          </a:xfrm>
          <a:prstGeom prst="rect">
            <a:avLst/>
          </a:prstGeom>
          <a:noFill/>
        </p:spPr>
        <p:txBody>
          <a:bodyPr wrap="square" rtlCol="0">
            <a:spAutoFit/>
          </a:bodyPr>
          <a:lstStyle/>
          <a:p>
            <a:pPr defTabSz="457200"/>
            <a:endParaRPr lang="it-IT" dirty="0">
              <a:solidFill>
                <a:prstClr val="black"/>
              </a:solidFill>
            </a:endParaRPr>
          </a:p>
        </p:txBody>
      </p:sp>
      <p:sp>
        <p:nvSpPr>
          <p:cNvPr id="5" name="Rettangolo 4"/>
          <p:cNvSpPr/>
          <p:nvPr/>
        </p:nvSpPr>
        <p:spPr>
          <a:xfrm>
            <a:off x="7726597" y="4385827"/>
            <a:ext cx="3585084" cy="1569660"/>
          </a:xfrm>
          <a:prstGeom prst="rect">
            <a:avLst/>
          </a:prstGeom>
          <a:noFill/>
        </p:spPr>
        <p:txBody>
          <a:bodyPr wrap="none" lIns="91440" tIns="45720" rIns="91440" bIns="45720">
            <a:spAutoFit/>
          </a:bodyPr>
          <a:lstStyle/>
          <a:p>
            <a:pPr algn="ctr" defTabSz="457200"/>
            <a:r>
              <a:rPr lang="it-IT" sz="2400" b="1" dirty="0" smtClean="0">
                <a:ln w="12700">
                  <a:solidFill>
                    <a:srgbClr val="355071">
                      <a:lumMod val="75000"/>
                    </a:srgbClr>
                  </a:solidFill>
                  <a:prstDash val="solid"/>
                </a:ln>
                <a:pattFill prst="dkUpDiag">
                  <a:fgClr>
                    <a:srgbClr val="355071"/>
                  </a:fgClr>
                  <a:bgClr>
                    <a:srgbClr val="355071">
                      <a:lumMod val="20000"/>
                      <a:lumOff val="80000"/>
                    </a:srgbClr>
                  </a:bgClr>
                </a:pattFill>
                <a:effectLst>
                  <a:outerShdw dist="38100" dir="2640000" algn="bl" rotWithShape="0">
                    <a:srgbClr val="355071">
                      <a:lumMod val="75000"/>
                    </a:srgbClr>
                  </a:outerShdw>
                </a:effectLst>
              </a:rPr>
              <a:t>Effetti agonisti/antagonisti</a:t>
            </a:r>
          </a:p>
          <a:p>
            <a:pPr algn="ctr" defTabSz="457200"/>
            <a:r>
              <a:rPr lang="it-IT" sz="2400" b="1" dirty="0" smtClean="0">
                <a:ln w="12700">
                  <a:solidFill>
                    <a:srgbClr val="355071">
                      <a:lumMod val="75000"/>
                    </a:srgbClr>
                  </a:solidFill>
                  <a:prstDash val="solid"/>
                </a:ln>
                <a:pattFill prst="dkUpDiag">
                  <a:fgClr>
                    <a:srgbClr val="355071"/>
                  </a:fgClr>
                  <a:bgClr>
                    <a:srgbClr val="355071">
                      <a:lumMod val="20000"/>
                      <a:lumOff val="80000"/>
                    </a:srgbClr>
                  </a:bgClr>
                </a:pattFill>
                <a:effectLst>
                  <a:outerShdw dist="38100" dir="2640000" algn="bl" rotWithShape="0">
                    <a:srgbClr val="355071">
                      <a:lumMod val="75000"/>
                    </a:srgbClr>
                  </a:outerShdw>
                </a:effectLst>
              </a:rPr>
              <a:t>Azione </a:t>
            </a:r>
            <a:r>
              <a:rPr lang="it-IT" sz="2400" b="1" dirty="0" err="1" smtClean="0">
                <a:ln w="12700">
                  <a:solidFill>
                    <a:srgbClr val="355071">
                      <a:lumMod val="75000"/>
                    </a:srgbClr>
                  </a:solidFill>
                  <a:prstDash val="solid"/>
                </a:ln>
                <a:pattFill prst="dkUpDiag">
                  <a:fgClr>
                    <a:srgbClr val="355071"/>
                  </a:fgClr>
                  <a:bgClr>
                    <a:srgbClr val="355071">
                      <a:lumMod val="20000"/>
                      <a:lumOff val="80000"/>
                    </a:srgbClr>
                  </a:bgClr>
                </a:pattFill>
                <a:effectLst>
                  <a:outerShdw dist="38100" dir="2640000" algn="bl" rotWithShape="0">
                    <a:srgbClr val="355071">
                      <a:lumMod val="75000"/>
                    </a:srgbClr>
                  </a:outerShdw>
                </a:effectLst>
              </a:rPr>
              <a:t>multirecettoriale</a:t>
            </a:r>
            <a:endParaRPr lang="it-IT" sz="2400" b="1" dirty="0" smtClean="0">
              <a:ln w="12700">
                <a:solidFill>
                  <a:srgbClr val="355071">
                    <a:lumMod val="75000"/>
                  </a:srgbClr>
                </a:solidFill>
                <a:prstDash val="solid"/>
              </a:ln>
              <a:pattFill prst="dkUpDiag">
                <a:fgClr>
                  <a:srgbClr val="355071"/>
                </a:fgClr>
                <a:bgClr>
                  <a:srgbClr val="355071">
                    <a:lumMod val="20000"/>
                    <a:lumOff val="80000"/>
                  </a:srgbClr>
                </a:bgClr>
              </a:pattFill>
              <a:effectLst>
                <a:outerShdw dist="38100" dir="2640000" algn="bl" rotWithShape="0">
                  <a:srgbClr val="355071">
                    <a:lumMod val="75000"/>
                  </a:srgbClr>
                </a:outerShdw>
              </a:effectLst>
            </a:endParaRPr>
          </a:p>
          <a:p>
            <a:pPr algn="ctr" defTabSz="457200"/>
            <a:r>
              <a:rPr lang="it-IT" sz="2400" b="1" dirty="0" smtClean="0">
                <a:ln w="12700">
                  <a:solidFill>
                    <a:srgbClr val="355071">
                      <a:lumMod val="75000"/>
                    </a:srgbClr>
                  </a:solidFill>
                  <a:prstDash val="solid"/>
                </a:ln>
                <a:pattFill prst="dkUpDiag">
                  <a:fgClr>
                    <a:srgbClr val="355071"/>
                  </a:fgClr>
                  <a:bgClr>
                    <a:srgbClr val="355071">
                      <a:lumMod val="20000"/>
                      <a:lumOff val="80000"/>
                    </a:srgbClr>
                  </a:bgClr>
                </a:pattFill>
                <a:effectLst>
                  <a:outerShdw dist="38100" dir="2640000" algn="bl" rotWithShape="0">
                    <a:srgbClr val="355071">
                      <a:lumMod val="75000"/>
                    </a:srgbClr>
                  </a:outerShdw>
                </a:effectLst>
              </a:rPr>
              <a:t>Labile affinità recettoriale</a:t>
            </a:r>
          </a:p>
          <a:p>
            <a:pPr algn="ctr" defTabSz="457200"/>
            <a:r>
              <a:rPr lang="it-IT" sz="2400" b="1" dirty="0" smtClean="0">
                <a:ln w="12700">
                  <a:solidFill>
                    <a:srgbClr val="355071">
                      <a:lumMod val="75000"/>
                    </a:srgbClr>
                  </a:solidFill>
                  <a:prstDash val="solid"/>
                </a:ln>
                <a:pattFill prst="dkUpDiag">
                  <a:fgClr>
                    <a:srgbClr val="355071"/>
                  </a:fgClr>
                  <a:bgClr>
                    <a:srgbClr val="355071">
                      <a:lumMod val="20000"/>
                      <a:lumOff val="80000"/>
                    </a:srgbClr>
                  </a:bgClr>
                </a:pattFill>
                <a:effectLst>
                  <a:outerShdw dist="38100" dir="2640000" algn="bl" rotWithShape="0">
                    <a:srgbClr val="355071">
                      <a:lumMod val="75000"/>
                    </a:srgbClr>
                  </a:outerShdw>
                </a:effectLst>
              </a:rPr>
              <a:t>Sicurezza e tollerabilità</a:t>
            </a:r>
            <a:endParaRPr lang="it-IT" sz="2400" b="1" dirty="0">
              <a:ln w="12700">
                <a:solidFill>
                  <a:srgbClr val="355071">
                    <a:lumMod val="75000"/>
                  </a:srgbClr>
                </a:solidFill>
                <a:prstDash val="solid"/>
              </a:ln>
              <a:pattFill prst="dkUpDiag">
                <a:fgClr>
                  <a:srgbClr val="355071"/>
                </a:fgClr>
                <a:bgClr>
                  <a:srgbClr val="355071">
                    <a:lumMod val="20000"/>
                    <a:lumOff val="80000"/>
                  </a:srgbClr>
                </a:bgClr>
              </a:pattFill>
              <a:effectLst>
                <a:outerShdw dist="38100" dir="2640000" algn="bl" rotWithShape="0">
                  <a:srgbClr val="355071">
                    <a:lumMod val="75000"/>
                  </a:srgbClr>
                </a:outerShdw>
              </a:effectLst>
            </a:endParaRPr>
          </a:p>
        </p:txBody>
      </p:sp>
      <p:pic>
        <p:nvPicPr>
          <p:cNvPr id="6" name="Immagin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8465" y="5659836"/>
            <a:ext cx="2432103" cy="956993"/>
          </a:xfrm>
          <a:prstGeom prst="rect">
            <a:avLst/>
          </a:prstGeom>
        </p:spPr>
      </p:pic>
    </p:spTree>
    <p:extLst>
      <p:ext uri="{BB962C8B-B14F-4D97-AF65-F5344CB8AC3E}">
        <p14:creationId xmlns:p14="http://schemas.microsoft.com/office/powerpoint/2010/main" val="26272302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6248" y="907268"/>
            <a:ext cx="4139514" cy="4774239"/>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1760" y="491669"/>
            <a:ext cx="3231531" cy="5189838"/>
          </a:xfrm>
          <a:prstGeom prst="rect">
            <a:avLst/>
          </a:prstGeom>
        </p:spPr>
      </p:pic>
      <p:sp>
        <p:nvSpPr>
          <p:cNvPr id="5" name="Rettangolo 4"/>
          <p:cNvSpPr/>
          <p:nvPr/>
        </p:nvSpPr>
        <p:spPr>
          <a:xfrm>
            <a:off x="5116197" y="5681507"/>
            <a:ext cx="1588897" cy="923330"/>
          </a:xfrm>
          <a:prstGeom prst="rect">
            <a:avLst/>
          </a:prstGeom>
          <a:noFill/>
        </p:spPr>
        <p:txBody>
          <a:bodyPr wrap="none" lIns="91440" tIns="45720" rIns="91440" bIns="45720">
            <a:spAutoFit/>
          </a:bodyPr>
          <a:lstStyle/>
          <a:p>
            <a:pPr algn="ctr"/>
            <a:r>
              <a:rPr lang="it-IT" sz="5400" b="0" cap="none" spc="0" dirty="0" smtClean="0">
                <a:ln w="0"/>
                <a:solidFill>
                  <a:schemeClr val="accent1"/>
                </a:solidFill>
                <a:effectLst>
                  <a:outerShdw blurRad="38100" dist="25400" dir="5400000" algn="ctr" rotWithShape="0">
                    <a:srgbClr val="6E747A">
                      <a:alpha val="43000"/>
                    </a:srgbClr>
                  </a:outerShdw>
                </a:effectLst>
              </a:rPr>
              <a:t>2014</a:t>
            </a:r>
            <a:endParaRPr lang="it-IT"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40196417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Text Box 4"/>
          <p:cNvSpPr txBox="1">
            <a:spLocks noChangeArrowheads="1"/>
          </p:cNvSpPr>
          <p:nvPr/>
        </p:nvSpPr>
        <p:spPr bwMode="auto">
          <a:xfrm>
            <a:off x="4648200" y="2895600"/>
            <a:ext cx="2590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a:solidFill>
                  <a:prstClr val="black"/>
                </a:solidFill>
              </a:rPr>
              <a:t>farmacodinamica</a:t>
            </a:r>
          </a:p>
        </p:txBody>
      </p:sp>
      <p:sp>
        <p:nvSpPr>
          <p:cNvPr id="44037" name="Text Box 5"/>
          <p:cNvSpPr txBox="1">
            <a:spLocks noChangeArrowheads="1"/>
          </p:cNvSpPr>
          <p:nvPr/>
        </p:nvSpPr>
        <p:spPr bwMode="auto">
          <a:xfrm>
            <a:off x="7467600" y="2133601"/>
            <a:ext cx="2514600" cy="217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187325">
              <a:spcBef>
                <a:spcPct val="0"/>
              </a:spcBef>
              <a:defRPr sz="2400">
                <a:solidFill>
                  <a:schemeClr val="tx1"/>
                </a:solidFill>
                <a:latin typeface="Times New Roman" panose="02020603050405020304" pitchFamily="18" charset="0"/>
              </a:defRPr>
            </a:lvl1pPr>
            <a:lvl2pPr marL="471488">
              <a:spcBef>
                <a:spcPct val="0"/>
              </a:spcBef>
              <a:defRPr sz="2400">
                <a:solidFill>
                  <a:schemeClr val="tx1"/>
                </a:solidFill>
                <a:latin typeface="Times New Roman" panose="02020603050405020304" pitchFamily="18" charset="0"/>
              </a:defRPr>
            </a:lvl2pPr>
            <a:lvl3pPr>
              <a:spcBef>
                <a:spcPct val="0"/>
              </a:spcBef>
              <a:defRPr sz="2400">
                <a:solidFill>
                  <a:schemeClr val="tx1"/>
                </a:solidFill>
                <a:latin typeface="Times New Roman" panose="02020603050405020304" pitchFamily="18" charset="0"/>
              </a:defRPr>
            </a:lvl3pPr>
            <a:lvl4pPr>
              <a:spcBef>
                <a:spcPct val="0"/>
              </a:spcBef>
              <a:defRPr sz="2400">
                <a:solidFill>
                  <a:schemeClr val="tx1"/>
                </a:solidFill>
                <a:latin typeface="Times New Roman" panose="02020603050405020304" pitchFamily="18" charset="0"/>
              </a:defRPr>
            </a:lvl4pPr>
            <a:lvl5pPr>
              <a:spcBef>
                <a:spcPct val="0"/>
              </a:spcBef>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defTabSz="457200">
              <a:spcBef>
                <a:spcPct val="50000"/>
              </a:spcBef>
              <a:buFontTx/>
              <a:buChar char="•"/>
            </a:pPr>
            <a:r>
              <a:rPr lang="it-IT" altLang="it-IT" sz="1600" b="1">
                <a:solidFill>
                  <a:prstClr val="black"/>
                </a:solidFill>
                <a:latin typeface="Tahoma" panose="020B0604030504040204" pitchFamily="34" charset="0"/>
              </a:rPr>
              <a:t>neurotrasmissione</a:t>
            </a:r>
          </a:p>
          <a:p>
            <a:pPr defTabSz="457200">
              <a:spcBef>
                <a:spcPct val="50000"/>
              </a:spcBef>
              <a:buFontTx/>
              <a:buChar char="•"/>
            </a:pPr>
            <a:r>
              <a:rPr lang="it-IT" altLang="it-IT" sz="1600" b="1">
                <a:solidFill>
                  <a:prstClr val="black"/>
                </a:solidFill>
                <a:latin typeface="Tahoma" panose="020B0604030504040204" pitchFamily="34" charset="0"/>
              </a:rPr>
              <a:t>recettori</a:t>
            </a:r>
          </a:p>
          <a:p>
            <a:pPr defTabSz="457200">
              <a:spcBef>
                <a:spcPct val="50000"/>
              </a:spcBef>
              <a:buFontTx/>
              <a:buChar char="•"/>
            </a:pPr>
            <a:r>
              <a:rPr lang="it-IT" altLang="it-IT" sz="1600" b="1">
                <a:solidFill>
                  <a:prstClr val="black"/>
                </a:solidFill>
                <a:latin typeface="Tahoma" panose="020B0604030504040204" pitchFamily="34" charset="0"/>
              </a:rPr>
              <a:t>trasduzione segnale</a:t>
            </a:r>
          </a:p>
          <a:p>
            <a:pPr defTabSz="457200">
              <a:spcBef>
                <a:spcPct val="50000"/>
              </a:spcBef>
              <a:buFontTx/>
              <a:buChar char="•"/>
            </a:pPr>
            <a:r>
              <a:rPr lang="it-IT" altLang="it-IT" sz="1600" b="1">
                <a:solidFill>
                  <a:prstClr val="black"/>
                </a:solidFill>
                <a:latin typeface="Tahoma" panose="020B0604030504040204" pitchFamily="34" charset="0"/>
              </a:rPr>
              <a:t>neurotrofismo</a:t>
            </a:r>
          </a:p>
          <a:p>
            <a:pPr defTabSz="457200">
              <a:spcBef>
                <a:spcPct val="50000"/>
              </a:spcBef>
              <a:buFontTx/>
              <a:buChar char="•"/>
            </a:pPr>
            <a:r>
              <a:rPr lang="it-IT" altLang="it-IT" sz="1600" b="1">
                <a:solidFill>
                  <a:prstClr val="black"/>
                </a:solidFill>
                <a:latin typeface="Tahoma" panose="020B0604030504040204" pitchFamily="34" charset="0"/>
              </a:rPr>
              <a:t>espressione genica</a:t>
            </a:r>
          </a:p>
          <a:p>
            <a:pPr defTabSz="457200">
              <a:spcBef>
                <a:spcPct val="50000"/>
              </a:spcBef>
              <a:buFontTx/>
              <a:buChar char="•"/>
            </a:pPr>
            <a:r>
              <a:rPr lang="it-IT" altLang="it-IT" sz="1600" b="1">
                <a:solidFill>
                  <a:prstClr val="black"/>
                </a:solidFill>
                <a:latin typeface="Tahoma" panose="020B0604030504040204" pitchFamily="34" charset="0"/>
              </a:rPr>
              <a:t>neuroplasticità</a:t>
            </a:r>
          </a:p>
        </p:txBody>
      </p:sp>
      <p:sp>
        <p:nvSpPr>
          <p:cNvPr id="44038" name="Text Box 6"/>
          <p:cNvSpPr txBox="1">
            <a:spLocks noChangeArrowheads="1"/>
          </p:cNvSpPr>
          <p:nvPr/>
        </p:nvSpPr>
        <p:spPr bwMode="auto">
          <a:xfrm>
            <a:off x="2590800" y="4343400"/>
            <a:ext cx="1600200" cy="369332"/>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b="1">
                <a:solidFill>
                  <a:prstClr val="white"/>
                </a:solidFill>
              </a:rPr>
              <a:t>CLINICA</a:t>
            </a:r>
          </a:p>
        </p:txBody>
      </p:sp>
      <p:sp>
        <p:nvSpPr>
          <p:cNvPr id="44039" name="Text Box 7"/>
          <p:cNvSpPr txBox="1">
            <a:spLocks noChangeArrowheads="1"/>
          </p:cNvSpPr>
          <p:nvPr/>
        </p:nvSpPr>
        <p:spPr bwMode="auto">
          <a:xfrm>
            <a:off x="5000625" y="5303839"/>
            <a:ext cx="1600200" cy="1015663"/>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280988">
              <a:spcBef>
                <a:spcPct val="0"/>
              </a:spcBef>
              <a:defRPr sz="2400">
                <a:solidFill>
                  <a:schemeClr val="tx1"/>
                </a:solidFill>
                <a:latin typeface="Times New Roman" panose="02020603050405020304" pitchFamily="18" charset="0"/>
              </a:defRPr>
            </a:lvl1pPr>
            <a:lvl2pPr marL="566738">
              <a:spcBef>
                <a:spcPct val="0"/>
              </a:spcBef>
              <a:defRPr sz="2400">
                <a:solidFill>
                  <a:schemeClr val="tx1"/>
                </a:solidFill>
                <a:latin typeface="Times New Roman" panose="02020603050405020304" pitchFamily="18" charset="0"/>
              </a:defRPr>
            </a:lvl2pPr>
            <a:lvl3pPr>
              <a:spcBef>
                <a:spcPct val="0"/>
              </a:spcBef>
              <a:defRPr sz="2400">
                <a:solidFill>
                  <a:schemeClr val="tx1"/>
                </a:solidFill>
                <a:latin typeface="Times New Roman" panose="02020603050405020304" pitchFamily="18" charset="0"/>
              </a:defRPr>
            </a:lvl3pPr>
            <a:lvl4pPr>
              <a:spcBef>
                <a:spcPct val="0"/>
              </a:spcBef>
              <a:defRPr sz="2400">
                <a:solidFill>
                  <a:schemeClr val="tx1"/>
                </a:solidFill>
                <a:latin typeface="Times New Roman" panose="02020603050405020304" pitchFamily="18" charset="0"/>
              </a:defRPr>
            </a:lvl4pPr>
            <a:lvl5pPr>
              <a:spcBef>
                <a:spcPct val="0"/>
              </a:spcBef>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defTabSz="457200">
              <a:spcBef>
                <a:spcPct val="50000"/>
              </a:spcBef>
              <a:buFontTx/>
              <a:buChar char="•"/>
            </a:pPr>
            <a:r>
              <a:rPr lang="it-IT" altLang="it-IT">
                <a:solidFill>
                  <a:prstClr val="white"/>
                </a:solidFill>
                <a:latin typeface="Tahoma" panose="020B0604030504040204" pitchFamily="34" charset="0"/>
              </a:rPr>
              <a:t>sintomi</a:t>
            </a:r>
          </a:p>
          <a:p>
            <a:pPr defTabSz="457200">
              <a:spcBef>
                <a:spcPct val="50000"/>
              </a:spcBef>
              <a:buFontTx/>
              <a:buChar char="•"/>
            </a:pPr>
            <a:r>
              <a:rPr lang="it-IT" altLang="it-IT">
                <a:solidFill>
                  <a:prstClr val="white"/>
                </a:solidFill>
                <a:latin typeface="Tahoma" panose="020B0604030504040204" pitchFamily="34" charset="0"/>
              </a:rPr>
              <a:t>malattia</a:t>
            </a:r>
          </a:p>
        </p:txBody>
      </p:sp>
      <p:sp>
        <p:nvSpPr>
          <p:cNvPr id="44041" name="AutoShape 9"/>
          <p:cNvSpPr>
            <a:spLocks noChangeArrowheads="1"/>
          </p:cNvSpPr>
          <p:nvPr/>
        </p:nvSpPr>
        <p:spPr bwMode="auto">
          <a:xfrm rot="10752927">
            <a:off x="2514600" y="3200400"/>
            <a:ext cx="1981200" cy="9906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44042" name="AutoShape 10"/>
          <p:cNvSpPr>
            <a:spLocks noChangeArrowheads="1"/>
          </p:cNvSpPr>
          <p:nvPr/>
        </p:nvSpPr>
        <p:spPr bwMode="auto">
          <a:xfrm rot="5424110">
            <a:off x="3055144" y="4793456"/>
            <a:ext cx="1257300" cy="157638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44043" name="Text Box 11"/>
          <p:cNvSpPr txBox="1">
            <a:spLocks noChangeArrowheads="1"/>
          </p:cNvSpPr>
          <p:nvPr/>
        </p:nvSpPr>
        <p:spPr bwMode="auto">
          <a:xfrm>
            <a:off x="4114800" y="1143000"/>
            <a:ext cx="3429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b="1">
                <a:solidFill>
                  <a:prstClr val="black"/>
                </a:solidFill>
              </a:rPr>
              <a:t>modelli sperimentali</a:t>
            </a:r>
          </a:p>
        </p:txBody>
      </p:sp>
      <p:sp>
        <p:nvSpPr>
          <p:cNvPr id="44044" name="Text Box 12"/>
          <p:cNvSpPr txBox="1">
            <a:spLocks noChangeArrowheads="1"/>
          </p:cNvSpPr>
          <p:nvPr/>
        </p:nvSpPr>
        <p:spPr bwMode="auto">
          <a:xfrm>
            <a:off x="3276600" y="609600"/>
            <a:ext cx="5486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sz="1400" b="1">
                <a:solidFill>
                  <a:prstClr val="black"/>
                </a:solidFill>
              </a:rPr>
              <a:t>confrontabilità con la realtà clinica - coerenza con la teoria</a:t>
            </a:r>
          </a:p>
        </p:txBody>
      </p:sp>
      <p:sp>
        <p:nvSpPr>
          <p:cNvPr id="44048" name="Text Box 16"/>
          <p:cNvSpPr txBox="1">
            <a:spLocks noChangeArrowheads="1"/>
          </p:cNvSpPr>
          <p:nvPr/>
        </p:nvSpPr>
        <p:spPr bwMode="auto">
          <a:xfrm rot="-5400000">
            <a:off x="838994" y="4615141"/>
            <a:ext cx="30464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a:solidFill>
                  <a:prstClr val="black"/>
                </a:solidFill>
              </a:rPr>
              <a:t>EFFICACIA PRATICA</a:t>
            </a:r>
          </a:p>
        </p:txBody>
      </p:sp>
      <p:sp>
        <p:nvSpPr>
          <p:cNvPr id="44049" name="Text Box 17"/>
          <p:cNvSpPr txBox="1">
            <a:spLocks noChangeArrowheads="1"/>
          </p:cNvSpPr>
          <p:nvPr/>
        </p:nvSpPr>
        <p:spPr bwMode="auto">
          <a:xfrm rot="-16193908">
            <a:off x="5599114" y="4805640"/>
            <a:ext cx="31257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a:solidFill>
                  <a:prstClr val="black"/>
                </a:solidFill>
              </a:rPr>
              <a:t>EFFICACIA TEORICA</a:t>
            </a:r>
          </a:p>
        </p:txBody>
      </p:sp>
      <p:sp>
        <p:nvSpPr>
          <p:cNvPr id="44051" name="AutoShape 19"/>
          <p:cNvSpPr>
            <a:spLocks noChangeArrowheads="1"/>
          </p:cNvSpPr>
          <p:nvPr/>
        </p:nvSpPr>
        <p:spPr bwMode="auto">
          <a:xfrm rot="-16187402">
            <a:off x="5160963" y="1938220"/>
            <a:ext cx="1257300" cy="73366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defTabSz="457200"/>
            <a:endParaRPr lang="it-IT">
              <a:solidFill>
                <a:prstClr val="black"/>
              </a:solidFill>
            </a:endParaRPr>
          </a:p>
        </p:txBody>
      </p:sp>
      <p:sp>
        <p:nvSpPr>
          <p:cNvPr id="44052" name="AutoShape 20"/>
          <p:cNvSpPr>
            <a:spLocks noChangeArrowheads="1"/>
          </p:cNvSpPr>
          <p:nvPr/>
        </p:nvSpPr>
        <p:spPr bwMode="auto">
          <a:xfrm>
            <a:off x="5303838" y="4038283"/>
            <a:ext cx="366960" cy="437198"/>
          </a:xfrm>
          <a:prstGeom prst="downArrow">
            <a:avLst>
              <a:gd name="adj1" fmla="val 50000"/>
              <a:gd name="adj2" fmla="val 37520"/>
            </a:avLst>
          </a:prstGeom>
          <a:solidFill>
            <a:srgbClr val="FF3300"/>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defTabSz="457200"/>
            <a:endParaRPr lang="it-IT">
              <a:solidFill>
                <a:prstClr val="black"/>
              </a:solidFill>
            </a:endParaRPr>
          </a:p>
        </p:txBody>
      </p:sp>
      <p:pic>
        <p:nvPicPr>
          <p:cNvPr id="14" name="Immagin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9400" y="5044418"/>
            <a:ext cx="2432103" cy="956993"/>
          </a:xfrm>
          <a:prstGeom prst="rect">
            <a:avLst/>
          </a:prstGeom>
        </p:spPr>
      </p:pic>
    </p:spTree>
    <p:extLst>
      <p:ext uri="{BB962C8B-B14F-4D97-AF65-F5344CB8AC3E}">
        <p14:creationId xmlns:p14="http://schemas.microsoft.com/office/powerpoint/2010/main" val="2598419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4051"/>
                                        </p:tgtEl>
                                        <p:attrNameLst>
                                          <p:attrName>style.visibility</p:attrName>
                                        </p:attrNameLst>
                                      </p:cBhvr>
                                      <p:to>
                                        <p:strVal val="visible"/>
                                      </p:to>
                                    </p:set>
                                    <p:anim calcmode="lin" valueType="num">
                                      <p:cBhvr additive="base">
                                        <p:cTn id="7" dur="500" fill="hold"/>
                                        <p:tgtEl>
                                          <p:spTgt spid="44051"/>
                                        </p:tgtEl>
                                        <p:attrNameLst>
                                          <p:attrName>ppt_x</p:attrName>
                                        </p:attrNameLst>
                                      </p:cBhvr>
                                      <p:tavLst>
                                        <p:tav tm="0">
                                          <p:val>
                                            <p:strVal val="#ppt_x"/>
                                          </p:val>
                                        </p:tav>
                                        <p:tav tm="100000">
                                          <p:val>
                                            <p:strVal val="#ppt_x"/>
                                          </p:val>
                                        </p:tav>
                                      </p:tavLst>
                                    </p:anim>
                                    <p:anim calcmode="lin" valueType="num">
                                      <p:cBhvr additive="base">
                                        <p:cTn id="8" dur="500" fill="hold"/>
                                        <p:tgtEl>
                                          <p:spTgt spid="44051"/>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036"/>
                                        </p:tgtEl>
                                        <p:attrNameLst>
                                          <p:attrName>style.visibility</p:attrName>
                                        </p:attrNameLst>
                                      </p:cBhvr>
                                      <p:to>
                                        <p:strVal val="visible"/>
                                      </p:to>
                                    </p:set>
                                    <p:anim calcmode="lin" valueType="num">
                                      <p:cBhvr additive="base">
                                        <p:cTn id="11" dur="500" fill="hold"/>
                                        <p:tgtEl>
                                          <p:spTgt spid="44036"/>
                                        </p:tgtEl>
                                        <p:attrNameLst>
                                          <p:attrName>ppt_x</p:attrName>
                                        </p:attrNameLst>
                                      </p:cBhvr>
                                      <p:tavLst>
                                        <p:tav tm="0">
                                          <p:val>
                                            <p:strVal val="#ppt_x"/>
                                          </p:val>
                                        </p:tav>
                                        <p:tav tm="100000">
                                          <p:val>
                                            <p:strVal val="#ppt_x"/>
                                          </p:val>
                                        </p:tav>
                                      </p:tavLst>
                                    </p:anim>
                                    <p:anim calcmode="lin" valueType="num">
                                      <p:cBhvr additive="base">
                                        <p:cTn id="12" dur="500" fill="hold"/>
                                        <p:tgtEl>
                                          <p:spTgt spid="44036"/>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4037"/>
                                        </p:tgtEl>
                                        <p:attrNameLst>
                                          <p:attrName>style.visibility</p:attrName>
                                        </p:attrNameLst>
                                      </p:cBhvr>
                                      <p:to>
                                        <p:strVal val="visible"/>
                                      </p:to>
                                    </p:set>
                                    <p:anim calcmode="lin" valueType="num">
                                      <p:cBhvr additive="base">
                                        <p:cTn id="15" dur="500" fill="hold"/>
                                        <p:tgtEl>
                                          <p:spTgt spid="44037"/>
                                        </p:tgtEl>
                                        <p:attrNameLst>
                                          <p:attrName>ppt_x</p:attrName>
                                        </p:attrNameLst>
                                      </p:cBhvr>
                                      <p:tavLst>
                                        <p:tav tm="0">
                                          <p:val>
                                            <p:strVal val="1+#ppt_w/2"/>
                                          </p:val>
                                        </p:tav>
                                        <p:tav tm="100000">
                                          <p:val>
                                            <p:strVal val="#ppt_x"/>
                                          </p:val>
                                        </p:tav>
                                      </p:tavLst>
                                    </p:anim>
                                    <p:anim calcmode="lin" valueType="num">
                                      <p:cBhvr additive="base">
                                        <p:cTn id="16" dur="500" fill="hold"/>
                                        <p:tgtEl>
                                          <p:spTgt spid="44037"/>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44052"/>
                                        </p:tgtEl>
                                        <p:attrNameLst>
                                          <p:attrName>style.visibility</p:attrName>
                                        </p:attrNameLst>
                                      </p:cBhvr>
                                      <p:to>
                                        <p:strVal val="visible"/>
                                      </p:to>
                                    </p:set>
                                    <p:anim calcmode="lin" valueType="num">
                                      <p:cBhvr additive="base">
                                        <p:cTn id="21" dur="500" fill="hold"/>
                                        <p:tgtEl>
                                          <p:spTgt spid="44052"/>
                                        </p:tgtEl>
                                        <p:attrNameLst>
                                          <p:attrName>ppt_x</p:attrName>
                                        </p:attrNameLst>
                                      </p:cBhvr>
                                      <p:tavLst>
                                        <p:tav tm="0">
                                          <p:val>
                                            <p:strVal val="#ppt_x"/>
                                          </p:val>
                                        </p:tav>
                                        <p:tav tm="100000">
                                          <p:val>
                                            <p:strVal val="#ppt_x"/>
                                          </p:val>
                                        </p:tav>
                                      </p:tavLst>
                                    </p:anim>
                                    <p:anim calcmode="lin" valueType="num">
                                      <p:cBhvr additive="base">
                                        <p:cTn id="22" dur="500" fill="hold"/>
                                        <p:tgtEl>
                                          <p:spTgt spid="44052"/>
                                        </p:tgtEl>
                                        <p:attrNameLst>
                                          <p:attrName>ppt_y</p:attrName>
                                        </p:attrNameLst>
                                      </p:cBhvr>
                                      <p:tavLst>
                                        <p:tav tm="0">
                                          <p:val>
                                            <p:strVal val="0-#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4039"/>
                                        </p:tgtEl>
                                        <p:attrNameLst>
                                          <p:attrName>style.visibility</p:attrName>
                                        </p:attrNameLst>
                                      </p:cBhvr>
                                      <p:to>
                                        <p:strVal val="visible"/>
                                      </p:to>
                                    </p:set>
                                    <p:anim calcmode="lin" valueType="num">
                                      <p:cBhvr additive="base">
                                        <p:cTn id="25" dur="500" fill="hold"/>
                                        <p:tgtEl>
                                          <p:spTgt spid="44039"/>
                                        </p:tgtEl>
                                        <p:attrNameLst>
                                          <p:attrName>ppt_x</p:attrName>
                                        </p:attrNameLst>
                                      </p:cBhvr>
                                      <p:tavLst>
                                        <p:tav tm="0">
                                          <p:val>
                                            <p:strVal val="#ppt_x"/>
                                          </p:val>
                                        </p:tav>
                                        <p:tav tm="100000">
                                          <p:val>
                                            <p:strVal val="#ppt_x"/>
                                          </p:val>
                                        </p:tav>
                                      </p:tavLst>
                                    </p:anim>
                                    <p:anim calcmode="lin" valueType="num">
                                      <p:cBhvr additive="base">
                                        <p:cTn id="26" dur="500" fill="hold"/>
                                        <p:tgtEl>
                                          <p:spTgt spid="44039"/>
                                        </p:tgtEl>
                                        <p:attrNameLst>
                                          <p:attrName>ppt_y</p:attrName>
                                        </p:attrNameLst>
                                      </p:cBhvr>
                                      <p:tavLst>
                                        <p:tav tm="0">
                                          <p:val>
                                            <p:strVal val="1+#ppt_h/2"/>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44049"/>
                                        </p:tgtEl>
                                        <p:attrNameLst>
                                          <p:attrName>style.visibility</p:attrName>
                                        </p:attrNameLst>
                                      </p:cBhvr>
                                      <p:to>
                                        <p:strVal val="visible"/>
                                      </p:to>
                                    </p:set>
                                    <p:anim calcmode="lin" valueType="num">
                                      <p:cBhvr additive="base">
                                        <p:cTn id="29" dur="500" fill="hold"/>
                                        <p:tgtEl>
                                          <p:spTgt spid="44049"/>
                                        </p:tgtEl>
                                        <p:attrNameLst>
                                          <p:attrName>ppt_x</p:attrName>
                                        </p:attrNameLst>
                                      </p:cBhvr>
                                      <p:tavLst>
                                        <p:tav tm="0">
                                          <p:val>
                                            <p:strVal val="1+#ppt_w/2"/>
                                          </p:val>
                                        </p:tav>
                                        <p:tav tm="100000">
                                          <p:val>
                                            <p:strVal val="#ppt_x"/>
                                          </p:val>
                                        </p:tav>
                                      </p:tavLst>
                                    </p:anim>
                                    <p:anim calcmode="lin" valueType="num">
                                      <p:cBhvr additive="base">
                                        <p:cTn id="30" dur="500" fill="hold"/>
                                        <p:tgtEl>
                                          <p:spTgt spid="44049"/>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44041"/>
                                        </p:tgtEl>
                                        <p:attrNameLst>
                                          <p:attrName>style.visibility</p:attrName>
                                        </p:attrNameLst>
                                      </p:cBhvr>
                                      <p:to>
                                        <p:strVal val="visible"/>
                                      </p:to>
                                    </p:set>
                                    <p:anim calcmode="lin" valueType="num">
                                      <p:cBhvr additive="base">
                                        <p:cTn id="35" dur="500" fill="hold"/>
                                        <p:tgtEl>
                                          <p:spTgt spid="44041"/>
                                        </p:tgtEl>
                                        <p:attrNameLst>
                                          <p:attrName>ppt_x</p:attrName>
                                        </p:attrNameLst>
                                      </p:cBhvr>
                                      <p:tavLst>
                                        <p:tav tm="0">
                                          <p:val>
                                            <p:strVal val="#ppt_x"/>
                                          </p:val>
                                        </p:tav>
                                        <p:tav tm="100000">
                                          <p:val>
                                            <p:strVal val="#ppt_x"/>
                                          </p:val>
                                        </p:tav>
                                      </p:tavLst>
                                    </p:anim>
                                    <p:anim calcmode="lin" valueType="num">
                                      <p:cBhvr additive="base">
                                        <p:cTn id="36" dur="500" fill="hold"/>
                                        <p:tgtEl>
                                          <p:spTgt spid="44041"/>
                                        </p:tgtEl>
                                        <p:attrNameLst>
                                          <p:attrName>ppt_y</p:attrName>
                                        </p:attrNameLst>
                                      </p:cBhvr>
                                      <p:tavLst>
                                        <p:tav tm="0">
                                          <p:val>
                                            <p:strVal val="0-#ppt_h/2"/>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4038"/>
                                        </p:tgtEl>
                                        <p:attrNameLst>
                                          <p:attrName>style.visibility</p:attrName>
                                        </p:attrNameLst>
                                      </p:cBhvr>
                                      <p:to>
                                        <p:strVal val="visible"/>
                                      </p:to>
                                    </p:set>
                                    <p:anim calcmode="lin" valueType="num">
                                      <p:cBhvr additive="base">
                                        <p:cTn id="39" dur="500" fill="hold"/>
                                        <p:tgtEl>
                                          <p:spTgt spid="44038"/>
                                        </p:tgtEl>
                                        <p:attrNameLst>
                                          <p:attrName>ppt_x</p:attrName>
                                        </p:attrNameLst>
                                      </p:cBhvr>
                                      <p:tavLst>
                                        <p:tav tm="0">
                                          <p:val>
                                            <p:strVal val="0-#ppt_w/2"/>
                                          </p:val>
                                        </p:tav>
                                        <p:tav tm="100000">
                                          <p:val>
                                            <p:strVal val="#ppt_x"/>
                                          </p:val>
                                        </p:tav>
                                      </p:tavLst>
                                    </p:anim>
                                    <p:anim calcmode="lin" valueType="num">
                                      <p:cBhvr additive="base">
                                        <p:cTn id="40" dur="500" fill="hold"/>
                                        <p:tgtEl>
                                          <p:spTgt spid="4403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44042"/>
                                        </p:tgtEl>
                                        <p:attrNameLst>
                                          <p:attrName>style.visibility</p:attrName>
                                        </p:attrNameLst>
                                      </p:cBhvr>
                                      <p:to>
                                        <p:strVal val="visible"/>
                                      </p:to>
                                    </p:set>
                                    <p:anim calcmode="lin" valueType="num">
                                      <p:cBhvr additive="base">
                                        <p:cTn id="43" dur="500" fill="hold"/>
                                        <p:tgtEl>
                                          <p:spTgt spid="44042"/>
                                        </p:tgtEl>
                                        <p:attrNameLst>
                                          <p:attrName>ppt_x</p:attrName>
                                        </p:attrNameLst>
                                      </p:cBhvr>
                                      <p:tavLst>
                                        <p:tav tm="0">
                                          <p:val>
                                            <p:strVal val="0-#ppt_w/2"/>
                                          </p:val>
                                        </p:tav>
                                        <p:tav tm="100000">
                                          <p:val>
                                            <p:strVal val="#ppt_x"/>
                                          </p:val>
                                        </p:tav>
                                      </p:tavLst>
                                    </p:anim>
                                    <p:anim calcmode="lin" valueType="num">
                                      <p:cBhvr additive="base">
                                        <p:cTn id="44" dur="500" fill="hold"/>
                                        <p:tgtEl>
                                          <p:spTgt spid="44042"/>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44048"/>
                                        </p:tgtEl>
                                        <p:attrNameLst>
                                          <p:attrName>style.visibility</p:attrName>
                                        </p:attrNameLst>
                                      </p:cBhvr>
                                      <p:to>
                                        <p:strVal val="visible"/>
                                      </p:to>
                                    </p:set>
                                    <p:anim calcmode="lin" valueType="num">
                                      <p:cBhvr additive="base">
                                        <p:cTn id="47" dur="500" fill="hold"/>
                                        <p:tgtEl>
                                          <p:spTgt spid="44048"/>
                                        </p:tgtEl>
                                        <p:attrNameLst>
                                          <p:attrName>ppt_x</p:attrName>
                                        </p:attrNameLst>
                                      </p:cBhvr>
                                      <p:tavLst>
                                        <p:tav tm="0">
                                          <p:val>
                                            <p:strVal val="0-#ppt_w/2"/>
                                          </p:val>
                                        </p:tav>
                                        <p:tav tm="100000">
                                          <p:val>
                                            <p:strVal val="#ppt_x"/>
                                          </p:val>
                                        </p:tav>
                                      </p:tavLst>
                                    </p:anim>
                                    <p:anim calcmode="lin" valueType="num">
                                      <p:cBhvr additive="base">
                                        <p:cTn id="48" dur="500" fill="hold"/>
                                        <p:tgtEl>
                                          <p:spTgt spid="440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p:bldP spid="44037" grpId="0"/>
      <p:bldP spid="44038" grpId="0" animBg="1"/>
      <p:bldP spid="44039" grpId="0" animBg="1"/>
      <p:bldP spid="44041" grpId="0" animBg="1"/>
      <p:bldP spid="44042" grpId="0" animBg="1"/>
      <p:bldP spid="44048" grpId="0"/>
      <p:bldP spid="44049" grpId="0"/>
      <p:bldP spid="44051" grpId="0" animBg="1"/>
      <p:bldP spid="4405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2209801" y="304800"/>
            <a:ext cx="7916863" cy="1676400"/>
          </a:xfrm>
          <a:noFill/>
          <a:extLst>
            <a:ext uri="{909E8E84-426E-40DD-AFC4-6F175D3DCCD1}">
              <a14:hiddenFill xmlns:a14="http://schemas.microsoft.com/office/drawing/2010/main">
                <a:solidFill>
                  <a:srgbClr val="99CCFF"/>
                </a:solidFill>
              </a14:hiddenFill>
            </a:ext>
            <a:ext uri="{AF507438-7753-43E0-B8FC-AC1667EBCBE1}">
              <a14:hiddenEffects xmlns:a14="http://schemas.microsoft.com/office/drawing/2010/main">
                <a:effectLst>
                  <a:outerShdw dist="107763" dir="13500000" algn="ctr" rotWithShape="0">
                    <a:schemeClr val="bg2"/>
                  </a:outerShdw>
                </a:effectLst>
              </a14:hiddenEffects>
            </a:ext>
          </a:extLst>
        </p:spPr>
        <p:txBody>
          <a:bodyPr/>
          <a:lstStyle/>
          <a:p>
            <a:r>
              <a:rPr lang="it-IT" altLang="it-IT" sz="1800" dirty="0">
                <a:latin typeface="Arial Black" panose="020B0A04020102020204" pitchFamily="34" charset="0"/>
              </a:rPr>
              <a:t>C. </a:t>
            </a:r>
            <a:r>
              <a:rPr lang="it-IT" altLang="it-IT" sz="1800" dirty="0" err="1">
                <a:latin typeface="Arial Black" panose="020B0A04020102020204" pitchFamily="34" charset="0"/>
              </a:rPr>
              <a:t>Conradi</a:t>
            </a:r>
            <a:r>
              <a:rPr lang="it-IT" altLang="it-IT" sz="1800" dirty="0">
                <a:latin typeface="Arial Black" panose="020B0A04020102020204" pitchFamily="34" charset="0"/>
              </a:rPr>
              <a:t>, S. </a:t>
            </a:r>
            <a:r>
              <a:rPr lang="it-IT" altLang="it-IT" sz="1800" dirty="0" err="1">
                <a:latin typeface="Arial Black" panose="020B0A04020102020204" pitchFamily="34" charset="0"/>
              </a:rPr>
              <a:t>Heckers</a:t>
            </a:r>
            <a:r>
              <a:rPr lang="it-IT" altLang="it-IT" sz="1800" dirty="0">
                <a:latin typeface="Arial Black" panose="020B0A04020102020204" pitchFamily="34" charset="0"/>
              </a:rPr>
              <a:t/>
            </a:r>
            <a:br>
              <a:rPr lang="it-IT" altLang="it-IT" sz="1800" dirty="0">
                <a:latin typeface="Arial Black" panose="020B0A04020102020204" pitchFamily="34" charset="0"/>
              </a:rPr>
            </a:br>
            <a:r>
              <a:rPr lang="it-IT" altLang="it-IT" sz="1800" dirty="0">
                <a:latin typeface="Arial Black" panose="020B0A04020102020204" pitchFamily="34" charset="0"/>
              </a:rPr>
              <a:t>ANTIPSYCHOTIC DRUGS AND NEUROPLASTICITY: </a:t>
            </a:r>
            <a:br>
              <a:rPr lang="it-IT" altLang="it-IT" sz="1800" dirty="0">
                <a:latin typeface="Arial Black" panose="020B0A04020102020204" pitchFamily="34" charset="0"/>
              </a:rPr>
            </a:br>
            <a:r>
              <a:rPr lang="it-IT" altLang="it-IT" sz="1800" dirty="0">
                <a:latin typeface="Arial Black" panose="020B0A04020102020204" pitchFamily="34" charset="0"/>
              </a:rPr>
              <a:t>INSIGHTS INTO THE TREATMENT AND NEUROBIOLOGY OF SCHIZOPHRENIA</a:t>
            </a:r>
            <a:br>
              <a:rPr lang="it-IT" altLang="it-IT" sz="1800" dirty="0">
                <a:latin typeface="Arial Black" panose="020B0A04020102020204" pitchFamily="34" charset="0"/>
              </a:rPr>
            </a:br>
            <a:r>
              <a:rPr lang="it-IT" altLang="it-IT" sz="1800" dirty="0" err="1">
                <a:latin typeface="Arial Black" panose="020B0A04020102020204" pitchFamily="34" charset="0"/>
              </a:rPr>
              <a:t>Biol</a:t>
            </a:r>
            <a:r>
              <a:rPr lang="it-IT" altLang="it-IT" sz="1800" dirty="0">
                <a:latin typeface="Arial Black" panose="020B0A04020102020204" pitchFamily="34" charset="0"/>
              </a:rPr>
              <a:t> </a:t>
            </a:r>
            <a:r>
              <a:rPr lang="it-IT" altLang="it-IT" sz="1800" dirty="0" err="1">
                <a:latin typeface="Arial Black" panose="020B0A04020102020204" pitchFamily="34" charset="0"/>
              </a:rPr>
              <a:t>Psychiatry</a:t>
            </a:r>
            <a:r>
              <a:rPr lang="it-IT" altLang="it-IT" sz="1800" dirty="0">
                <a:latin typeface="Arial Black" panose="020B0A04020102020204" pitchFamily="34" charset="0"/>
              </a:rPr>
              <a:t> 2001;50:729-742</a:t>
            </a:r>
            <a:r>
              <a:rPr lang="it-IT" altLang="it-IT" sz="2800" dirty="0">
                <a:latin typeface="Arial Black" panose="020B0A04020102020204" pitchFamily="34" charset="0"/>
              </a:rPr>
              <a:t> </a:t>
            </a:r>
          </a:p>
        </p:txBody>
      </p:sp>
      <p:sp>
        <p:nvSpPr>
          <p:cNvPr id="121859" name="Text Box 3"/>
          <p:cNvSpPr txBox="1">
            <a:spLocks noChangeArrowheads="1"/>
          </p:cNvSpPr>
          <p:nvPr/>
        </p:nvSpPr>
        <p:spPr bwMode="auto">
          <a:xfrm>
            <a:off x="1981200" y="2133601"/>
            <a:ext cx="8382000"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spcBef>
                <a:spcPct val="50000"/>
              </a:spcBef>
            </a:pPr>
            <a:r>
              <a:rPr lang="it-IT" altLang="it-IT" sz="2400" b="1" dirty="0" err="1" smtClean="0">
                <a:solidFill>
                  <a:prstClr val="black"/>
                </a:solidFill>
                <a:latin typeface="Comic Sans MS" panose="030F0702030302020204" pitchFamily="66" charset="0"/>
              </a:rPr>
              <a:t>We</a:t>
            </a:r>
            <a:r>
              <a:rPr lang="it-IT" altLang="it-IT" sz="2400" b="1" dirty="0" smtClean="0">
                <a:solidFill>
                  <a:prstClr val="black"/>
                </a:solidFill>
                <a:latin typeface="Comic Sans MS" panose="030F0702030302020204" pitchFamily="66" charset="0"/>
              </a:rPr>
              <a:t> </a:t>
            </a:r>
            <a:r>
              <a:rPr lang="it-IT" altLang="it-IT" sz="2400" b="1" dirty="0">
                <a:solidFill>
                  <a:prstClr val="black"/>
                </a:solidFill>
                <a:latin typeface="Comic Sans MS" panose="030F0702030302020204" pitchFamily="66" charset="0"/>
              </a:rPr>
              <a:t>conclude </a:t>
            </a:r>
            <a:r>
              <a:rPr lang="it-IT" altLang="it-IT" sz="2400" b="1" dirty="0" err="1">
                <a:solidFill>
                  <a:prstClr val="black"/>
                </a:solidFill>
                <a:latin typeface="Comic Sans MS" panose="030F0702030302020204" pitchFamily="66" charset="0"/>
              </a:rPr>
              <a:t>that</a:t>
            </a:r>
            <a:r>
              <a:rPr lang="it-IT" altLang="it-IT" sz="2400" b="1" dirty="0">
                <a:solidFill>
                  <a:prstClr val="black"/>
                </a:solidFill>
                <a:latin typeface="Comic Sans MS" panose="030F0702030302020204" pitchFamily="66" charset="0"/>
              </a:rPr>
              <a:t> the </a:t>
            </a:r>
            <a:r>
              <a:rPr lang="it-IT" altLang="it-IT" sz="2400" b="1" dirty="0" err="1">
                <a:solidFill>
                  <a:prstClr val="black"/>
                </a:solidFill>
                <a:latin typeface="Comic Sans MS" panose="030F0702030302020204" pitchFamily="66" charset="0"/>
              </a:rPr>
              <a:t>ability</a:t>
            </a:r>
            <a:r>
              <a:rPr lang="it-IT" altLang="it-IT" sz="2400" b="1" dirty="0">
                <a:solidFill>
                  <a:prstClr val="black"/>
                </a:solidFill>
                <a:latin typeface="Comic Sans MS" panose="030F0702030302020204" pitchFamily="66" charset="0"/>
              </a:rPr>
              <a:t> of </a:t>
            </a:r>
            <a:r>
              <a:rPr lang="it-IT" altLang="it-IT" sz="2400" b="1" dirty="0" err="1">
                <a:solidFill>
                  <a:prstClr val="black"/>
                </a:solidFill>
                <a:latin typeface="Comic Sans MS" panose="030F0702030302020204" pitchFamily="66" charset="0"/>
              </a:rPr>
              <a:t>antipsychotic</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drugs</a:t>
            </a:r>
            <a:r>
              <a:rPr lang="it-IT" altLang="it-IT" sz="2400" b="1" dirty="0">
                <a:solidFill>
                  <a:prstClr val="black"/>
                </a:solidFill>
                <a:latin typeface="Comic Sans MS" panose="030F0702030302020204" pitchFamily="66" charset="0"/>
              </a:rPr>
              <a:t> to induce </a:t>
            </a:r>
            <a:r>
              <a:rPr lang="it-IT" altLang="it-IT" sz="2400" b="1" dirty="0" err="1">
                <a:solidFill>
                  <a:prstClr val="black"/>
                </a:solidFill>
                <a:latin typeface="Comic Sans MS" panose="030F0702030302020204" pitchFamily="66" charset="0"/>
              </a:rPr>
              <a:t>anatomical</a:t>
            </a:r>
            <a:r>
              <a:rPr lang="it-IT" altLang="it-IT" sz="2400" b="1" dirty="0">
                <a:solidFill>
                  <a:prstClr val="black"/>
                </a:solidFill>
                <a:latin typeface="Comic Sans MS" panose="030F0702030302020204" pitchFamily="66" charset="0"/>
              </a:rPr>
              <a:t> and </a:t>
            </a:r>
            <a:r>
              <a:rPr lang="it-IT" altLang="it-IT" sz="2400" b="1" dirty="0" err="1">
                <a:solidFill>
                  <a:prstClr val="black"/>
                </a:solidFill>
                <a:latin typeface="Comic Sans MS" panose="030F0702030302020204" pitchFamily="66" charset="0"/>
              </a:rPr>
              <a:t>molecular</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changes</a:t>
            </a:r>
            <a:r>
              <a:rPr lang="it-IT" altLang="it-IT" sz="2400" b="1" dirty="0">
                <a:solidFill>
                  <a:prstClr val="black"/>
                </a:solidFill>
                <a:latin typeface="Comic Sans MS" panose="030F0702030302020204" pitchFamily="66" charset="0"/>
              </a:rPr>
              <a:t> in the brain </a:t>
            </a:r>
            <a:r>
              <a:rPr lang="it-IT" altLang="it-IT" sz="2400" b="1" dirty="0" err="1">
                <a:solidFill>
                  <a:prstClr val="black"/>
                </a:solidFill>
                <a:latin typeface="Comic Sans MS" panose="030F0702030302020204" pitchFamily="66" charset="0"/>
              </a:rPr>
              <a:t>may</a:t>
            </a:r>
            <a:r>
              <a:rPr lang="it-IT" altLang="it-IT" sz="2400" b="1" dirty="0">
                <a:solidFill>
                  <a:prstClr val="black"/>
                </a:solidFill>
                <a:latin typeface="Comic Sans MS" panose="030F0702030302020204" pitchFamily="66" charset="0"/>
              </a:rPr>
              <a:t> be </a:t>
            </a:r>
            <a:r>
              <a:rPr lang="it-IT" altLang="it-IT" sz="2400" b="1" dirty="0" err="1">
                <a:solidFill>
                  <a:prstClr val="black"/>
                </a:solidFill>
                <a:latin typeface="Comic Sans MS" panose="030F0702030302020204" pitchFamily="66" charset="0"/>
              </a:rPr>
              <a:t>relevant</a:t>
            </a:r>
            <a:r>
              <a:rPr lang="it-IT" altLang="it-IT" sz="2400" b="1" dirty="0">
                <a:solidFill>
                  <a:prstClr val="black"/>
                </a:solidFill>
                <a:latin typeface="Comic Sans MS" panose="030F0702030302020204" pitchFamily="66" charset="0"/>
              </a:rPr>
              <a:t> for </a:t>
            </a:r>
            <a:r>
              <a:rPr lang="it-IT" altLang="it-IT" sz="2400" b="1" dirty="0" err="1">
                <a:solidFill>
                  <a:prstClr val="black"/>
                </a:solidFill>
                <a:latin typeface="Comic Sans MS" panose="030F0702030302020204" pitchFamily="66" charset="0"/>
              </a:rPr>
              <a:t>their</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antipsychotic</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properties</a:t>
            </a:r>
            <a:r>
              <a:rPr lang="it-IT" altLang="it-IT" sz="2400" b="1" dirty="0" smtClean="0">
                <a:solidFill>
                  <a:prstClr val="black"/>
                </a:solidFill>
                <a:latin typeface="Comic Sans MS" panose="030F0702030302020204" pitchFamily="66" charset="0"/>
              </a:rPr>
              <a:t>.</a:t>
            </a:r>
          </a:p>
          <a:p>
            <a:pPr defTabSz="457200">
              <a:spcBef>
                <a:spcPct val="50000"/>
              </a:spcBef>
            </a:pPr>
            <a:r>
              <a:rPr lang="it-IT" altLang="it-IT" sz="2400" b="1" dirty="0" smtClean="0">
                <a:solidFill>
                  <a:prstClr val="black"/>
                </a:solidFill>
                <a:latin typeface="Comic Sans MS" panose="030F0702030302020204" pitchFamily="66" charset="0"/>
              </a:rPr>
              <a:t>The </a:t>
            </a:r>
            <a:r>
              <a:rPr lang="it-IT" altLang="it-IT" sz="2400" b="1" dirty="0" err="1">
                <a:solidFill>
                  <a:prstClr val="black"/>
                </a:solidFill>
                <a:latin typeface="Comic Sans MS" panose="030F0702030302020204" pitchFamily="66" charset="0"/>
              </a:rPr>
              <a:t>delayed</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therapeutic</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action</a:t>
            </a:r>
            <a:r>
              <a:rPr lang="it-IT" altLang="it-IT" sz="2400" b="1" dirty="0">
                <a:solidFill>
                  <a:prstClr val="black"/>
                </a:solidFill>
                <a:latin typeface="Comic Sans MS" panose="030F0702030302020204" pitchFamily="66" charset="0"/>
              </a:rPr>
              <a:t> of </a:t>
            </a:r>
            <a:r>
              <a:rPr lang="it-IT" altLang="it-IT" sz="2400" b="1" dirty="0" err="1">
                <a:solidFill>
                  <a:prstClr val="black"/>
                </a:solidFill>
                <a:latin typeface="Comic Sans MS" panose="030F0702030302020204" pitchFamily="66" charset="0"/>
              </a:rPr>
              <a:t>antipsychotic</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drugs</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together</a:t>
            </a:r>
            <a:r>
              <a:rPr lang="it-IT" altLang="it-IT" sz="2400" b="1" dirty="0">
                <a:solidFill>
                  <a:prstClr val="black"/>
                </a:solidFill>
                <a:latin typeface="Comic Sans MS" panose="030F0702030302020204" pitchFamily="66" charset="0"/>
              </a:rPr>
              <a:t> </a:t>
            </a:r>
            <a:r>
              <a:rPr lang="it-IT" altLang="it-IT" sz="2400" b="1" dirty="0" smtClean="0">
                <a:solidFill>
                  <a:prstClr val="black"/>
                </a:solidFill>
                <a:latin typeface="Comic Sans MS" panose="030F0702030302020204" pitchFamily="66" charset="0"/>
              </a:rPr>
              <a:t>with </a:t>
            </a:r>
            <a:r>
              <a:rPr lang="it-IT" altLang="it-IT" sz="2400" b="1" dirty="0" err="1" smtClean="0">
                <a:solidFill>
                  <a:prstClr val="black"/>
                </a:solidFill>
                <a:latin typeface="Comic Sans MS" panose="030F0702030302020204" pitchFamily="66" charset="0"/>
              </a:rPr>
              <a:t>their</a:t>
            </a:r>
            <a:r>
              <a:rPr lang="it-IT" altLang="it-IT" sz="2400" b="1" dirty="0" smtClean="0">
                <a:solidFill>
                  <a:prstClr val="black"/>
                </a:solidFill>
                <a:latin typeface="Comic Sans MS" panose="030F0702030302020204" pitchFamily="66" charset="0"/>
              </a:rPr>
              <a:t> </a:t>
            </a:r>
            <a:r>
              <a:rPr lang="it-IT" altLang="it-IT" sz="2400" b="1" u="sng" dirty="0">
                <a:solidFill>
                  <a:srgbClr val="FF0000"/>
                </a:solidFill>
                <a:latin typeface="Comic Sans MS" panose="030F0702030302020204" pitchFamily="66" charset="0"/>
              </a:rPr>
              <a:t>promotion of </a:t>
            </a:r>
            <a:r>
              <a:rPr lang="it-IT" altLang="it-IT" sz="2400" b="1" u="sng" dirty="0" err="1">
                <a:solidFill>
                  <a:srgbClr val="FF0000"/>
                </a:solidFill>
                <a:latin typeface="Comic Sans MS" panose="030F0702030302020204" pitchFamily="66" charset="0"/>
              </a:rPr>
              <a:t>neuroplasticity</a:t>
            </a:r>
            <a:r>
              <a:rPr lang="it-IT" altLang="it-IT" sz="2400" b="1" u="sng" dirty="0">
                <a:solidFill>
                  <a:srgbClr val="FF0000"/>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suggests</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that</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modification</a:t>
            </a:r>
            <a:r>
              <a:rPr lang="it-IT" altLang="it-IT" sz="2400" b="1" dirty="0">
                <a:solidFill>
                  <a:prstClr val="black"/>
                </a:solidFill>
                <a:latin typeface="Comic Sans MS" panose="030F0702030302020204" pitchFamily="66" charset="0"/>
              </a:rPr>
              <a:t> of </a:t>
            </a:r>
            <a:r>
              <a:rPr lang="it-IT" altLang="it-IT" sz="2400" b="1" dirty="0" err="1">
                <a:solidFill>
                  <a:prstClr val="black"/>
                </a:solidFill>
                <a:latin typeface="Comic Sans MS" panose="030F0702030302020204" pitchFamily="66" charset="0"/>
              </a:rPr>
              <a:t>synaptic</a:t>
            </a:r>
            <a:r>
              <a:rPr lang="it-IT" altLang="it-IT" sz="2400" b="1" dirty="0">
                <a:solidFill>
                  <a:prstClr val="black"/>
                </a:solidFill>
                <a:latin typeface="Comic Sans MS" panose="030F0702030302020204" pitchFamily="66" charset="0"/>
              </a:rPr>
              <a:t> connection by </a:t>
            </a:r>
            <a:r>
              <a:rPr lang="it-IT" altLang="it-IT" sz="2400" b="1" dirty="0" err="1">
                <a:solidFill>
                  <a:prstClr val="black"/>
                </a:solidFill>
                <a:latin typeface="Comic Sans MS" panose="030F0702030302020204" pitchFamily="66" charset="0"/>
              </a:rPr>
              <a:t>antipsychotic</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drugs</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is</a:t>
            </a:r>
            <a:r>
              <a:rPr lang="it-IT" altLang="it-IT" sz="2400" b="1" dirty="0">
                <a:solidFill>
                  <a:prstClr val="black"/>
                </a:solidFill>
                <a:latin typeface="Comic Sans MS" panose="030F0702030302020204" pitchFamily="66" charset="0"/>
              </a:rPr>
              <a:t> </a:t>
            </a:r>
            <a:r>
              <a:rPr lang="it-IT" altLang="it-IT" sz="2400" b="1" dirty="0" err="1">
                <a:solidFill>
                  <a:prstClr val="black"/>
                </a:solidFill>
                <a:latin typeface="Comic Sans MS" panose="030F0702030302020204" pitchFamily="66" charset="0"/>
              </a:rPr>
              <a:t>important</a:t>
            </a:r>
            <a:r>
              <a:rPr lang="it-IT" altLang="it-IT" sz="2400" b="1" dirty="0">
                <a:solidFill>
                  <a:prstClr val="black"/>
                </a:solidFill>
                <a:latin typeface="Comic Sans MS" panose="030F0702030302020204" pitchFamily="66" charset="0"/>
              </a:rPr>
              <a:t> for </a:t>
            </a:r>
            <a:r>
              <a:rPr lang="it-IT" altLang="it-IT" sz="2400" b="1" dirty="0" err="1">
                <a:solidFill>
                  <a:prstClr val="black"/>
                </a:solidFill>
                <a:latin typeface="Comic Sans MS" panose="030F0702030302020204" pitchFamily="66" charset="0"/>
              </a:rPr>
              <a:t>their</a:t>
            </a:r>
            <a:r>
              <a:rPr lang="it-IT" altLang="it-IT" sz="2400" b="1" dirty="0">
                <a:solidFill>
                  <a:prstClr val="black"/>
                </a:solidFill>
                <a:latin typeface="Comic Sans MS" panose="030F0702030302020204" pitchFamily="66" charset="0"/>
              </a:rPr>
              <a:t> mode of </a:t>
            </a:r>
            <a:r>
              <a:rPr lang="it-IT" altLang="it-IT" sz="2400" b="1" dirty="0" err="1">
                <a:solidFill>
                  <a:prstClr val="black"/>
                </a:solidFill>
                <a:latin typeface="Comic Sans MS" panose="030F0702030302020204" pitchFamily="66" charset="0"/>
              </a:rPr>
              <a:t>action</a:t>
            </a:r>
            <a:r>
              <a:rPr lang="it-IT" altLang="it-IT" sz="2400" b="1" dirty="0">
                <a:solidFill>
                  <a:prstClr val="black"/>
                </a:solidFill>
                <a:latin typeface="Comic Sans MS" panose="030F0702030302020204" pitchFamily="66" charset="0"/>
              </a:rPr>
              <a:t>…”</a:t>
            </a:r>
          </a:p>
        </p:txBody>
      </p:sp>
      <p:sp>
        <p:nvSpPr>
          <p:cNvPr id="121860" name="Line 4"/>
          <p:cNvSpPr>
            <a:spLocks noChangeShapeType="1"/>
          </p:cNvSpPr>
          <p:nvPr/>
        </p:nvSpPr>
        <p:spPr bwMode="auto">
          <a:xfrm>
            <a:off x="2133600" y="1905000"/>
            <a:ext cx="7620000" cy="0"/>
          </a:xfrm>
          <a:prstGeom prst="line">
            <a:avLst/>
          </a:prstGeom>
          <a:noFill/>
          <a:ln w="5715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5094" y="5788793"/>
            <a:ext cx="2432103" cy="956993"/>
          </a:xfrm>
          <a:prstGeom prst="rect">
            <a:avLst/>
          </a:prstGeom>
        </p:spPr>
      </p:pic>
    </p:spTree>
    <p:extLst>
      <p:ext uri="{BB962C8B-B14F-4D97-AF65-F5344CB8AC3E}">
        <p14:creationId xmlns:p14="http://schemas.microsoft.com/office/powerpoint/2010/main" val="3397699652"/>
      </p:ext>
    </p:extLst>
  </p:cSld>
  <p:clrMapOvr>
    <a:masterClrMapping/>
  </p:clrMapOvr>
  <p:transition>
    <p:zo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Oval 2"/>
          <p:cNvSpPr>
            <a:spLocks noChangeArrowheads="1"/>
          </p:cNvSpPr>
          <p:nvPr/>
        </p:nvSpPr>
        <p:spPr bwMode="auto">
          <a:xfrm>
            <a:off x="4953000" y="2286000"/>
            <a:ext cx="2133600" cy="2057400"/>
          </a:xfrm>
          <a:prstGeom prst="ellipse">
            <a:avLst/>
          </a:prstGeom>
          <a:solidFill>
            <a:srgbClr val="00CC99"/>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57200"/>
            <a:endParaRPr lang="it-IT">
              <a:solidFill>
                <a:prstClr val="black"/>
              </a:solidFill>
            </a:endParaRPr>
          </a:p>
        </p:txBody>
      </p:sp>
      <p:sp>
        <p:nvSpPr>
          <p:cNvPr id="64515" name="WordArt 3"/>
          <p:cNvSpPr>
            <a:spLocks noChangeArrowheads="1" noChangeShapeType="1" noTextEdit="1"/>
          </p:cNvSpPr>
          <p:nvPr/>
        </p:nvSpPr>
        <p:spPr bwMode="auto">
          <a:xfrm>
            <a:off x="5334001" y="2743200"/>
            <a:ext cx="1370013" cy="1143000"/>
          </a:xfrm>
          <a:prstGeom prst="rect">
            <a:avLst/>
          </a:prstGeom>
        </p:spPr>
        <p:txBody>
          <a:bodyPr wrap="none" fromWordArt="1">
            <a:prstTxWarp prst="textCurveUp">
              <a:avLst>
                <a:gd name="adj" fmla="val 40356"/>
              </a:avLst>
            </a:prstTxWarp>
          </a:bodyPr>
          <a:lstStyle/>
          <a:p>
            <a:pPr algn="ctr" defTabSz="457200"/>
            <a:r>
              <a:rPr lang="it-IT" sz="3600" kern="10">
                <a:ln w="12600">
                  <a:solidFill>
                    <a:srgbClr val="000000"/>
                  </a:solidFill>
                  <a:miter lim="800000"/>
                  <a:headEnd/>
                  <a:tailEnd/>
                </a:ln>
                <a:blipFill dpi="0" rotWithShape="0">
                  <a:blip r:embed="rId3"/>
                  <a:srcRect/>
                  <a:tile tx="0" ty="0" sx="100000" sy="100000" flip="none" algn="tl"/>
                </a:blipFill>
                <a:effectLst>
                  <a:outerShdw dist="40186" dir="1096358" algn="ctr" rotWithShape="0">
                    <a:srgbClr val="808080"/>
                  </a:outerShdw>
                </a:effectLst>
                <a:latin typeface="Arial Black" panose="020B0A04020102020204" pitchFamily="34" charset="0"/>
              </a:rPr>
              <a:t>QdV</a:t>
            </a:r>
          </a:p>
        </p:txBody>
      </p:sp>
      <p:sp>
        <p:nvSpPr>
          <p:cNvPr id="64516" name="Rectangle 4"/>
          <p:cNvSpPr>
            <a:spLocks noChangeArrowheads="1"/>
          </p:cNvSpPr>
          <p:nvPr/>
        </p:nvSpPr>
        <p:spPr bwMode="auto">
          <a:xfrm>
            <a:off x="2286000" y="1143000"/>
            <a:ext cx="2590800" cy="914400"/>
          </a:xfrm>
          <a:prstGeom prst="rect">
            <a:avLst/>
          </a:prstGeom>
          <a:solidFill>
            <a:srgbClr val="00CC99"/>
          </a:solidFill>
          <a:ln w="28440">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algn="ctr">
              <a:buClr>
                <a:srgbClr val="000000"/>
              </a:buClr>
              <a:buSzPct val="100000"/>
              <a:buFont typeface="Arial Black" panose="020B0A04020102020204" pitchFamily="34" charset="0"/>
              <a:buNone/>
            </a:pPr>
            <a:r>
              <a:rPr lang="en-GB" altLang="it-IT" sz="2000">
                <a:solidFill>
                  <a:srgbClr val="000000"/>
                </a:solidFill>
                <a:latin typeface="Arial Black" panose="020B0A04020102020204" pitchFamily="34" charset="0"/>
              </a:rPr>
              <a:t>Effetti collaterali</a:t>
            </a:r>
          </a:p>
        </p:txBody>
      </p:sp>
      <p:sp>
        <p:nvSpPr>
          <p:cNvPr id="64517" name="Rectangle 5"/>
          <p:cNvSpPr>
            <a:spLocks noChangeArrowheads="1"/>
          </p:cNvSpPr>
          <p:nvPr/>
        </p:nvSpPr>
        <p:spPr bwMode="auto">
          <a:xfrm>
            <a:off x="2286000" y="4191000"/>
            <a:ext cx="2590800" cy="914400"/>
          </a:xfrm>
          <a:prstGeom prst="rect">
            <a:avLst/>
          </a:prstGeom>
          <a:solidFill>
            <a:srgbClr val="00CC99"/>
          </a:solidFill>
          <a:ln w="28440">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algn="ctr">
              <a:buClr>
                <a:srgbClr val="000000"/>
              </a:buClr>
              <a:buSzPct val="100000"/>
              <a:buFont typeface="Arial Black" panose="020B0A04020102020204" pitchFamily="34" charset="0"/>
              <a:buNone/>
            </a:pPr>
            <a:r>
              <a:rPr lang="en-GB" altLang="it-IT" sz="2000">
                <a:solidFill>
                  <a:srgbClr val="000000"/>
                </a:solidFill>
                <a:latin typeface="Arial Black" panose="020B0A04020102020204" pitchFamily="34" charset="0"/>
              </a:rPr>
              <a:t>Indipendenza</a:t>
            </a:r>
          </a:p>
        </p:txBody>
      </p:sp>
      <p:sp>
        <p:nvSpPr>
          <p:cNvPr id="64518" name="Rectangle 6"/>
          <p:cNvSpPr>
            <a:spLocks noChangeArrowheads="1"/>
          </p:cNvSpPr>
          <p:nvPr/>
        </p:nvSpPr>
        <p:spPr bwMode="auto">
          <a:xfrm>
            <a:off x="6019800" y="1143000"/>
            <a:ext cx="3429000" cy="914400"/>
          </a:xfrm>
          <a:prstGeom prst="rect">
            <a:avLst/>
          </a:prstGeom>
          <a:solidFill>
            <a:srgbClr val="00CC99"/>
          </a:solidFill>
          <a:ln w="28440">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algn="ctr">
              <a:buClr>
                <a:srgbClr val="000000"/>
              </a:buClr>
              <a:buSzPct val="100000"/>
              <a:buFont typeface="Arial Black" panose="020B0A04020102020204" pitchFamily="34" charset="0"/>
              <a:buNone/>
            </a:pPr>
            <a:r>
              <a:rPr lang="en-GB" altLang="it-IT" sz="2000">
                <a:solidFill>
                  <a:srgbClr val="000000"/>
                </a:solidFill>
                <a:latin typeface="Arial Black" panose="020B0A04020102020204" pitchFamily="34" charset="0"/>
              </a:rPr>
              <a:t>Controllo dei sintomi</a:t>
            </a:r>
          </a:p>
        </p:txBody>
      </p:sp>
      <p:sp>
        <p:nvSpPr>
          <p:cNvPr id="64519" name="Rectangle 7"/>
          <p:cNvSpPr>
            <a:spLocks noChangeArrowheads="1"/>
          </p:cNvSpPr>
          <p:nvPr/>
        </p:nvSpPr>
        <p:spPr bwMode="auto">
          <a:xfrm>
            <a:off x="8153400" y="2895600"/>
            <a:ext cx="1752600" cy="914400"/>
          </a:xfrm>
          <a:prstGeom prst="rect">
            <a:avLst/>
          </a:prstGeom>
          <a:solidFill>
            <a:srgbClr val="00CC99"/>
          </a:solidFill>
          <a:ln w="28440">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algn="ctr">
              <a:buClr>
                <a:srgbClr val="000000"/>
              </a:buClr>
              <a:buSzPct val="100000"/>
              <a:buFont typeface="Arial Black" panose="020B0A04020102020204" pitchFamily="34" charset="0"/>
              <a:buNone/>
            </a:pPr>
            <a:r>
              <a:rPr lang="en-GB" altLang="it-IT" sz="2000">
                <a:solidFill>
                  <a:srgbClr val="000000"/>
                </a:solidFill>
                <a:latin typeface="Arial Black" panose="020B0A04020102020204" pitchFamily="34" charset="0"/>
              </a:rPr>
              <a:t>Vita sociale</a:t>
            </a:r>
          </a:p>
        </p:txBody>
      </p:sp>
      <p:sp>
        <p:nvSpPr>
          <p:cNvPr id="64520" name="Rectangle 8"/>
          <p:cNvSpPr>
            <a:spLocks noChangeArrowheads="1"/>
          </p:cNvSpPr>
          <p:nvPr/>
        </p:nvSpPr>
        <p:spPr bwMode="auto">
          <a:xfrm>
            <a:off x="7467600" y="4495800"/>
            <a:ext cx="2592388" cy="914400"/>
          </a:xfrm>
          <a:prstGeom prst="rect">
            <a:avLst/>
          </a:prstGeom>
          <a:solidFill>
            <a:srgbClr val="00CC99"/>
          </a:solidFill>
          <a:ln w="28440">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algn="ctr">
              <a:buClr>
                <a:srgbClr val="000000"/>
              </a:buClr>
              <a:buSzPct val="100000"/>
              <a:buFont typeface="Arial Black" panose="020B0A04020102020204" pitchFamily="34" charset="0"/>
              <a:buNone/>
            </a:pPr>
            <a:r>
              <a:rPr lang="en-GB" altLang="it-IT" sz="2000">
                <a:solidFill>
                  <a:srgbClr val="000000"/>
                </a:solidFill>
                <a:latin typeface="Arial Black" panose="020B0A04020102020204" pitchFamily="34" charset="0"/>
              </a:rPr>
              <a:t>Funzioni cognitive</a:t>
            </a:r>
          </a:p>
        </p:txBody>
      </p:sp>
      <p:sp>
        <p:nvSpPr>
          <p:cNvPr id="64521" name="Rectangle 9"/>
          <p:cNvSpPr>
            <a:spLocks noChangeArrowheads="1"/>
          </p:cNvSpPr>
          <p:nvPr/>
        </p:nvSpPr>
        <p:spPr bwMode="auto">
          <a:xfrm>
            <a:off x="4343400" y="5562600"/>
            <a:ext cx="3352800" cy="914400"/>
          </a:xfrm>
          <a:prstGeom prst="rect">
            <a:avLst/>
          </a:prstGeom>
          <a:solidFill>
            <a:srgbClr val="00CC99"/>
          </a:solidFill>
          <a:ln w="28440">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1pPr>
            <a:lvl2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2pPr>
            <a:lvl3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3pPr>
            <a:lvl4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4pPr>
            <a:lvl5pPr defTabSz="449263">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5pPr>
            <a:lvl6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6pPr>
            <a:lvl7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7pPr>
            <a:lvl8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8pPr>
            <a:lvl9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defRPr>
            </a:lvl9pPr>
          </a:lstStyle>
          <a:p>
            <a:pPr algn="ctr">
              <a:buClr>
                <a:srgbClr val="000000"/>
              </a:buClr>
              <a:buSzPct val="100000"/>
              <a:buFont typeface="Arial Black" panose="020B0A04020102020204" pitchFamily="34" charset="0"/>
              <a:buNone/>
            </a:pPr>
            <a:r>
              <a:rPr lang="en-GB" altLang="it-IT" sz="2000">
                <a:solidFill>
                  <a:srgbClr val="000000"/>
                </a:solidFill>
                <a:latin typeface="Arial Black" panose="020B0A04020102020204" pitchFamily="34" charset="0"/>
              </a:rPr>
              <a:t>Attesa di cambiamento</a:t>
            </a:r>
          </a:p>
        </p:txBody>
      </p:sp>
      <p:sp>
        <p:nvSpPr>
          <p:cNvPr id="64522" name="AutoShape 10"/>
          <p:cNvSpPr>
            <a:spLocks noChangeArrowheads="1"/>
          </p:cNvSpPr>
          <p:nvPr/>
        </p:nvSpPr>
        <p:spPr bwMode="auto">
          <a:xfrm>
            <a:off x="5562600" y="4495800"/>
            <a:ext cx="838200" cy="914400"/>
          </a:xfrm>
          <a:prstGeom prst="upArrow">
            <a:avLst>
              <a:gd name="adj1" fmla="val 50000"/>
              <a:gd name="adj2" fmla="val 27273"/>
            </a:avLst>
          </a:prstGeom>
          <a:solidFill>
            <a:srgbClr val="FFFFFF"/>
          </a:solidFill>
          <a:ln w="57240">
            <a:solidFill>
              <a:srgbClr val="000000"/>
            </a:solidFill>
            <a:miter lim="800000"/>
            <a:headEnd/>
            <a:tailEnd/>
          </a:ln>
          <a:effectLst>
            <a:outerShdw dist="107933" dir="13500000" algn="ctr" rotWithShape="0">
              <a:srgbClr val="808080"/>
            </a:outerShdw>
          </a:effectLst>
        </p:spPr>
        <p:txBody>
          <a:bodyPr wrap="none" anchor="ctr"/>
          <a:lstStyle/>
          <a:p>
            <a:pPr defTabSz="457200"/>
            <a:endParaRPr lang="it-IT">
              <a:solidFill>
                <a:prstClr val="black"/>
              </a:solidFill>
            </a:endParaRPr>
          </a:p>
        </p:txBody>
      </p:sp>
      <p:sp>
        <p:nvSpPr>
          <p:cNvPr id="64523" name="Line 11"/>
          <p:cNvSpPr>
            <a:spLocks noChangeShapeType="1"/>
          </p:cNvSpPr>
          <p:nvPr/>
        </p:nvSpPr>
        <p:spPr bwMode="auto">
          <a:xfrm>
            <a:off x="3733800" y="2362200"/>
            <a:ext cx="1143000" cy="685800"/>
          </a:xfrm>
          <a:prstGeom prst="line">
            <a:avLst/>
          </a:prstGeom>
          <a:noFill/>
          <a:ln w="76320">
            <a:solidFill>
              <a:srgbClr val="FFFFFF"/>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57200"/>
            <a:endParaRPr lang="it-IT">
              <a:solidFill>
                <a:prstClr val="black"/>
              </a:solidFill>
            </a:endParaRPr>
          </a:p>
        </p:txBody>
      </p:sp>
      <p:sp>
        <p:nvSpPr>
          <p:cNvPr id="64524" name="Line 12"/>
          <p:cNvSpPr>
            <a:spLocks noChangeShapeType="1"/>
          </p:cNvSpPr>
          <p:nvPr/>
        </p:nvSpPr>
        <p:spPr bwMode="auto">
          <a:xfrm flipV="1">
            <a:off x="3810000" y="3879850"/>
            <a:ext cx="1143000" cy="241300"/>
          </a:xfrm>
          <a:prstGeom prst="line">
            <a:avLst/>
          </a:prstGeom>
          <a:noFill/>
          <a:ln w="76320">
            <a:solidFill>
              <a:srgbClr val="FFFFFF"/>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57200"/>
            <a:endParaRPr lang="it-IT">
              <a:solidFill>
                <a:prstClr val="black"/>
              </a:solidFill>
            </a:endParaRPr>
          </a:p>
        </p:txBody>
      </p:sp>
      <p:sp>
        <p:nvSpPr>
          <p:cNvPr id="64525" name="Line 13"/>
          <p:cNvSpPr>
            <a:spLocks noChangeShapeType="1"/>
          </p:cNvSpPr>
          <p:nvPr/>
        </p:nvSpPr>
        <p:spPr bwMode="auto">
          <a:xfrm flipH="1" flipV="1">
            <a:off x="7081838" y="3803650"/>
            <a:ext cx="773112" cy="546100"/>
          </a:xfrm>
          <a:prstGeom prst="line">
            <a:avLst/>
          </a:prstGeom>
          <a:noFill/>
          <a:ln w="76320">
            <a:solidFill>
              <a:srgbClr val="FFFFFF"/>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57200"/>
            <a:endParaRPr lang="it-IT">
              <a:solidFill>
                <a:prstClr val="black"/>
              </a:solidFill>
            </a:endParaRPr>
          </a:p>
        </p:txBody>
      </p:sp>
      <p:sp>
        <p:nvSpPr>
          <p:cNvPr id="64526" name="Line 14"/>
          <p:cNvSpPr>
            <a:spLocks noChangeShapeType="1"/>
          </p:cNvSpPr>
          <p:nvPr/>
        </p:nvSpPr>
        <p:spPr bwMode="auto">
          <a:xfrm flipH="1">
            <a:off x="7234238" y="3352800"/>
            <a:ext cx="773112" cy="1588"/>
          </a:xfrm>
          <a:prstGeom prst="line">
            <a:avLst/>
          </a:prstGeom>
          <a:noFill/>
          <a:ln w="76320">
            <a:solidFill>
              <a:srgbClr val="FFFFFF"/>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57200"/>
            <a:endParaRPr lang="it-IT">
              <a:solidFill>
                <a:prstClr val="black"/>
              </a:solidFill>
            </a:endParaRPr>
          </a:p>
        </p:txBody>
      </p:sp>
      <p:sp>
        <p:nvSpPr>
          <p:cNvPr id="64527" name="Line 15"/>
          <p:cNvSpPr>
            <a:spLocks noChangeShapeType="1"/>
          </p:cNvSpPr>
          <p:nvPr/>
        </p:nvSpPr>
        <p:spPr bwMode="auto">
          <a:xfrm flipH="1">
            <a:off x="7158038" y="2209800"/>
            <a:ext cx="620712" cy="457200"/>
          </a:xfrm>
          <a:prstGeom prst="line">
            <a:avLst/>
          </a:prstGeom>
          <a:noFill/>
          <a:ln w="76320">
            <a:solidFill>
              <a:srgbClr val="FFFFFF"/>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57200"/>
            <a:endParaRPr lang="it-IT">
              <a:solidFill>
                <a:prstClr val="black"/>
              </a:solidFill>
            </a:endParaRPr>
          </a:p>
        </p:txBody>
      </p:sp>
      <p:pic>
        <p:nvPicPr>
          <p:cNvPr id="16" name="Immagin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723" y="5562600"/>
            <a:ext cx="2432103" cy="956993"/>
          </a:xfrm>
          <a:prstGeom prst="rect">
            <a:avLst/>
          </a:prstGeom>
        </p:spPr>
      </p:pic>
    </p:spTree>
    <p:extLst>
      <p:ext uri="{BB962C8B-B14F-4D97-AF65-F5344CB8AC3E}">
        <p14:creationId xmlns:p14="http://schemas.microsoft.com/office/powerpoint/2010/main" val="237276871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4" name="Rectangle 6"/>
          <p:cNvSpPr>
            <a:spLocks noGrp="1" noChangeArrowheads="1"/>
          </p:cNvSpPr>
          <p:nvPr>
            <p:ph type="title"/>
          </p:nvPr>
        </p:nvSpPr>
        <p:spPr>
          <a:xfrm>
            <a:off x="2057401" y="4876801"/>
            <a:ext cx="8183563" cy="1050925"/>
          </a:xfrm>
        </p:spPr>
        <p:txBody>
          <a:bodyPr/>
          <a:lstStyle/>
          <a:p>
            <a:pPr>
              <a:defRPr/>
            </a:pPr>
            <a:r>
              <a:rPr lang="en-US" sz="3200" dirty="0"/>
              <a:t>Studio CATIE</a:t>
            </a:r>
            <a:endParaRPr lang="it-IT" sz="3200" dirty="0"/>
          </a:p>
        </p:txBody>
      </p:sp>
      <p:sp>
        <p:nvSpPr>
          <p:cNvPr id="35843" name="Text Box 8"/>
          <p:cNvSpPr txBox="1">
            <a:spLocks noChangeArrowheads="1"/>
          </p:cNvSpPr>
          <p:nvPr/>
        </p:nvSpPr>
        <p:spPr bwMode="auto">
          <a:xfrm>
            <a:off x="2908987" y="5675481"/>
            <a:ext cx="6889921" cy="23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lnSpc>
                <a:spcPct val="85000"/>
              </a:lnSpc>
              <a:spcBef>
                <a:spcPct val="25000"/>
              </a:spcBef>
            </a:pPr>
            <a:r>
              <a:rPr lang="en-US" altLang="it-IT" dirty="0">
                <a:solidFill>
                  <a:prstClr val="black"/>
                </a:solidFill>
              </a:rPr>
              <a:t>CATIE = Clinical Antipsychotic Trials of Intervention Effectiveness</a:t>
            </a:r>
            <a:endParaRPr lang="it-IT" altLang="it-IT" dirty="0">
              <a:solidFill>
                <a:prstClr val="black"/>
              </a:solidFill>
            </a:endParaRPr>
          </a:p>
        </p:txBody>
      </p:sp>
      <p:pic>
        <p:nvPicPr>
          <p:cNvPr id="35844" name="Picture 9" descr="test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2773" y="903288"/>
            <a:ext cx="8382000" cy="3973513"/>
          </a:xfrm>
          <a:prstGeom prst="rect">
            <a:avLst/>
          </a:prstGeom>
          <a:solidFill>
            <a:srgbClr val="92BDDE">
              <a:alpha val="50195"/>
            </a:srgbClr>
          </a:solidFill>
          <a:ln w="76200" algn="ctr">
            <a:solidFill>
              <a:srgbClr val="005086"/>
            </a:solidFill>
            <a:miter lim="800000"/>
            <a:headEnd/>
            <a:tailEnd/>
          </a:ln>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380" y="5675481"/>
            <a:ext cx="2432103" cy="956993"/>
          </a:xfrm>
          <a:prstGeom prst="rect">
            <a:avLst/>
          </a:prstGeom>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 name="Segnaposto numero diapositiva 2"/>
          <p:cNvSpPr>
            <a:spLocks noGrp="1"/>
          </p:cNvSpPr>
          <p:nvPr>
            <p:ph type="sldNum" sz="quarter" idx="12"/>
          </p:nvPr>
        </p:nvSpPr>
        <p:spPr>
          <a:xfrm>
            <a:off x="5300663" y="6111876"/>
            <a:ext cx="22860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53946C7-8C0F-4C41-B4DF-FBD1F4D6F3AB}" type="slidenum">
              <a:rPr lang="it-IT" altLang="it-IT">
                <a:solidFill>
                  <a:srgbClr val="A7A399"/>
                </a:solidFill>
                <a:latin typeface="Verdana" panose="020B0604030504040204" pitchFamily="34" charset="0"/>
              </a:rPr>
              <a:pPr eaLnBrk="1" hangingPunct="1"/>
              <a:t>44</a:t>
            </a:fld>
            <a:endParaRPr lang="it-IT" altLang="it-IT">
              <a:solidFill>
                <a:srgbClr val="A7A399"/>
              </a:solidFill>
              <a:latin typeface="Verdana" panose="020B0604030504040204" pitchFamily="34" charset="0"/>
            </a:endParaRPr>
          </a:p>
        </p:txBody>
      </p:sp>
      <p:sp>
        <p:nvSpPr>
          <p:cNvPr id="38915" name="Rectangle 1252"/>
          <p:cNvSpPr>
            <a:spLocks noChangeArrowheads="1"/>
          </p:cNvSpPr>
          <p:nvPr/>
        </p:nvSpPr>
        <p:spPr bwMode="auto">
          <a:xfrm>
            <a:off x="3095626" y="2336800"/>
            <a:ext cx="3641725" cy="2808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it-IT" altLang="it-IT">
              <a:solidFill>
                <a:prstClr val="black"/>
              </a:solidFill>
            </a:endParaRPr>
          </a:p>
        </p:txBody>
      </p:sp>
      <p:sp>
        <p:nvSpPr>
          <p:cNvPr id="38916" name="Line 1126"/>
          <p:cNvSpPr>
            <a:spLocks noChangeShapeType="1"/>
          </p:cNvSpPr>
          <p:nvPr/>
        </p:nvSpPr>
        <p:spPr bwMode="auto">
          <a:xfrm flipH="1">
            <a:off x="3071813" y="3751263"/>
            <a:ext cx="1871662" cy="0"/>
          </a:xfrm>
          <a:prstGeom prst="line">
            <a:avLst/>
          </a:prstGeom>
          <a:noFill/>
          <a:ln w="19050">
            <a:solidFill>
              <a:srgbClr val="66A3D0"/>
            </a:solidFill>
            <a:prstDash val="dash"/>
            <a:round/>
            <a:headEnd/>
            <a:tailEnd/>
          </a:ln>
          <a:extLst>
            <a:ext uri="{909E8E84-426E-40DD-AFC4-6F175D3DCCD1}">
              <a14:hiddenFill xmlns:a14="http://schemas.microsoft.com/office/drawing/2010/main">
                <a:noFill/>
              </a14:hiddenFill>
            </a:ext>
          </a:extLst>
        </p:spPr>
        <p:txBody>
          <a:bodyPr/>
          <a:lstStyle/>
          <a:p>
            <a:pPr defTabSz="457200"/>
            <a:endParaRPr lang="it-IT">
              <a:solidFill>
                <a:prstClr val="black"/>
              </a:solidFill>
            </a:endParaRPr>
          </a:p>
        </p:txBody>
      </p:sp>
      <p:sp>
        <p:nvSpPr>
          <p:cNvPr id="38917" name="Line 1127"/>
          <p:cNvSpPr>
            <a:spLocks noChangeShapeType="1"/>
          </p:cNvSpPr>
          <p:nvPr/>
        </p:nvSpPr>
        <p:spPr bwMode="auto">
          <a:xfrm>
            <a:off x="4943475" y="3751264"/>
            <a:ext cx="0" cy="1366837"/>
          </a:xfrm>
          <a:prstGeom prst="line">
            <a:avLst/>
          </a:prstGeom>
          <a:noFill/>
          <a:ln w="19050">
            <a:solidFill>
              <a:srgbClr val="66A3D0"/>
            </a:solidFill>
            <a:prstDash val="dash"/>
            <a:round/>
            <a:headEnd/>
            <a:tailEnd/>
          </a:ln>
          <a:extLst>
            <a:ext uri="{909E8E84-426E-40DD-AFC4-6F175D3DCCD1}">
              <a14:hiddenFill xmlns:a14="http://schemas.microsoft.com/office/drawing/2010/main">
                <a:noFill/>
              </a14:hiddenFill>
            </a:ext>
          </a:extLst>
        </p:spPr>
        <p:txBody>
          <a:bodyPr/>
          <a:lstStyle/>
          <a:p>
            <a:pPr defTabSz="457200"/>
            <a:endParaRPr lang="it-IT">
              <a:solidFill>
                <a:prstClr val="black"/>
              </a:solidFill>
            </a:endParaRPr>
          </a:p>
        </p:txBody>
      </p:sp>
      <p:sp>
        <p:nvSpPr>
          <p:cNvPr id="38918" name="Line 1128"/>
          <p:cNvSpPr>
            <a:spLocks noChangeShapeType="1"/>
          </p:cNvSpPr>
          <p:nvPr/>
        </p:nvSpPr>
        <p:spPr bwMode="auto">
          <a:xfrm>
            <a:off x="4229100" y="3751264"/>
            <a:ext cx="0" cy="1366837"/>
          </a:xfrm>
          <a:prstGeom prst="line">
            <a:avLst/>
          </a:prstGeom>
          <a:noFill/>
          <a:ln w="19050">
            <a:solidFill>
              <a:srgbClr val="66A3D0"/>
            </a:solidFill>
            <a:prstDash val="dash"/>
            <a:round/>
            <a:headEnd/>
            <a:tailEnd/>
          </a:ln>
          <a:extLst>
            <a:ext uri="{909E8E84-426E-40DD-AFC4-6F175D3DCCD1}">
              <a14:hiddenFill xmlns:a14="http://schemas.microsoft.com/office/drawing/2010/main">
                <a:noFill/>
              </a14:hiddenFill>
            </a:ext>
          </a:extLst>
        </p:spPr>
        <p:txBody>
          <a:bodyPr/>
          <a:lstStyle/>
          <a:p>
            <a:pPr defTabSz="457200"/>
            <a:endParaRPr lang="it-IT">
              <a:solidFill>
                <a:prstClr val="black"/>
              </a:solidFill>
            </a:endParaRPr>
          </a:p>
        </p:txBody>
      </p:sp>
      <p:sp>
        <p:nvSpPr>
          <p:cNvPr id="38919" name="Line 1129"/>
          <p:cNvSpPr>
            <a:spLocks noChangeShapeType="1"/>
          </p:cNvSpPr>
          <p:nvPr/>
        </p:nvSpPr>
        <p:spPr bwMode="auto">
          <a:xfrm>
            <a:off x="4070350" y="3751264"/>
            <a:ext cx="0" cy="1366837"/>
          </a:xfrm>
          <a:prstGeom prst="line">
            <a:avLst/>
          </a:prstGeom>
          <a:noFill/>
          <a:ln w="19050">
            <a:solidFill>
              <a:srgbClr val="66A3D0"/>
            </a:solidFill>
            <a:prstDash val="dash"/>
            <a:round/>
            <a:headEnd/>
            <a:tailEnd/>
          </a:ln>
          <a:extLst>
            <a:ext uri="{909E8E84-426E-40DD-AFC4-6F175D3DCCD1}">
              <a14:hiddenFill xmlns:a14="http://schemas.microsoft.com/office/drawing/2010/main">
                <a:noFill/>
              </a14:hiddenFill>
            </a:ext>
          </a:extLst>
        </p:spPr>
        <p:txBody>
          <a:bodyPr/>
          <a:lstStyle/>
          <a:p>
            <a:pPr defTabSz="457200"/>
            <a:endParaRPr lang="it-IT">
              <a:solidFill>
                <a:prstClr val="black"/>
              </a:solidFill>
            </a:endParaRPr>
          </a:p>
        </p:txBody>
      </p:sp>
      <p:sp>
        <p:nvSpPr>
          <p:cNvPr id="38920" name="Line 1130"/>
          <p:cNvSpPr>
            <a:spLocks noChangeShapeType="1"/>
          </p:cNvSpPr>
          <p:nvPr/>
        </p:nvSpPr>
        <p:spPr bwMode="auto">
          <a:xfrm>
            <a:off x="3873500" y="3751264"/>
            <a:ext cx="0" cy="1366837"/>
          </a:xfrm>
          <a:prstGeom prst="line">
            <a:avLst/>
          </a:prstGeom>
          <a:noFill/>
          <a:ln w="19050">
            <a:solidFill>
              <a:srgbClr val="66A3D0"/>
            </a:solidFill>
            <a:prstDash val="dash"/>
            <a:round/>
            <a:headEnd/>
            <a:tailEnd/>
          </a:ln>
          <a:extLst>
            <a:ext uri="{909E8E84-426E-40DD-AFC4-6F175D3DCCD1}">
              <a14:hiddenFill xmlns:a14="http://schemas.microsoft.com/office/drawing/2010/main">
                <a:noFill/>
              </a14:hiddenFill>
            </a:ext>
          </a:extLst>
        </p:spPr>
        <p:txBody>
          <a:bodyPr/>
          <a:lstStyle/>
          <a:p>
            <a:pPr defTabSz="457200"/>
            <a:endParaRPr lang="it-IT">
              <a:solidFill>
                <a:prstClr val="black"/>
              </a:solidFill>
            </a:endParaRPr>
          </a:p>
        </p:txBody>
      </p:sp>
      <p:sp>
        <p:nvSpPr>
          <p:cNvPr id="38921" name="Line 1132"/>
          <p:cNvSpPr>
            <a:spLocks noChangeShapeType="1"/>
          </p:cNvSpPr>
          <p:nvPr/>
        </p:nvSpPr>
        <p:spPr bwMode="auto">
          <a:xfrm>
            <a:off x="3038064" y="5096049"/>
            <a:ext cx="3671887" cy="0"/>
          </a:xfrm>
          <a:prstGeom prst="line">
            <a:avLst/>
          </a:prstGeom>
          <a:noFill/>
          <a:ln w="38100">
            <a:solidFill>
              <a:srgbClr val="66A3D0"/>
            </a:solidFill>
            <a:round/>
            <a:headEnd/>
            <a:tailEnd/>
          </a:ln>
          <a:extLst>
            <a:ext uri="{909E8E84-426E-40DD-AFC4-6F175D3DCCD1}">
              <a14:hiddenFill xmlns:a14="http://schemas.microsoft.com/office/drawing/2010/main">
                <a:noFill/>
              </a14:hiddenFill>
            </a:ext>
          </a:extLst>
        </p:spPr>
        <p:txBody>
          <a:bodyPr/>
          <a:lstStyle/>
          <a:p>
            <a:pPr defTabSz="457200"/>
            <a:endParaRPr lang="it-IT">
              <a:solidFill>
                <a:prstClr val="black"/>
              </a:solidFill>
            </a:endParaRPr>
          </a:p>
        </p:txBody>
      </p:sp>
      <p:sp>
        <p:nvSpPr>
          <p:cNvPr id="38922" name="Line 1056"/>
          <p:cNvSpPr>
            <a:spLocks noChangeShapeType="1"/>
          </p:cNvSpPr>
          <p:nvPr/>
        </p:nvSpPr>
        <p:spPr bwMode="auto">
          <a:xfrm>
            <a:off x="7620000" y="1219200"/>
            <a:ext cx="279558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lstStyle/>
          <a:p>
            <a:pPr defTabSz="457200"/>
            <a:endParaRPr lang="it-IT">
              <a:solidFill>
                <a:prstClr val="black"/>
              </a:solidFill>
            </a:endParaRPr>
          </a:p>
        </p:txBody>
      </p:sp>
      <p:sp>
        <p:nvSpPr>
          <p:cNvPr id="38923" name="Line 1057"/>
          <p:cNvSpPr>
            <a:spLocks noChangeShapeType="1"/>
          </p:cNvSpPr>
          <p:nvPr/>
        </p:nvSpPr>
        <p:spPr bwMode="auto">
          <a:xfrm>
            <a:off x="7620000" y="5268913"/>
            <a:ext cx="172878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lstStyle/>
          <a:p>
            <a:pPr defTabSz="457200"/>
            <a:endParaRPr lang="it-IT">
              <a:solidFill>
                <a:prstClr val="black"/>
              </a:solidFill>
            </a:endParaRPr>
          </a:p>
        </p:txBody>
      </p:sp>
      <p:sp>
        <p:nvSpPr>
          <p:cNvPr id="38924" name="Line 1058"/>
          <p:cNvSpPr>
            <a:spLocks noChangeShapeType="1"/>
          </p:cNvSpPr>
          <p:nvPr/>
        </p:nvSpPr>
        <p:spPr bwMode="auto">
          <a:xfrm>
            <a:off x="7620000" y="1219200"/>
            <a:ext cx="0" cy="6985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prstDash val="sysDash"/>
                <a:round/>
                <a:headEnd/>
                <a:tailEnd/>
              </a14:hiddenLine>
            </a:ext>
          </a:extLst>
        </p:spPr>
        <p:txBody>
          <a:bodyPr wrap="none" lIns="0" tIns="0" rIns="0" bIns="0" anchor="ctr"/>
          <a:lstStyle/>
          <a:p>
            <a:pPr defTabSz="457200"/>
            <a:endParaRPr lang="it-IT">
              <a:solidFill>
                <a:prstClr val="black"/>
              </a:solidFill>
            </a:endParaRPr>
          </a:p>
        </p:txBody>
      </p:sp>
      <p:sp>
        <p:nvSpPr>
          <p:cNvPr id="38925" name="Line 1059"/>
          <p:cNvSpPr>
            <a:spLocks noChangeShapeType="1"/>
          </p:cNvSpPr>
          <p:nvPr/>
        </p:nvSpPr>
        <p:spPr bwMode="auto">
          <a:xfrm>
            <a:off x="10415588" y="1219200"/>
            <a:ext cx="0" cy="6985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lstStyle/>
          <a:p>
            <a:pPr defTabSz="457200"/>
            <a:endParaRPr lang="it-IT">
              <a:solidFill>
                <a:prstClr val="black"/>
              </a:solidFill>
            </a:endParaRPr>
          </a:p>
        </p:txBody>
      </p:sp>
      <p:sp>
        <p:nvSpPr>
          <p:cNvPr id="38926" name="Line 1060"/>
          <p:cNvSpPr>
            <a:spLocks noChangeShapeType="1"/>
          </p:cNvSpPr>
          <p:nvPr/>
        </p:nvSpPr>
        <p:spPr bwMode="auto">
          <a:xfrm>
            <a:off x="7620000" y="1917701"/>
            <a:ext cx="0" cy="55721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prstDash val="sysDash"/>
                <a:round/>
                <a:headEnd/>
                <a:tailEnd/>
              </a14:hiddenLine>
            </a:ext>
          </a:extLst>
        </p:spPr>
        <p:txBody>
          <a:bodyPr wrap="none" lIns="0" tIns="0" rIns="0" bIns="0" anchor="ctr"/>
          <a:lstStyle/>
          <a:p>
            <a:pPr defTabSz="457200"/>
            <a:endParaRPr lang="it-IT">
              <a:solidFill>
                <a:prstClr val="black"/>
              </a:solidFill>
            </a:endParaRPr>
          </a:p>
        </p:txBody>
      </p:sp>
      <p:sp>
        <p:nvSpPr>
          <p:cNvPr id="38927" name="Line 1062"/>
          <p:cNvSpPr>
            <a:spLocks noChangeShapeType="1"/>
          </p:cNvSpPr>
          <p:nvPr/>
        </p:nvSpPr>
        <p:spPr bwMode="auto">
          <a:xfrm>
            <a:off x="7620000" y="2474914"/>
            <a:ext cx="0" cy="5603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prstDash val="sysDash"/>
                <a:round/>
                <a:headEnd/>
                <a:tailEnd/>
              </a14:hiddenLine>
            </a:ext>
          </a:extLst>
        </p:spPr>
        <p:txBody>
          <a:bodyPr wrap="none" lIns="0" tIns="0" rIns="0" bIns="0" anchor="ctr"/>
          <a:lstStyle/>
          <a:p>
            <a:pPr defTabSz="457200"/>
            <a:endParaRPr lang="it-IT">
              <a:solidFill>
                <a:prstClr val="black"/>
              </a:solidFill>
            </a:endParaRPr>
          </a:p>
        </p:txBody>
      </p:sp>
      <p:sp>
        <p:nvSpPr>
          <p:cNvPr id="38928" name="Line 1063"/>
          <p:cNvSpPr>
            <a:spLocks noChangeShapeType="1"/>
          </p:cNvSpPr>
          <p:nvPr/>
        </p:nvSpPr>
        <p:spPr bwMode="auto">
          <a:xfrm>
            <a:off x="10415588" y="2474914"/>
            <a:ext cx="0" cy="5603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lstStyle/>
          <a:p>
            <a:pPr defTabSz="457200"/>
            <a:endParaRPr lang="it-IT">
              <a:solidFill>
                <a:prstClr val="black"/>
              </a:solidFill>
            </a:endParaRPr>
          </a:p>
        </p:txBody>
      </p:sp>
      <p:sp>
        <p:nvSpPr>
          <p:cNvPr id="38929" name="Line 1064"/>
          <p:cNvSpPr>
            <a:spLocks noChangeShapeType="1"/>
          </p:cNvSpPr>
          <p:nvPr/>
        </p:nvSpPr>
        <p:spPr bwMode="auto">
          <a:xfrm>
            <a:off x="7620000" y="3035300"/>
            <a:ext cx="0" cy="558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prstDash val="sysDash"/>
                <a:round/>
                <a:headEnd/>
                <a:tailEnd/>
              </a14:hiddenLine>
            </a:ext>
          </a:extLst>
        </p:spPr>
        <p:txBody>
          <a:bodyPr wrap="none" lIns="0" tIns="0" rIns="0" bIns="0" anchor="ctr"/>
          <a:lstStyle/>
          <a:p>
            <a:pPr defTabSz="457200"/>
            <a:endParaRPr lang="it-IT">
              <a:solidFill>
                <a:prstClr val="black"/>
              </a:solidFill>
            </a:endParaRPr>
          </a:p>
        </p:txBody>
      </p:sp>
      <p:sp>
        <p:nvSpPr>
          <p:cNvPr id="38930" name="Line 1065"/>
          <p:cNvSpPr>
            <a:spLocks noChangeShapeType="1"/>
          </p:cNvSpPr>
          <p:nvPr/>
        </p:nvSpPr>
        <p:spPr bwMode="auto">
          <a:xfrm>
            <a:off x="10415588" y="3035300"/>
            <a:ext cx="0" cy="558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lstStyle/>
          <a:p>
            <a:pPr defTabSz="457200"/>
            <a:endParaRPr lang="it-IT">
              <a:solidFill>
                <a:prstClr val="black"/>
              </a:solidFill>
            </a:endParaRPr>
          </a:p>
        </p:txBody>
      </p:sp>
      <p:sp>
        <p:nvSpPr>
          <p:cNvPr id="38931" name="Line 1066"/>
          <p:cNvSpPr>
            <a:spLocks noChangeShapeType="1"/>
          </p:cNvSpPr>
          <p:nvPr/>
        </p:nvSpPr>
        <p:spPr bwMode="auto">
          <a:xfrm>
            <a:off x="7620000" y="3594101"/>
            <a:ext cx="0" cy="55721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prstDash val="sysDash"/>
                <a:round/>
                <a:headEnd/>
                <a:tailEnd/>
              </a14:hiddenLine>
            </a:ext>
          </a:extLst>
        </p:spPr>
        <p:txBody>
          <a:bodyPr wrap="none" lIns="0" tIns="0" rIns="0" bIns="0" anchor="ctr"/>
          <a:lstStyle/>
          <a:p>
            <a:pPr defTabSz="457200"/>
            <a:endParaRPr lang="it-IT">
              <a:solidFill>
                <a:prstClr val="black"/>
              </a:solidFill>
            </a:endParaRPr>
          </a:p>
        </p:txBody>
      </p:sp>
      <p:sp>
        <p:nvSpPr>
          <p:cNvPr id="38932" name="Line 1067"/>
          <p:cNvSpPr>
            <a:spLocks noChangeShapeType="1"/>
          </p:cNvSpPr>
          <p:nvPr/>
        </p:nvSpPr>
        <p:spPr bwMode="auto">
          <a:xfrm>
            <a:off x="10415588" y="3594101"/>
            <a:ext cx="0" cy="55721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lstStyle/>
          <a:p>
            <a:pPr defTabSz="457200"/>
            <a:endParaRPr lang="it-IT">
              <a:solidFill>
                <a:prstClr val="black"/>
              </a:solidFill>
            </a:endParaRPr>
          </a:p>
        </p:txBody>
      </p:sp>
      <p:sp>
        <p:nvSpPr>
          <p:cNvPr id="38933" name="Line 1068"/>
          <p:cNvSpPr>
            <a:spLocks noChangeShapeType="1"/>
          </p:cNvSpPr>
          <p:nvPr/>
        </p:nvSpPr>
        <p:spPr bwMode="auto">
          <a:xfrm>
            <a:off x="7620000" y="4151313"/>
            <a:ext cx="0" cy="558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prstDash val="sysDash"/>
                <a:round/>
                <a:headEnd/>
                <a:tailEnd/>
              </a14:hiddenLine>
            </a:ext>
          </a:extLst>
        </p:spPr>
        <p:txBody>
          <a:bodyPr wrap="none" lIns="0" tIns="0" rIns="0" bIns="0" anchor="ctr"/>
          <a:lstStyle/>
          <a:p>
            <a:pPr defTabSz="457200"/>
            <a:endParaRPr lang="it-IT">
              <a:solidFill>
                <a:prstClr val="black"/>
              </a:solidFill>
            </a:endParaRPr>
          </a:p>
        </p:txBody>
      </p:sp>
      <p:sp>
        <p:nvSpPr>
          <p:cNvPr id="38934" name="Line 1069"/>
          <p:cNvSpPr>
            <a:spLocks noChangeShapeType="1"/>
          </p:cNvSpPr>
          <p:nvPr/>
        </p:nvSpPr>
        <p:spPr bwMode="auto">
          <a:xfrm>
            <a:off x="10415588" y="4151313"/>
            <a:ext cx="0" cy="558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lstStyle/>
          <a:p>
            <a:pPr defTabSz="457200"/>
            <a:endParaRPr lang="it-IT">
              <a:solidFill>
                <a:prstClr val="black"/>
              </a:solidFill>
            </a:endParaRPr>
          </a:p>
        </p:txBody>
      </p:sp>
      <p:sp>
        <p:nvSpPr>
          <p:cNvPr id="38935" name="Line 1070"/>
          <p:cNvSpPr>
            <a:spLocks noChangeShapeType="1"/>
          </p:cNvSpPr>
          <p:nvPr/>
        </p:nvSpPr>
        <p:spPr bwMode="auto">
          <a:xfrm>
            <a:off x="7620000" y="4710113"/>
            <a:ext cx="0" cy="558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prstDash val="sysDash"/>
                <a:round/>
                <a:headEnd/>
                <a:tailEnd/>
              </a14:hiddenLine>
            </a:ext>
          </a:extLst>
        </p:spPr>
        <p:txBody>
          <a:bodyPr wrap="none" lIns="0" tIns="0" rIns="0" bIns="0" anchor="ctr"/>
          <a:lstStyle/>
          <a:p>
            <a:pPr defTabSz="457200"/>
            <a:endParaRPr lang="it-IT">
              <a:solidFill>
                <a:prstClr val="black"/>
              </a:solidFill>
            </a:endParaRPr>
          </a:p>
        </p:txBody>
      </p:sp>
      <p:sp>
        <p:nvSpPr>
          <p:cNvPr id="38936" name="Line 1071"/>
          <p:cNvSpPr>
            <a:spLocks noChangeShapeType="1"/>
          </p:cNvSpPr>
          <p:nvPr/>
        </p:nvSpPr>
        <p:spPr bwMode="auto">
          <a:xfrm>
            <a:off x="10415588" y="4710113"/>
            <a:ext cx="0" cy="558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lstStyle/>
          <a:p>
            <a:pPr defTabSz="457200"/>
            <a:endParaRPr lang="it-IT">
              <a:solidFill>
                <a:prstClr val="black"/>
              </a:solidFill>
            </a:endParaRPr>
          </a:p>
        </p:txBody>
      </p:sp>
      <p:sp>
        <p:nvSpPr>
          <p:cNvPr id="38937" name="Line 1072"/>
          <p:cNvSpPr>
            <a:spLocks noChangeShapeType="1"/>
          </p:cNvSpPr>
          <p:nvPr/>
        </p:nvSpPr>
        <p:spPr bwMode="auto">
          <a:xfrm>
            <a:off x="9348788" y="5268913"/>
            <a:ext cx="10668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lstStyle/>
          <a:p>
            <a:pPr defTabSz="457200"/>
            <a:endParaRPr lang="it-IT">
              <a:solidFill>
                <a:prstClr val="black"/>
              </a:solidFill>
            </a:endParaRPr>
          </a:p>
        </p:txBody>
      </p:sp>
      <p:sp>
        <p:nvSpPr>
          <p:cNvPr id="38938" name="Text Box 1116"/>
          <p:cNvSpPr txBox="1">
            <a:spLocks noChangeArrowheads="1"/>
          </p:cNvSpPr>
          <p:nvPr/>
        </p:nvSpPr>
        <p:spPr bwMode="auto">
          <a:xfrm>
            <a:off x="3062670" y="5195888"/>
            <a:ext cx="84960"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85000"/>
              </a:lnSpc>
            </a:pPr>
            <a:r>
              <a:rPr lang="en-US" altLang="it-IT" sz="1200" dirty="0">
                <a:solidFill>
                  <a:srgbClr val="FFFFFF"/>
                </a:solidFill>
              </a:rPr>
              <a:t>0</a:t>
            </a:r>
          </a:p>
        </p:txBody>
      </p:sp>
      <p:sp>
        <p:nvSpPr>
          <p:cNvPr id="38939" name="Text Box 1117"/>
          <p:cNvSpPr txBox="1">
            <a:spLocks noChangeArrowheads="1"/>
          </p:cNvSpPr>
          <p:nvPr/>
        </p:nvSpPr>
        <p:spPr bwMode="auto">
          <a:xfrm>
            <a:off x="6652392" y="5202238"/>
            <a:ext cx="169919"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85000"/>
              </a:lnSpc>
            </a:pPr>
            <a:r>
              <a:rPr lang="en-US" altLang="it-IT" sz="1200">
                <a:solidFill>
                  <a:srgbClr val="FFFFFF"/>
                </a:solidFill>
              </a:rPr>
              <a:t>18</a:t>
            </a:r>
          </a:p>
        </p:txBody>
      </p:sp>
      <p:sp>
        <p:nvSpPr>
          <p:cNvPr id="38940" name="Text Box 1118"/>
          <p:cNvSpPr txBox="1">
            <a:spLocks noChangeArrowheads="1"/>
          </p:cNvSpPr>
          <p:nvPr/>
        </p:nvSpPr>
        <p:spPr bwMode="auto">
          <a:xfrm>
            <a:off x="6049142" y="5202238"/>
            <a:ext cx="169919"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85000"/>
              </a:lnSpc>
            </a:pPr>
            <a:r>
              <a:rPr lang="en-US" altLang="it-IT" sz="1200">
                <a:solidFill>
                  <a:srgbClr val="FFFFFF"/>
                </a:solidFill>
              </a:rPr>
              <a:t>15</a:t>
            </a:r>
          </a:p>
        </p:txBody>
      </p:sp>
      <p:sp>
        <p:nvSpPr>
          <p:cNvPr id="38941" name="Text Box 1119"/>
          <p:cNvSpPr txBox="1">
            <a:spLocks noChangeArrowheads="1"/>
          </p:cNvSpPr>
          <p:nvPr/>
        </p:nvSpPr>
        <p:spPr bwMode="auto">
          <a:xfrm>
            <a:off x="5445892" y="5202238"/>
            <a:ext cx="169919"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85000"/>
              </a:lnSpc>
            </a:pPr>
            <a:r>
              <a:rPr lang="en-US" altLang="it-IT" sz="1200" dirty="0">
                <a:solidFill>
                  <a:srgbClr val="FFFFFF"/>
                </a:solidFill>
              </a:rPr>
              <a:t>12</a:t>
            </a:r>
          </a:p>
        </p:txBody>
      </p:sp>
      <p:sp>
        <p:nvSpPr>
          <p:cNvPr id="38942" name="Text Box 1120"/>
          <p:cNvSpPr txBox="1">
            <a:spLocks noChangeArrowheads="1"/>
          </p:cNvSpPr>
          <p:nvPr/>
        </p:nvSpPr>
        <p:spPr bwMode="auto">
          <a:xfrm>
            <a:off x="4874008" y="5202238"/>
            <a:ext cx="84960"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85000"/>
              </a:lnSpc>
            </a:pPr>
            <a:r>
              <a:rPr lang="en-US" altLang="it-IT" sz="1200" dirty="0">
                <a:solidFill>
                  <a:prstClr val="black"/>
                </a:solidFill>
              </a:rPr>
              <a:t>9</a:t>
            </a:r>
          </a:p>
        </p:txBody>
      </p:sp>
      <p:sp>
        <p:nvSpPr>
          <p:cNvPr id="38943" name="Text Box 1121"/>
          <p:cNvSpPr txBox="1">
            <a:spLocks noChangeArrowheads="1"/>
          </p:cNvSpPr>
          <p:nvPr/>
        </p:nvSpPr>
        <p:spPr bwMode="auto">
          <a:xfrm>
            <a:off x="4273933" y="5202238"/>
            <a:ext cx="84960"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85000"/>
              </a:lnSpc>
            </a:pPr>
            <a:r>
              <a:rPr lang="en-US" altLang="it-IT" sz="1200">
                <a:solidFill>
                  <a:srgbClr val="FFFFFF"/>
                </a:solidFill>
              </a:rPr>
              <a:t>6</a:t>
            </a:r>
          </a:p>
        </p:txBody>
      </p:sp>
      <p:sp>
        <p:nvSpPr>
          <p:cNvPr id="38944" name="Text Box 1122"/>
          <p:cNvSpPr txBox="1">
            <a:spLocks noChangeArrowheads="1"/>
          </p:cNvSpPr>
          <p:nvPr/>
        </p:nvSpPr>
        <p:spPr bwMode="auto">
          <a:xfrm>
            <a:off x="3667508" y="5202238"/>
            <a:ext cx="84960" cy="15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85000"/>
              </a:lnSpc>
            </a:pPr>
            <a:r>
              <a:rPr lang="en-US" altLang="it-IT" sz="1200" dirty="0">
                <a:solidFill>
                  <a:prstClr val="black"/>
                </a:solidFill>
              </a:rPr>
              <a:t>3</a:t>
            </a:r>
          </a:p>
        </p:txBody>
      </p:sp>
      <p:sp>
        <p:nvSpPr>
          <p:cNvPr id="38945" name="Text Box 1106"/>
          <p:cNvSpPr txBox="1">
            <a:spLocks noChangeArrowheads="1"/>
          </p:cNvSpPr>
          <p:nvPr/>
        </p:nvSpPr>
        <p:spPr bwMode="auto">
          <a:xfrm>
            <a:off x="2812575" y="2513013"/>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0,9</a:t>
            </a:r>
          </a:p>
        </p:txBody>
      </p:sp>
      <p:sp>
        <p:nvSpPr>
          <p:cNvPr id="38946" name="Text Box 1107"/>
          <p:cNvSpPr txBox="1">
            <a:spLocks noChangeArrowheads="1"/>
          </p:cNvSpPr>
          <p:nvPr/>
        </p:nvSpPr>
        <p:spPr bwMode="auto">
          <a:xfrm>
            <a:off x="2814163" y="2794000"/>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0,8</a:t>
            </a:r>
          </a:p>
        </p:txBody>
      </p:sp>
      <p:sp>
        <p:nvSpPr>
          <p:cNvPr id="38947" name="Text Box 1108"/>
          <p:cNvSpPr txBox="1">
            <a:spLocks noChangeArrowheads="1"/>
          </p:cNvSpPr>
          <p:nvPr/>
        </p:nvSpPr>
        <p:spPr bwMode="auto">
          <a:xfrm>
            <a:off x="2814163" y="3074988"/>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0,7</a:t>
            </a:r>
          </a:p>
        </p:txBody>
      </p:sp>
      <p:sp>
        <p:nvSpPr>
          <p:cNvPr id="38948" name="Text Box 1109"/>
          <p:cNvSpPr txBox="1">
            <a:spLocks noChangeArrowheads="1"/>
          </p:cNvSpPr>
          <p:nvPr/>
        </p:nvSpPr>
        <p:spPr bwMode="auto">
          <a:xfrm>
            <a:off x="2816225" y="3352800"/>
            <a:ext cx="21113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0,6</a:t>
            </a:r>
          </a:p>
        </p:txBody>
      </p:sp>
      <p:sp>
        <p:nvSpPr>
          <p:cNvPr id="38949" name="Text Box 1110"/>
          <p:cNvSpPr txBox="1">
            <a:spLocks noChangeArrowheads="1"/>
          </p:cNvSpPr>
          <p:nvPr/>
        </p:nvSpPr>
        <p:spPr bwMode="auto">
          <a:xfrm>
            <a:off x="2816225" y="3635375"/>
            <a:ext cx="21113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0,5</a:t>
            </a:r>
          </a:p>
        </p:txBody>
      </p:sp>
      <p:sp>
        <p:nvSpPr>
          <p:cNvPr id="38950" name="Text Box 1111"/>
          <p:cNvSpPr txBox="1">
            <a:spLocks noChangeArrowheads="1"/>
          </p:cNvSpPr>
          <p:nvPr/>
        </p:nvSpPr>
        <p:spPr bwMode="auto">
          <a:xfrm>
            <a:off x="2816225" y="3917950"/>
            <a:ext cx="21113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0,4</a:t>
            </a:r>
          </a:p>
        </p:txBody>
      </p:sp>
      <p:sp>
        <p:nvSpPr>
          <p:cNvPr id="38951" name="Text Box 1112"/>
          <p:cNvSpPr txBox="1">
            <a:spLocks noChangeArrowheads="1"/>
          </p:cNvSpPr>
          <p:nvPr/>
        </p:nvSpPr>
        <p:spPr bwMode="auto">
          <a:xfrm>
            <a:off x="2814163" y="4198938"/>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0,3</a:t>
            </a:r>
          </a:p>
        </p:txBody>
      </p:sp>
      <p:sp>
        <p:nvSpPr>
          <p:cNvPr id="38952" name="Text Box 1113"/>
          <p:cNvSpPr txBox="1">
            <a:spLocks noChangeArrowheads="1"/>
          </p:cNvSpPr>
          <p:nvPr/>
        </p:nvSpPr>
        <p:spPr bwMode="auto">
          <a:xfrm>
            <a:off x="2814163" y="4478338"/>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0,2</a:t>
            </a:r>
          </a:p>
        </p:txBody>
      </p:sp>
      <p:sp>
        <p:nvSpPr>
          <p:cNvPr id="38953" name="Text Box 1114"/>
          <p:cNvSpPr txBox="1">
            <a:spLocks noChangeArrowheads="1"/>
          </p:cNvSpPr>
          <p:nvPr/>
        </p:nvSpPr>
        <p:spPr bwMode="auto">
          <a:xfrm>
            <a:off x="2814163" y="4757738"/>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0,1</a:t>
            </a:r>
          </a:p>
        </p:txBody>
      </p:sp>
      <p:sp>
        <p:nvSpPr>
          <p:cNvPr id="38954" name="Text Box 1115"/>
          <p:cNvSpPr txBox="1">
            <a:spLocks noChangeArrowheads="1"/>
          </p:cNvSpPr>
          <p:nvPr/>
        </p:nvSpPr>
        <p:spPr bwMode="auto">
          <a:xfrm>
            <a:off x="2816225" y="5038725"/>
            <a:ext cx="21113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0,0</a:t>
            </a:r>
          </a:p>
        </p:txBody>
      </p:sp>
      <p:sp>
        <p:nvSpPr>
          <p:cNvPr id="38955" name="Text Box 1123"/>
          <p:cNvSpPr txBox="1">
            <a:spLocks noChangeArrowheads="1"/>
          </p:cNvSpPr>
          <p:nvPr/>
        </p:nvSpPr>
        <p:spPr bwMode="auto">
          <a:xfrm>
            <a:off x="2816225" y="2232025"/>
            <a:ext cx="21113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457200" eaLnBrk="1" hangingPunct="1"/>
            <a:r>
              <a:rPr lang="en-US" altLang="it-IT" sz="1200">
                <a:solidFill>
                  <a:srgbClr val="FFFFFF"/>
                </a:solidFill>
              </a:rPr>
              <a:t>1,0</a:t>
            </a:r>
          </a:p>
        </p:txBody>
      </p:sp>
      <p:sp>
        <p:nvSpPr>
          <p:cNvPr id="38956" name="Text Box 1124"/>
          <p:cNvSpPr txBox="1">
            <a:spLocks noChangeArrowheads="1"/>
          </p:cNvSpPr>
          <p:nvPr/>
        </p:nvSpPr>
        <p:spPr bwMode="auto">
          <a:xfrm rot="-5400000">
            <a:off x="1004888" y="3526296"/>
            <a:ext cx="26003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b">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r>
              <a:rPr lang="en-US" altLang="it-IT" sz="1400" dirty="0" err="1">
                <a:solidFill>
                  <a:prstClr val="black"/>
                </a:solidFill>
              </a:rPr>
              <a:t>Percentuale</a:t>
            </a:r>
            <a:r>
              <a:rPr lang="en-US" altLang="it-IT" sz="1400" dirty="0">
                <a:solidFill>
                  <a:prstClr val="black"/>
                </a:solidFill>
              </a:rPr>
              <a:t> di </a:t>
            </a:r>
            <a:r>
              <a:rPr lang="en-US" altLang="it-IT" sz="1400" dirty="0" err="1">
                <a:solidFill>
                  <a:prstClr val="black"/>
                </a:solidFill>
              </a:rPr>
              <a:t>pazienti</a:t>
            </a:r>
            <a:r>
              <a:rPr lang="en-US" altLang="it-IT" sz="1400" dirty="0">
                <a:solidFill>
                  <a:prstClr val="black"/>
                </a:solidFill>
              </a:rPr>
              <a:t> </a:t>
            </a:r>
            <a:r>
              <a:rPr lang="en-US" altLang="it-IT" sz="1400" dirty="0" err="1">
                <a:solidFill>
                  <a:prstClr val="black"/>
                </a:solidFill>
              </a:rPr>
              <a:t>senza</a:t>
            </a:r>
            <a:r>
              <a:rPr lang="en-US" altLang="it-IT" sz="1400" dirty="0">
                <a:solidFill>
                  <a:prstClr val="black"/>
                </a:solidFill>
              </a:rPr>
              <a:t> </a:t>
            </a:r>
            <a:r>
              <a:rPr lang="en-US" altLang="it-IT" sz="1400" dirty="0" err="1">
                <a:solidFill>
                  <a:prstClr val="black"/>
                </a:solidFill>
              </a:rPr>
              <a:t>eventi</a:t>
            </a:r>
            <a:endParaRPr lang="en-US" altLang="it-IT" sz="1400" dirty="0">
              <a:solidFill>
                <a:prstClr val="black"/>
              </a:solidFill>
            </a:endParaRPr>
          </a:p>
        </p:txBody>
      </p:sp>
      <p:sp>
        <p:nvSpPr>
          <p:cNvPr id="38957" name="Text Box 1125"/>
          <p:cNvSpPr txBox="1">
            <a:spLocks noChangeArrowheads="1"/>
          </p:cNvSpPr>
          <p:nvPr/>
        </p:nvSpPr>
        <p:spPr bwMode="auto">
          <a:xfrm>
            <a:off x="3502026" y="5427663"/>
            <a:ext cx="2892425" cy="36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85000"/>
              </a:lnSpc>
            </a:pPr>
            <a:r>
              <a:rPr lang="en-US" altLang="it-IT" sz="1400" dirty="0">
                <a:solidFill>
                  <a:prstClr val="black"/>
                </a:solidFill>
              </a:rPr>
              <a:t>Tempo </a:t>
            </a:r>
            <a:r>
              <a:rPr lang="en-US" altLang="it-IT" sz="1400" dirty="0" err="1">
                <a:solidFill>
                  <a:prstClr val="black"/>
                </a:solidFill>
              </a:rPr>
              <a:t>all’interruzione</a:t>
            </a:r>
            <a:r>
              <a:rPr lang="en-US" altLang="it-IT" sz="1400" dirty="0">
                <a:solidFill>
                  <a:prstClr val="black"/>
                </a:solidFill>
              </a:rPr>
              <a:t/>
            </a:r>
            <a:br>
              <a:rPr lang="en-US" altLang="it-IT" sz="1400" dirty="0">
                <a:solidFill>
                  <a:prstClr val="black"/>
                </a:solidFill>
              </a:rPr>
            </a:br>
            <a:r>
              <a:rPr lang="en-US" altLang="it-IT" sz="1400" dirty="0">
                <a:solidFill>
                  <a:prstClr val="black"/>
                </a:solidFill>
              </a:rPr>
              <a:t>per </a:t>
            </a:r>
            <a:r>
              <a:rPr lang="en-US" altLang="it-IT" sz="1400" dirty="0" err="1">
                <a:solidFill>
                  <a:prstClr val="black"/>
                </a:solidFill>
              </a:rPr>
              <a:t>qualunque</a:t>
            </a:r>
            <a:r>
              <a:rPr lang="en-US" altLang="it-IT" sz="1400" dirty="0">
                <a:solidFill>
                  <a:prstClr val="black"/>
                </a:solidFill>
              </a:rPr>
              <a:t> causa (</a:t>
            </a:r>
            <a:r>
              <a:rPr lang="en-US" altLang="it-IT" sz="1400" dirty="0" err="1">
                <a:solidFill>
                  <a:prstClr val="black"/>
                </a:solidFill>
              </a:rPr>
              <a:t>mesi</a:t>
            </a:r>
            <a:r>
              <a:rPr lang="en-US" altLang="it-IT" sz="1400" dirty="0">
                <a:solidFill>
                  <a:prstClr val="black"/>
                </a:solidFill>
              </a:rPr>
              <a:t>)</a:t>
            </a:r>
          </a:p>
        </p:txBody>
      </p:sp>
      <p:grpSp>
        <p:nvGrpSpPr>
          <p:cNvPr id="38958" name="Group 1026"/>
          <p:cNvGrpSpPr>
            <a:grpSpLocks/>
          </p:cNvGrpSpPr>
          <p:nvPr/>
        </p:nvGrpSpPr>
        <p:grpSpPr bwMode="auto">
          <a:xfrm>
            <a:off x="3111501" y="2352676"/>
            <a:ext cx="3609975" cy="2054225"/>
            <a:chOff x="1259" y="1128"/>
            <a:chExt cx="2274" cy="1553"/>
          </a:xfrm>
        </p:grpSpPr>
        <p:sp>
          <p:nvSpPr>
            <p:cNvPr id="39019" name="Freeform 1027"/>
            <p:cNvSpPr>
              <a:spLocks/>
            </p:cNvSpPr>
            <p:nvPr/>
          </p:nvSpPr>
          <p:spPr bwMode="gray">
            <a:xfrm>
              <a:off x="1259" y="1128"/>
              <a:ext cx="429" cy="848"/>
            </a:xfrm>
            <a:custGeom>
              <a:avLst/>
              <a:gdLst>
                <a:gd name="T0" fmla="*/ 0 w 429"/>
                <a:gd name="T1" fmla="*/ 0 h 848"/>
                <a:gd name="T2" fmla="*/ 7 w 429"/>
                <a:gd name="T3" fmla="*/ 17 h 848"/>
                <a:gd name="T4" fmla="*/ 25 w 429"/>
                <a:gd name="T5" fmla="*/ 30 h 848"/>
                <a:gd name="T6" fmla="*/ 37 w 429"/>
                <a:gd name="T7" fmla="*/ 54 h 848"/>
                <a:gd name="T8" fmla="*/ 45 w 429"/>
                <a:gd name="T9" fmla="*/ 62 h 848"/>
                <a:gd name="T10" fmla="*/ 51 w 429"/>
                <a:gd name="T11" fmla="*/ 75 h 848"/>
                <a:gd name="T12" fmla="*/ 55 w 429"/>
                <a:gd name="T13" fmla="*/ 86 h 848"/>
                <a:gd name="T14" fmla="*/ 64 w 429"/>
                <a:gd name="T15" fmla="*/ 99 h 848"/>
                <a:gd name="T16" fmla="*/ 75 w 429"/>
                <a:gd name="T17" fmla="*/ 104 h 848"/>
                <a:gd name="T18" fmla="*/ 85 w 429"/>
                <a:gd name="T19" fmla="*/ 105 h 848"/>
                <a:gd name="T20" fmla="*/ 87 w 429"/>
                <a:gd name="T21" fmla="*/ 149 h 848"/>
                <a:gd name="T22" fmla="*/ 108 w 429"/>
                <a:gd name="T23" fmla="*/ 150 h 848"/>
                <a:gd name="T24" fmla="*/ 114 w 429"/>
                <a:gd name="T25" fmla="*/ 177 h 848"/>
                <a:gd name="T26" fmla="*/ 121 w 429"/>
                <a:gd name="T27" fmla="*/ 197 h 848"/>
                <a:gd name="T28" fmla="*/ 124 w 429"/>
                <a:gd name="T29" fmla="*/ 224 h 848"/>
                <a:gd name="T30" fmla="*/ 129 w 429"/>
                <a:gd name="T31" fmla="*/ 245 h 848"/>
                <a:gd name="T32" fmla="*/ 129 w 429"/>
                <a:gd name="T33" fmla="*/ 261 h 848"/>
                <a:gd name="T34" fmla="*/ 133 w 429"/>
                <a:gd name="T35" fmla="*/ 284 h 848"/>
                <a:gd name="T36" fmla="*/ 144 w 429"/>
                <a:gd name="T37" fmla="*/ 303 h 848"/>
                <a:gd name="T38" fmla="*/ 153 w 429"/>
                <a:gd name="T39" fmla="*/ 318 h 848"/>
                <a:gd name="T40" fmla="*/ 166 w 429"/>
                <a:gd name="T41" fmla="*/ 341 h 848"/>
                <a:gd name="T42" fmla="*/ 169 w 429"/>
                <a:gd name="T43" fmla="*/ 354 h 848"/>
                <a:gd name="T44" fmla="*/ 181 w 429"/>
                <a:gd name="T45" fmla="*/ 368 h 848"/>
                <a:gd name="T46" fmla="*/ 190 w 429"/>
                <a:gd name="T47" fmla="*/ 380 h 848"/>
                <a:gd name="T48" fmla="*/ 192 w 429"/>
                <a:gd name="T49" fmla="*/ 407 h 848"/>
                <a:gd name="T50" fmla="*/ 208 w 429"/>
                <a:gd name="T51" fmla="*/ 411 h 848"/>
                <a:gd name="T52" fmla="*/ 214 w 429"/>
                <a:gd name="T53" fmla="*/ 431 h 848"/>
                <a:gd name="T54" fmla="*/ 222 w 429"/>
                <a:gd name="T55" fmla="*/ 438 h 848"/>
                <a:gd name="T56" fmla="*/ 222 w 429"/>
                <a:gd name="T57" fmla="*/ 462 h 848"/>
                <a:gd name="T58" fmla="*/ 240 w 429"/>
                <a:gd name="T59" fmla="*/ 479 h 848"/>
                <a:gd name="T60" fmla="*/ 252 w 429"/>
                <a:gd name="T61" fmla="*/ 512 h 848"/>
                <a:gd name="T62" fmla="*/ 255 w 429"/>
                <a:gd name="T63" fmla="*/ 533 h 848"/>
                <a:gd name="T64" fmla="*/ 255 w 429"/>
                <a:gd name="T65" fmla="*/ 546 h 848"/>
                <a:gd name="T66" fmla="*/ 267 w 429"/>
                <a:gd name="T67" fmla="*/ 551 h 848"/>
                <a:gd name="T68" fmla="*/ 273 w 429"/>
                <a:gd name="T69" fmla="*/ 576 h 848"/>
                <a:gd name="T70" fmla="*/ 286 w 429"/>
                <a:gd name="T71" fmla="*/ 596 h 848"/>
                <a:gd name="T72" fmla="*/ 297 w 429"/>
                <a:gd name="T73" fmla="*/ 617 h 848"/>
                <a:gd name="T74" fmla="*/ 304 w 429"/>
                <a:gd name="T75" fmla="*/ 630 h 848"/>
                <a:gd name="T76" fmla="*/ 321 w 429"/>
                <a:gd name="T77" fmla="*/ 632 h 848"/>
                <a:gd name="T78" fmla="*/ 325 w 429"/>
                <a:gd name="T79" fmla="*/ 654 h 848"/>
                <a:gd name="T80" fmla="*/ 333 w 429"/>
                <a:gd name="T81" fmla="*/ 660 h 848"/>
                <a:gd name="T82" fmla="*/ 334 w 429"/>
                <a:gd name="T83" fmla="*/ 690 h 848"/>
                <a:gd name="T84" fmla="*/ 349 w 429"/>
                <a:gd name="T85" fmla="*/ 711 h 848"/>
                <a:gd name="T86" fmla="*/ 355 w 429"/>
                <a:gd name="T87" fmla="*/ 728 h 848"/>
                <a:gd name="T88" fmla="*/ 364 w 429"/>
                <a:gd name="T89" fmla="*/ 738 h 848"/>
                <a:gd name="T90" fmla="*/ 379 w 429"/>
                <a:gd name="T91" fmla="*/ 746 h 848"/>
                <a:gd name="T92" fmla="*/ 381 w 429"/>
                <a:gd name="T93" fmla="*/ 788 h 848"/>
                <a:gd name="T94" fmla="*/ 403 w 429"/>
                <a:gd name="T95" fmla="*/ 813 h 848"/>
                <a:gd name="T96" fmla="*/ 412 w 429"/>
                <a:gd name="T97" fmla="*/ 836 h 848"/>
                <a:gd name="T98" fmla="*/ 429 w 429"/>
                <a:gd name="T99" fmla="*/ 848 h 84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9"/>
                <a:gd name="T151" fmla="*/ 0 h 848"/>
                <a:gd name="T152" fmla="*/ 429 w 429"/>
                <a:gd name="T153" fmla="*/ 848 h 84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9" h="848">
                  <a:moveTo>
                    <a:pt x="0" y="0"/>
                  </a:moveTo>
                  <a:lnTo>
                    <a:pt x="7" y="17"/>
                  </a:lnTo>
                  <a:lnTo>
                    <a:pt x="25" y="30"/>
                  </a:lnTo>
                  <a:lnTo>
                    <a:pt x="37" y="54"/>
                  </a:lnTo>
                  <a:lnTo>
                    <a:pt x="45" y="62"/>
                  </a:lnTo>
                  <a:lnTo>
                    <a:pt x="51" y="75"/>
                  </a:lnTo>
                  <a:lnTo>
                    <a:pt x="55" y="86"/>
                  </a:lnTo>
                  <a:lnTo>
                    <a:pt x="64" y="99"/>
                  </a:lnTo>
                  <a:lnTo>
                    <a:pt x="75" y="104"/>
                  </a:lnTo>
                  <a:lnTo>
                    <a:pt x="85" y="105"/>
                  </a:lnTo>
                  <a:lnTo>
                    <a:pt x="87" y="149"/>
                  </a:lnTo>
                  <a:lnTo>
                    <a:pt x="108" y="150"/>
                  </a:lnTo>
                  <a:lnTo>
                    <a:pt x="114" y="177"/>
                  </a:lnTo>
                  <a:lnTo>
                    <a:pt x="121" y="197"/>
                  </a:lnTo>
                  <a:lnTo>
                    <a:pt x="124" y="224"/>
                  </a:lnTo>
                  <a:lnTo>
                    <a:pt x="129" y="245"/>
                  </a:lnTo>
                  <a:lnTo>
                    <a:pt x="129" y="261"/>
                  </a:lnTo>
                  <a:lnTo>
                    <a:pt x="133" y="284"/>
                  </a:lnTo>
                  <a:lnTo>
                    <a:pt x="144" y="303"/>
                  </a:lnTo>
                  <a:lnTo>
                    <a:pt x="153" y="318"/>
                  </a:lnTo>
                  <a:lnTo>
                    <a:pt x="166" y="341"/>
                  </a:lnTo>
                  <a:lnTo>
                    <a:pt x="169" y="354"/>
                  </a:lnTo>
                  <a:lnTo>
                    <a:pt x="181" y="368"/>
                  </a:lnTo>
                  <a:lnTo>
                    <a:pt x="190" y="380"/>
                  </a:lnTo>
                  <a:lnTo>
                    <a:pt x="192" y="407"/>
                  </a:lnTo>
                  <a:lnTo>
                    <a:pt x="208" y="411"/>
                  </a:lnTo>
                  <a:lnTo>
                    <a:pt x="214" y="431"/>
                  </a:lnTo>
                  <a:lnTo>
                    <a:pt x="222" y="438"/>
                  </a:lnTo>
                  <a:lnTo>
                    <a:pt x="222" y="462"/>
                  </a:lnTo>
                  <a:lnTo>
                    <a:pt x="240" y="479"/>
                  </a:lnTo>
                  <a:lnTo>
                    <a:pt x="252" y="512"/>
                  </a:lnTo>
                  <a:lnTo>
                    <a:pt x="255" y="533"/>
                  </a:lnTo>
                  <a:lnTo>
                    <a:pt x="255" y="546"/>
                  </a:lnTo>
                  <a:lnTo>
                    <a:pt x="267" y="551"/>
                  </a:lnTo>
                  <a:lnTo>
                    <a:pt x="273" y="576"/>
                  </a:lnTo>
                  <a:lnTo>
                    <a:pt x="286" y="596"/>
                  </a:lnTo>
                  <a:lnTo>
                    <a:pt x="297" y="617"/>
                  </a:lnTo>
                  <a:lnTo>
                    <a:pt x="304" y="630"/>
                  </a:lnTo>
                  <a:lnTo>
                    <a:pt x="321" y="632"/>
                  </a:lnTo>
                  <a:lnTo>
                    <a:pt x="325" y="654"/>
                  </a:lnTo>
                  <a:lnTo>
                    <a:pt x="333" y="660"/>
                  </a:lnTo>
                  <a:lnTo>
                    <a:pt x="334" y="690"/>
                  </a:lnTo>
                  <a:lnTo>
                    <a:pt x="349" y="711"/>
                  </a:lnTo>
                  <a:lnTo>
                    <a:pt x="355" y="728"/>
                  </a:lnTo>
                  <a:lnTo>
                    <a:pt x="364" y="738"/>
                  </a:lnTo>
                  <a:lnTo>
                    <a:pt x="379" y="746"/>
                  </a:lnTo>
                  <a:lnTo>
                    <a:pt x="381" y="788"/>
                  </a:lnTo>
                  <a:lnTo>
                    <a:pt x="403" y="813"/>
                  </a:lnTo>
                  <a:lnTo>
                    <a:pt x="412" y="836"/>
                  </a:lnTo>
                  <a:lnTo>
                    <a:pt x="429" y="848"/>
                  </a:lnTo>
                </a:path>
              </a:pathLst>
            </a:custGeom>
            <a:noFill/>
            <a:ln w="57150" cap="flat" cmpd="sng">
              <a:solidFill>
                <a:srgbClr val="99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20" name="Freeform 1028"/>
            <p:cNvSpPr>
              <a:spLocks/>
            </p:cNvSpPr>
            <p:nvPr/>
          </p:nvSpPr>
          <p:spPr bwMode="gray">
            <a:xfrm>
              <a:off x="1686" y="1976"/>
              <a:ext cx="1125" cy="579"/>
            </a:xfrm>
            <a:custGeom>
              <a:avLst/>
              <a:gdLst>
                <a:gd name="T0" fmla="*/ 9 w 1125"/>
                <a:gd name="T1" fmla="*/ 12 h 579"/>
                <a:gd name="T2" fmla="*/ 33 w 1125"/>
                <a:gd name="T3" fmla="*/ 46 h 579"/>
                <a:gd name="T4" fmla="*/ 45 w 1125"/>
                <a:gd name="T5" fmla="*/ 61 h 579"/>
                <a:gd name="T6" fmla="*/ 59 w 1125"/>
                <a:gd name="T7" fmla="*/ 78 h 579"/>
                <a:gd name="T8" fmla="*/ 78 w 1125"/>
                <a:gd name="T9" fmla="*/ 96 h 579"/>
                <a:gd name="T10" fmla="*/ 93 w 1125"/>
                <a:gd name="T11" fmla="*/ 120 h 579"/>
                <a:gd name="T12" fmla="*/ 123 w 1125"/>
                <a:gd name="T13" fmla="*/ 139 h 579"/>
                <a:gd name="T14" fmla="*/ 144 w 1125"/>
                <a:gd name="T15" fmla="*/ 165 h 579"/>
                <a:gd name="T16" fmla="*/ 164 w 1125"/>
                <a:gd name="T17" fmla="*/ 196 h 579"/>
                <a:gd name="T18" fmla="*/ 203 w 1125"/>
                <a:gd name="T19" fmla="*/ 219 h 579"/>
                <a:gd name="T20" fmla="*/ 252 w 1125"/>
                <a:gd name="T21" fmla="*/ 225 h 579"/>
                <a:gd name="T22" fmla="*/ 278 w 1125"/>
                <a:gd name="T23" fmla="*/ 243 h 579"/>
                <a:gd name="T24" fmla="*/ 314 w 1125"/>
                <a:gd name="T25" fmla="*/ 258 h 579"/>
                <a:gd name="T26" fmla="*/ 336 w 1125"/>
                <a:gd name="T27" fmla="*/ 292 h 579"/>
                <a:gd name="T28" fmla="*/ 341 w 1125"/>
                <a:gd name="T29" fmla="*/ 327 h 579"/>
                <a:gd name="T30" fmla="*/ 380 w 1125"/>
                <a:gd name="T31" fmla="*/ 343 h 579"/>
                <a:gd name="T32" fmla="*/ 431 w 1125"/>
                <a:gd name="T33" fmla="*/ 355 h 579"/>
                <a:gd name="T34" fmla="*/ 464 w 1125"/>
                <a:gd name="T35" fmla="*/ 379 h 579"/>
                <a:gd name="T36" fmla="*/ 519 w 1125"/>
                <a:gd name="T37" fmla="*/ 382 h 579"/>
                <a:gd name="T38" fmla="*/ 542 w 1125"/>
                <a:gd name="T39" fmla="*/ 397 h 579"/>
                <a:gd name="T40" fmla="*/ 564 w 1125"/>
                <a:gd name="T41" fmla="*/ 411 h 579"/>
                <a:gd name="T42" fmla="*/ 611 w 1125"/>
                <a:gd name="T43" fmla="*/ 424 h 579"/>
                <a:gd name="T44" fmla="*/ 632 w 1125"/>
                <a:gd name="T45" fmla="*/ 433 h 579"/>
                <a:gd name="T46" fmla="*/ 669 w 1125"/>
                <a:gd name="T47" fmla="*/ 435 h 579"/>
                <a:gd name="T48" fmla="*/ 695 w 1125"/>
                <a:gd name="T49" fmla="*/ 451 h 579"/>
                <a:gd name="T50" fmla="*/ 732 w 1125"/>
                <a:gd name="T51" fmla="*/ 471 h 579"/>
                <a:gd name="T52" fmla="*/ 779 w 1125"/>
                <a:gd name="T53" fmla="*/ 478 h 579"/>
                <a:gd name="T54" fmla="*/ 824 w 1125"/>
                <a:gd name="T55" fmla="*/ 489 h 579"/>
                <a:gd name="T56" fmla="*/ 867 w 1125"/>
                <a:gd name="T57" fmla="*/ 492 h 579"/>
                <a:gd name="T58" fmla="*/ 894 w 1125"/>
                <a:gd name="T59" fmla="*/ 505 h 579"/>
                <a:gd name="T60" fmla="*/ 956 w 1125"/>
                <a:gd name="T61" fmla="*/ 510 h 579"/>
                <a:gd name="T62" fmla="*/ 986 w 1125"/>
                <a:gd name="T63" fmla="*/ 532 h 579"/>
                <a:gd name="T64" fmla="*/ 1034 w 1125"/>
                <a:gd name="T65" fmla="*/ 540 h 579"/>
                <a:gd name="T66" fmla="*/ 1091 w 1125"/>
                <a:gd name="T67" fmla="*/ 547 h 579"/>
                <a:gd name="T68" fmla="*/ 1125 w 1125"/>
                <a:gd name="T69" fmla="*/ 579 h 57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25"/>
                <a:gd name="T106" fmla="*/ 0 h 579"/>
                <a:gd name="T107" fmla="*/ 1125 w 1125"/>
                <a:gd name="T108" fmla="*/ 579 h 57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25" h="579">
                  <a:moveTo>
                    <a:pt x="0" y="0"/>
                  </a:moveTo>
                  <a:lnTo>
                    <a:pt x="9" y="12"/>
                  </a:lnTo>
                  <a:lnTo>
                    <a:pt x="17" y="34"/>
                  </a:lnTo>
                  <a:lnTo>
                    <a:pt x="33" y="46"/>
                  </a:lnTo>
                  <a:lnTo>
                    <a:pt x="44" y="48"/>
                  </a:lnTo>
                  <a:lnTo>
                    <a:pt x="45" y="61"/>
                  </a:lnTo>
                  <a:lnTo>
                    <a:pt x="45" y="75"/>
                  </a:lnTo>
                  <a:lnTo>
                    <a:pt x="59" y="78"/>
                  </a:lnTo>
                  <a:lnTo>
                    <a:pt x="66" y="88"/>
                  </a:lnTo>
                  <a:lnTo>
                    <a:pt x="78" y="96"/>
                  </a:lnTo>
                  <a:lnTo>
                    <a:pt x="78" y="115"/>
                  </a:lnTo>
                  <a:lnTo>
                    <a:pt x="93" y="120"/>
                  </a:lnTo>
                  <a:lnTo>
                    <a:pt x="105" y="132"/>
                  </a:lnTo>
                  <a:lnTo>
                    <a:pt x="123" y="139"/>
                  </a:lnTo>
                  <a:lnTo>
                    <a:pt x="131" y="150"/>
                  </a:lnTo>
                  <a:lnTo>
                    <a:pt x="144" y="165"/>
                  </a:lnTo>
                  <a:lnTo>
                    <a:pt x="156" y="177"/>
                  </a:lnTo>
                  <a:lnTo>
                    <a:pt x="164" y="196"/>
                  </a:lnTo>
                  <a:lnTo>
                    <a:pt x="179" y="211"/>
                  </a:lnTo>
                  <a:lnTo>
                    <a:pt x="203" y="219"/>
                  </a:lnTo>
                  <a:lnTo>
                    <a:pt x="228" y="225"/>
                  </a:lnTo>
                  <a:lnTo>
                    <a:pt x="252" y="225"/>
                  </a:lnTo>
                  <a:lnTo>
                    <a:pt x="258" y="237"/>
                  </a:lnTo>
                  <a:lnTo>
                    <a:pt x="278" y="243"/>
                  </a:lnTo>
                  <a:lnTo>
                    <a:pt x="305" y="246"/>
                  </a:lnTo>
                  <a:lnTo>
                    <a:pt x="314" y="258"/>
                  </a:lnTo>
                  <a:lnTo>
                    <a:pt x="332" y="279"/>
                  </a:lnTo>
                  <a:lnTo>
                    <a:pt x="336" y="292"/>
                  </a:lnTo>
                  <a:lnTo>
                    <a:pt x="338" y="309"/>
                  </a:lnTo>
                  <a:lnTo>
                    <a:pt x="341" y="327"/>
                  </a:lnTo>
                  <a:lnTo>
                    <a:pt x="356" y="333"/>
                  </a:lnTo>
                  <a:lnTo>
                    <a:pt x="380" y="343"/>
                  </a:lnTo>
                  <a:lnTo>
                    <a:pt x="410" y="352"/>
                  </a:lnTo>
                  <a:lnTo>
                    <a:pt x="431" y="355"/>
                  </a:lnTo>
                  <a:lnTo>
                    <a:pt x="455" y="361"/>
                  </a:lnTo>
                  <a:lnTo>
                    <a:pt x="464" y="379"/>
                  </a:lnTo>
                  <a:lnTo>
                    <a:pt x="495" y="381"/>
                  </a:lnTo>
                  <a:lnTo>
                    <a:pt x="519" y="382"/>
                  </a:lnTo>
                  <a:lnTo>
                    <a:pt x="534" y="388"/>
                  </a:lnTo>
                  <a:lnTo>
                    <a:pt x="542" y="397"/>
                  </a:lnTo>
                  <a:lnTo>
                    <a:pt x="555" y="397"/>
                  </a:lnTo>
                  <a:lnTo>
                    <a:pt x="564" y="411"/>
                  </a:lnTo>
                  <a:lnTo>
                    <a:pt x="594" y="417"/>
                  </a:lnTo>
                  <a:lnTo>
                    <a:pt x="611" y="424"/>
                  </a:lnTo>
                  <a:lnTo>
                    <a:pt x="621" y="430"/>
                  </a:lnTo>
                  <a:lnTo>
                    <a:pt x="632" y="433"/>
                  </a:lnTo>
                  <a:lnTo>
                    <a:pt x="656" y="432"/>
                  </a:lnTo>
                  <a:lnTo>
                    <a:pt x="669" y="435"/>
                  </a:lnTo>
                  <a:lnTo>
                    <a:pt x="678" y="450"/>
                  </a:lnTo>
                  <a:lnTo>
                    <a:pt x="695" y="451"/>
                  </a:lnTo>
                  <a:lnTo>
                    <a:pt x="719" y="460"/>
                  </a:lnTo>
                  <a:lnTo>
                    <a:pt x="732" y="471"/>
                  </a:lnTo>
                  <a:lnTo>
                    <a:pt x="743" y="477"/>
                  </a:lnTo>
                  <a:lnTo>
                    <a:pt x="779" y="478"/>
                  </a:lnTo>
                  <a:lnTo>
                    <a:pt x="792" y="486"/>
                  </a:lnTo>
                  <a:lnTo>
                    <a:pt x="824" y="489"/>
                  </a:lnTo>
                  <a:lnTo>
                    <a:pt x="843" y="493"/>
                  </a:lnTo>
                  <a:lnTo>
                    <a:pt x="867" y="492"/>
                  </a:lnTo>
                  <a:lnTo>
                    <a:pt x="884" y="495"/>
                  </a:lnTo>
                  <a:lnTo>
                    <a:pt x="894" y="505"/>
                  </a:lnTo>
                  <a:lnTo>
                    <a:pt x="926" y="511"/>
                  </a:lnTo>
                  <a:lnTo>
                    <a:pt x="956" y="510"/>
                  </a:lnTo>
                  <a:lnTo>
                    <a:pt x="978" y="517"/>
                  </a:lnTo>
                  <a:lnTo>
                    <a:pt x="986" y="532"/>
                  </a:lnTo>
                  <a:lnTo>
                    <a:pt x="1011" y="535"/>
                  </a:lnTo>
                  <a:lnTo>
                    <a:pt x="1034" y="540"/>
                  </a:lnTo>
                  <a:lnTo>
                    <a:pt x="1056" y="544"/>
                  </a:lnTo>
                  <a:lnTo>
                    <a:pt x="1091" y="547"/>
                  </a:lnTo>
                  <a:lnTo>
                    <a:pt x="1106" y="562"/>
                  </a:lnTo>
                  <a:lnTo>
                    <a:pt x="1125" y="579"/>
                  </a:lnTo>
                </a:path>
              </a:pathLst>
            </a:custGeom>
            <a:noFill/>
            <a:ln w="57150" cap="flat" cmpd="sng">
              <a:solidFill>
                <a:srgbClr val="99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21" name="Freeform 1029"/>
            <p:cNvSpPr>
              <a:spLocks/>
            </p:cNvSpPr>
            <p:nvPr/>
          </p:nvSpPr>
          <p:spPr bwMode="gray">
            <a:xfrm>
              <a:off x="2813" y="2555"/>
              <a:ext cx="720" cy="126"/>
            </a:xfrm>
            <a:custGeom>
              <a:avLst/>
              <a:gdLst>
                <a:gd name="T0" fmla="*/ 0 w 720"/>
                <a:gd name="T1" fmla="*/ 0 h 126"/>
                <a:gd name="T2" fmla="*/ 40 w 720"/>
                <a:gd name="T3" fmla="*/ 3 h 126"/>
                <a:gd name="T4" fmla="*/ 60 w 720"/>
                <a:gd name="T5" fmla="*/ 10 h 126"/>
                <a:gd name="T6" fmla="*/ 105 w 720"/>
                <a:gd name="T7" fmla="*/ 12 h 126"/>
                <a:gd name="T8" fmla="*/ 118 w 720"/>
                <a:gd name="T9" fmla="*/ 24 h 126"/>
                <a:gd name="T10" fmla="*/ 130 w 720"/>
                <a:gd name="T11" fmla="*/ 34 h 126"/>
                <a:gd name="T12" fmla="*/ 175 w 720"/>
                <a:gd name="T13" fmla="*/ 34 h 126"/>
                <a:gd name="T14" fmla="*/ 211 w 720"/>
                <a:gd name="T15" fmla="*/ 39 h 126"/>
                <a:gd name="T16" fmla="*/ 226 w 720"/>
                <a:gd name="T17" fmla="*/ 48 h 126"/>
                <a:gd name="T18" fmla="*/ 249 w 720"/>
                <a:gd name="T19" fmla="*/ 52 h 126"/>
                <a:gd name="T20" fmla="*/ 279 w 720"/>
                <a:gd name="T21" fmla="*/ 54 h 126"/>
                <a:gd name="T22" fmla="*/ 303 w 720"/>
                <a:gd name="T23" fmla="*/ 57 h 126"/>
                <a:gd name="T24" fmla="*/ 313 w 720"/>
                <a:gd name="T25" fmla="*/ 61 h 126"/>
                <a:gd name="T26" fmla="*/ 321 w 720"/>
                <a:gd name="T27" fmla="*/ 75 h 126"/>
                <a:gd name="T28" fmla="*/ 394 w 720"/>
                <a:gd name="T29" fmla="*/ 70 h 126"/>
                <a:gd name="T30" fmla="*/ 421 w 720"/>
                <a:gd name="T31" fmla="*/ 81 h 126"/>
                <a:gd name="T32" fmla="*/ 451 w 720"/>
                <a:gd name="T33" fmla="*/ 79 h 126"/>
                <a:gd name="T34" fmla="*/ 478 w 720"/>
                <a:gd name="T35" fmla="*/ 85 h 126"/>
                <a:gd name="T36" fmla="*/ 484 w 720"/>
                <a:gd name="T37" fmla="*/ 97 h 126"/>
                <a:gd name="T38" fmla="*/ 511 w 720"/>
                <a:gd name="T39" fmla="*/ 96 h 126"/>
                <a:gd name="T40" fmla="*/ 541 w 720"/>
                <a:gd name="T41" fmla="*/ 93 h 126"/>
                <a:gd name="T42" fmla="*/ 582 w 720"/>
                <a:gd name="T43" fmla="*/ 96 h 126"/>
                <a:gd name="T44" fmla="*/ 609 w 720"/>
                <a:gd name="T45" fmla="*/ 96 h 126"/>
                <a:gd name="T46" fmla="*/ 621 w 720"/>
                <a:gd name="T47" fmla="*/ 102 h 126"/>
                <a:gd name="T48" fmla="*/ 643 w 720"/>
                <a:gd name="T49" fmla="*/ 102 h 126"/>
                <a:gd name="T50" fmla="*/ 651 w 720"/>
                <a:gd name="T51" fmla="*/ 112 h 126"/>
                <a:gd name="T52" fmla="*/ 675 w 720"/>
                <a:gd name="T53" fmla="*/ 115 h 126"/>
                <a:gd name="T54" fmla="*/ 684 w 720"/>
                <a:gd name="T55" fmla="*/ 123 h 126"/>
                <a:gd name="T56" fmla="*/ 705 w 720"/>
                <a:gd name="T57" fmla="*/ 120 h 126"/>
                <a:gd name="T58" fmla="*/ 720 w 720"/>
                <a:gd name="T59" fmla="*/ 126 h 1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20"/>
                <a:gd name="T91" fmla="*/ 0 h 126"/>
                <a:gd name="T92" fmla="*/ 720 w 720"/>
                <a:gd name="T93" fmla="*/ 126 h 1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20" h="126">
                  <a:moveTo>
                    <a:pt x="0" y="0"/>
                  </a:moveTo>
                  <a:lnTo>
                    <a:pt x="40" y="3"/>
                  </a:lnTo>
                  <a:lnTo>
                    <a:pt x="60" y="10"/>
                  </a:lnTo>
                  <a:lnTo>
                    <a:pt x="105" y="12"/>
                  </a:lnTo>
                  <a:lnTo>
                    <a:pt x="118" y="24"/>
                  </a:lnTo>
                  <a:lnTo>
                    <a:pt x="130" y="34"/>
                  </a:lnTo>
                  <a:lnTo>
                    <a:pt x="175" y="34"/>
                  </a:lnTo>
                  <a:lnTo>
                    <a:pt x="211" y="39"/>
                  </a:lnTo>
                  <a:lnTo>
                    <a:pt x="226" y="48"/>
                  </a:lnTo>
                  <a:lnTo>
                    <a:pt x="249" y="52"/>
                  </a:lnTo>
                  <a:lnTo>
                    <a:pt x="279" y="54"/>
                  </a:lnTo>
                  <a:lnTo>
                    <a:pt x="303" y="57"/>
                  </a:lnTo>
                  <a:lnTo>
                    <a:pt x="313" y="61"/>
                  </a:lnTo>
                  <a:lnTo>
                    <a:pt x="321" y="75"/>
                  </a:lnTo>
                  <a:lnTo>
                    <a:pt x="394" y="70"/>
                  </a:lnTo>
                  <a:lnTo>
                    <a:pt x="421" y="81"/>
                  </a:lnTo>
                  <a:lnTo>
                    <a:pt x="451" y="79"/>
                  </a:lnTo>
                  <a:lnTo>
                    <a:pt x="478" y="85"/>
                  </a:lnTo>
                  <a:lnTo>
                    <a:pt x="484" y="97"/>
                  </a:lnTo>
                  <a:lnTo>
                    <a:pt x="511" y="96"/>
                  </a:lnTo>
                  <a:lnTo>
                    <a:pt x="541" y="93"/>
                  </a:lnTo>
                  <a:lnTo>
                    <a:pt x="582" y="96"/>
                  </a:lnTo>
                  <a:lnTo>
                    <a:pt x="609" y="96"/>
                  </a:lnTo>
                  <a:lnTo>
                    <a:pt x="621" y="102"/>
                  </a:lnTo>
                  <a:lnTo>
                    <a:pt x="643" y="102"/>
                  </a:lnTo>
                  <a:lnTo>
                    <a:pt x="651" y="112"/>
                  </a:lnTo>
                  <a:lnTo>
                    <a:pt x="675" y="115"/>
                  </a:lnTo>
                  <a:lnTo>
                    <a:pt x="684" y="123"/>
                  </a:lnTo>
                  <a:lnTo>
                    <a:pt x="705" y="120"/>
                  </a:lnTo>
                  <a:lnTo>
                    <a:pt x="720" y="126"/>
                  </a:lnTo>
                </a:path>
              </a:pathLst>
            </a:custGeom>
            <a:noFill/>
            <a:ln w="57150" cap="flat" cmpd="sng">
              <a:solidFill>
                <a:srgbClr val="99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grpSp>
      <p:grpSp>
        <p:nvGrpSpPr>
          <p:cNvPr id="38959" name="Group 1030"/>
          <p:cNvGrpSpPr>
            <a:grpSpLocks/>
          </p:cNvGrpSpPr>
          <p:nvPr/>
        </p:nvGrpSpPr>
        <p:grpSpPr bwMode="auto">
          <a:xfrm>
            <a:off x="3113089" y="2373313"/>
            <a:ext cx="3641725" cy="2051050"/>
            <a:chOff x="1260" y="1143"/>
            <a:chExt cx="2294" cy="1551"/>
          </a:xfrm>
        </p:grpSpPr>
        <p:sp>
          <p:nvSpPr>
            <p:cNvPr id="39016" name="Freeform 1031"/>
            <p:cNvSpPr>
              <a:spLocks/>
            </p:cNvSpPr>
            <p:nvPr/>
          </p:nvSpPr>
          <p:spPr bwMode="gray">
            <a:xfrm>
              <a:off x="1260" y="1143"/>
              <a:ext cx="440" cy="780"/>
            </a:xfrm>
            <a:custGeom>
              <a:avLst/>
              <a:gdLst>
                <a:gd name="T0" fmla="*/ 0 w 440"/>
                <a:gd name="T1" fmla="*/ 0 h 780"/>
                <a:gd name="T2" fmla="*/ 23 w 440"/>
                <a:gd name="T3" fmla="*/ 9 h 780"/>
                <a:gd name="T4" fmla="*/ 33 w 440"/>
                <a:gd name="T5" fmla="*/ 20 h 780"/>
                <a:gd name="T6" fmla="*/ 47 w 440"/>
                <a:gd name="T7" fmla="*/ 36 h 780"/>
                <a:gd name="T8" fmla="*/ 56 w 440"/>
                <a:gd name="T9" fmla="*/ 54 h 780"/>
                <a:gd name="T10" fmla="*/ 68 w 440"/>
                <a:gd name="T11" fmla="*/ 71 h 780"/>
                <a:gd name="T12" fmla="*/ 81 w 440"/>
                <a:gd name="T13" fmla="*/ 98 h 780"/>
                <a:gd name="T14" fmla="*/ 87 w 440"/>
                <a:gd name="T15" fmla="*/ 119 h 780"/>
                <a:gd name="T16" fmla="*/ 108 w 440"/>
                <a:gd name="T17" fmla="*/ 143 h 780"/>
                <a:gd name="T18" fmla="*/ 113 w 440"/>
                <a:gd name="T19" fmla="*/ 158 h 780"/>
                <a:gd name="T20" fmla="*/ 126 w 440"/>
                <a:gd name="T21" fmla="*/ 171 h 780"/>
                <a:gd name="T22" fmla="*/ 125 w 440"/>
                <a:gd name="T23" fmla="*/ 195 h 780"/>
                <a:gd name="T24" fmla="*/ 135 w 440"/>
                <a:gd name="T25" fmla="*/ 204 h 780"/>
                <a:gd name="T26" fmla="*/ 138 w 440"/>
                <a:gd name="T27" fmla="*/ 222 h 780"/>
                <a:gd name="T28" fmla="*/ 144 w 440"/>
                <a:gd name="T29" fmla="*/ 243 h 780"/>
                <a:gd name="T30" fmla="*/ 165 w 440"/>
                <a:gd name="T31" fmla="*/ 252 h 780"/>
                <a:gd name="T32" fmla="*/ 159 w 440"/>
                <a:gd name="T33" fmla="*/ 275 h 780"/>
                <a:gd name="T34" fmla="*/ 171 w 440"/>
                <a:gd name="T35" fmla="*/ 275 h 780"/>
                <a:gd name="T36" fmla="*/ 183 w 440"/>
                <a:gd name="T37" fmla="*/ 284 h 780"/>
                <a:gd name="T38" fmla="*/ 185 w 440"/>
                <a:gd name="T39" fmla="*/ 330 h 780"/>
                <a:gd name="T40" fmla="*/ 200 w 440"/>
                <a:gd name="T41" fmla="*/ 342 h 780"/>
                <a:gd name="T42" fmla="*/ 213 w 440"/>
                <a:gd name="T43" fmla="*/ 359 h 780"/>
                <a:gd name="T44" fmla="*/ 219 w 440"/>
                <a:gd name="T45" fmla="*/ 372 h 780"/>
                <a:gd name="T46" fmla="*/ 222 w 440"/>
                <a:gd name="T47" fmla="*/ 392 h 780"/>
                <a:gd name="T48" fmla="*/ 234 w 440"/>
                <a:gd name="T49" fmla="*/ 405 h 780"/>
                <a:gd name="T50" fmla="*/ 243 w 440"/>
                <a:gd name="T51" fmla="*/ 432 h 780"/>
                <a:gd name="T52" fmla="*/ 257 w 440"/>
                <a:gd name="T53" fmla="*/ 452 h 780"/>
                <a:gd name="T54" fmla="*/ 266 w 440"/>
                <a:gd name="T55" fmla="*/ 467 h 780"/>
                <a:gd name="T56" fmla="*/ 278 w 440"/>
                <a:gd name="T57" fmla="*/ 482 h 780"/>
                <a:gd name="T58" fmla="*/ 288 w 440"/>
                <a:gd name="T59" fmla="*/ 501 h 780"/>
                <a:gd name="T60" fmla="*/ 302 w 440"/>
                <a:gd name="T61" fmla="*/ 519 h 780"/>
                <a:gd name="T62" fmla="*/ 314 w 440"/>
                <a:gd name="T63" fmla="*/ 525 h 780"/>
                <a:gd name="T64" fmla="*/ 326 w 440"/>
                <a:gd name="T65" fmla="*/ 542 h 780"/>
                <a:gd name="T66" fmla="*/ 335 w 440"/>
                <a:gd name="T67" fmla="*/ 552 h 780"/>
                <a:gd name="T68" fmla="*/ 351 w 440"/>
                <a:gd name="T69" fmla="*/ 588 h 780"/>
                <a:gd name="T70" fmla="*/ 357 w 440"/>
                <a:gd name="T71" fmla="*/ 627 h 780"/>
                <a:gd name="T72" fmla="*/ 360 w 440"/>
                <a:gd name="T73" fmla="*/ 659 h 780"/>
                <a:gd name="T74" fmla="*/ 377 w 440"/>
                <a:gd name="T75" fmla="*/ 674 h 780"/>
                <a:gd name="T76" fmla="*/ 392 w 440"/>
                <a:gd name="T77" fmla="*/ 722 h 780"/>
                <a:gd name="T78" fmla="*/ 408 w 440"/>
                <a:gd name="T79" fmla="*/ 731 h 780"/>
                <a:gd name="T80" fmla="*/ 419 w 440"/>
                <a:gd name="T81" fmla="*/ 759 h 780"/>
                <a:gd name="T82" fmla="*/ 440 w 440"/>
                <a:gd name="T83" fmla="*/ 780 h 7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40"/>
                <a:gd name="T127" fmla="*/ 0 h 780"/>
                <a:gd name="T128" fmla="*/ 440 w 440"/>
                <a:gd name="T129" fmla="*/ 780 h 7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40" h="780">
                  <a:moveTo>
                    <a:pt x="0" y="0"/>
                  </a:moveTo>
                  <a:lnTo>
                    <a:pt x="23" y="9"/>
                  </a:lnTo>
                  <a:lnTo>
                    <a:pt x="33" y="20"/>
                  </a:lnTo>
                  <a:lnTo>
                    <a:pt x="47" y="36"/>
                  </a:lnTo>
                  <a:lnTo>
                    <a:pt x="56" y="54"/>
                  </a:lnTo>
                  <a:lnTo>
                    <a:pt x="68" y="71"/>
                  </a:lnTo>
                  <a:lnTo>
                    <a:pt x="81" y="98"/>
                  </a:lnTo>
                  <a:lnTo>
                    <a:pt x="87" y="119"/>
                  </a:lnTo>
                  <a:lnTo>
                    <a:pt x="108" y="143"/>
                  </a:lnTo>
                  <a:lnTo>
                    <a:pt x="113" y="158"/>
                  </a:lnTo>
                  <a:lnTo>
                    <a:pt x="126" y="171"/>
                  </a:lnTo>
                  <a:lnTo>
                    <a:pt x="125" y="195"/>
                  </a:lnTo>
                  <a:lnTo>
                    <a:pt x="135" y="204"/>
                  </a:lnTo>
                  <a:lnTo>
                    <a:pt x="138" y="222"/>
                  </a:lnTo>
                  <a:lnTo>
                    <a:pt x="144" y="243"/>
                  </a:lnTo>
                  <a:lnTo>
                    <a:pt x="165" y="252"/>
                  </a:lnTo>
                  <a:lnTo>
                    <a:pt x="159" y="275"/>
                  </a:lnTo>
                  <a:lnTo>
                    <a:pt x="171" y="275"/>
                  </a:lnTo>
                  <a:lnTo>
                    <a:pt x="183" y="284"/>
                  </a:lnTo>
                  <a:lnTo>
                    <a:pt x="185" y="330"/>
                  </a:lnTo>
                  <a:lnTo>
                    <a:pt x="200" y="342"/>
                  </a:lnTo>
                  <a:lnTo>
                    <a:pt x="213" y="359"/>
                  </a:lnTo>
                  <a:lnTo>
                    <a:pt x="219" y="372"/>
                  </a:lnTo>
                  <a:lnTo>
                    <a:pt x="222" y="392"/>
                  </a:lnTo>
                  <a:lnTo>
                    <a:pt x="234" y="405"/>
                  </a:lnTo>
                  <a:lnTo>
                    <a:pt x="243" y="432"/>
                  </a:lnTo>
                  <a:lnTo>
                    <a:pt x="257" y="452"/>
                  </a:lnTo>
                  <a:lnTo>
                    <a:pt x="266" y="467"/>
                  </a:lnTo>
                  <a:lnTo>
                    <a:pt x="278" y="482"/>
                  </a:lnTo>
                  <a:lnTo>
                    <a:pt x="288" y="501"/>
                  </a:lnTo>
                  <a:lnTo>
                    <a:pt x="302" y="519"/>
                  </a:lnTo>
                  <a:lnTo>
                    <a:pt x="314" y="525"/>
                  </a:lnTo>
                  <a:lnTo>
                    <a:pt x="326" y="542"/>
                  </a:lnTo>
                  <a:lnTo>
                    <a:pt x="335" y="552"/>
                  </a:lnTo>
                  <a:lnTo>
                    <a:pt x="351" y="588"/>
                  </a:lnTo>
                  <a:lnTo>
                    <a:pt x="357" y="627"/>
                  </a:lnTo>
                  <a:lnTo>
                    <a:pt x="360" y="659"/>
                  </a:lnTo>
                  <a:lnTo>
                    <a:pt x="377" y="674"/>
                  </a:lnTo>
                  <a:lnTo>
                    <a:pt x="392" y="722"/>
                  </a:lnTo>
                  <a:lnTo>
                    <a:pt x="408" y="731"/>
                  </a:lnTo>
                  <a:lnTo>
                    <a:pt x="419" y="759"/>
                  </a:lnTo>
                  <a:lnTo>
                    <a:pt x="440" y="780"/>
                  </a:lnTo>
                </a:path>
              </a:pathLst>
            </a:custGeom>
            <a:noFill/>
            <a:ln w="57150" cap="flat" cmpd="sng">
              <a:solidFill>
                <a:srgbClr val="FF9999"/>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17" name="Freeform 1032"/>
            <p:cNvSpPr>
              <a:spLocks/>
            </p:cNvSpPr>
            <p:nvPr/>
          </p:nvSpPr>
          <p:spPr bwMode="gray">
            <a:xfrm>
              <a:off x="1698" y="1923"/>
              <a:ext cx="1317" cy="701"/>
            </a:xfrm>
            <a:custGeom>
              <a:avLst/>
              <a:gdLst>
                <a:gd name="T0" fmla="*/ 9 w 1317"/>
                <a:gd name="T1" fmla="*/ 18 h 701"/>
                <a:gd name="T2" fmla="*/ 38 w 1317"/>
                <a:gd name="T3" fmla="*/ 66 h 701"/>
                <a:gd name="T4" fmla="*/ 66 w 1317"/>
                <a:gd name="T5" fmla="*/ 102 h 701"/>
                <a:gd name="T6" fmla="*/ 111 w 1317"/>
                <a:gd name="T7" fmla="*/ 122 h 701"/>
                <a:gd name="T8" fmla="*/ 140 w 1317"/>
                <a:gd name="T9" fmla="*/ 156 h 701"/>
                <a:gd name="T10" fmla="*/ 170 w 1317"/>
                <a:gd name="T11" fmla="*/ 173 h 701"/>
                <a:gd name="T12" fmla="*/ 192 w 1317"/>
                <a:gd name="T13" fmla="*/ 189 h 701"/>
                <a:gd name="T14" fmla="*/ 219 w 1317"/>
                <a:gd name="T15" fmla="*/ 219 h 701"/>
                <a:gd name="T16" fmla="*/ 236 w 1317"/>
                <a:gd name="T17" fmla="*/ 245 h 701"/>
                <a:gd name="T18" fmla="*/ 263 w 1317"/>
                <a:gd name="T19" fmla="*/ 260 h 701"/>
                <a:gd name="T20" fmla="*/ 288 w 1317"/>
                <a:gd name="T21" fmla="*/ 279 h 701"/>
                <a:gd name="T22" fmla="*/ 305 w 1317"/>
                <a:gd name="T23" fmla="*/ 311 h 701"/>
                <a:gd name="T24" fmla="*/ 317 w 1317"/>
                <a:gd name="T25" fmla="*/ 327 h 701"/>
                <a:gd name="T26" fmla="*/ 332 w 1317"/>
                <a:gd name="T27" fmla="*/ 354 h 701"/>
                <a:gd name="T28" fmla="*/ 350 w 1317"/>
                <a:gd name="T29" fmla="*/ 386 h 701"/>
                <a:gd name="T30" fmla="*/ 362 w 1317"/>
                <a:gd name="T31" fmla="*/ 408 h 701"/>
                <a:gd name="T32" fmla="*/ 378 w 1317"/>
                <a:gd name="T33" fmla="*/ 429 h 701"/>
                <a:gd name="T34" fmla="*/ 405 w 1317"/>
                <a:gd name="T35" fmla="*/ 459 h 701"/>
                <a:gd name="T36" fmla="*/ 431 w 1317"/>
                <a:gd name="T37" fmla="*/ 476 h 701"/>
                <a:gd name="T38" fmla="*/ 450 w 1317"/>
                <a:gd name="T39" fmla="*/ 495 h 701"/>
                <a:gd name="T40" fmla="*/ 485 w 1317"/>
                <a:gd name="T41" fmla="*/ 506 h 701"/>
                <a:gd name="T42" fmla="*/ 528 w 1317"/>
                <a:gd name="T43" fmla="*/ 527 h 701"/>
                <a:gd name="T44" fmla="*/ 551 w 1317"/>
                <a:gd name="T45" fmla="*/ 537 h 701"/>
                <a:gd name="T46" fmla="*/ 582 w 1317"/>
                <a:gd name="T47" fmla="*/ 551 h 701"/>
                <a:gd name="T48" fmla="*/ 660 w 1317"/>
                <a:gd name="T49" fmla="*/ 572 h 701"/>
                <a:gd name="T50" fmla="*/ 713 w 1317"/>
                <a:gd name="T51" fmla="*/ 585 h 701"/>
                <a:gd name="T52" fmla="*/ 759 w 1317"/>
                <a:gd name="T53" fmla="*/ 594 h 701"/>
                <a:gd name="T54" fmla="*/ 816 w 1317"/>
                <a:gd name="T55" fmla="*/ 612 h 701"/>
                <a:gd name="T56" fmla="*/ 842 w 1317"/>
                <a:gd name="T57" fmla="*/ 629 h 701"/>
                <a:gd name="T58" fmla="*/ 899 w 1317"/>
                <a:gd name="T59" fmla="*/ 636 h 701"/>
                <a:gd name="T60" fmla="*/ 921 w 1317"/>
                <a:gd name="T61" fmla="*/ 654 h 701"/>
                <a:gd name="T62" fmla="*/ 1031 w 1317"/>
                <a:gd name="T63" fmla="*/ 653 h 701"/>
                <a:gd name="T64" fmla="*/ 1056 w 1317"/>
                <a:gd name="T65" fmla="*/ 672 h 701"/>
                <a:gd name="T66" fmla="*/ 1107 w 1317"/>
                <a:gd name="T67" fmla="*/ 680 h 701"/>
                <a:gd name="T68" fmla="*/ 1196 w 1317"/>
                <a:gd name="T69" fmla="*/ 684 h 701"/>
                <a:gd name="T70" fmla="*/ 1317 w 1317"/>
                <a:gd name="T71" fmla="*/ 701 h 7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17"/>
                <a:gd name="T109" fmla="*/ 0 h 701"/>
                <a:gd name="T110" fmla="*/ 1317 w 1317"/>
                <a:gd name="T111" fmla="*/ 701 h 70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17" h="701">
                  <a:moveTo>
                    <a:pt x="0" y="0"/>
                  </a:moveTo>
                  <a:lnTo>
                    <a:pt x="9" y="18"/>
                  </a:lnTo>
                  <a:lnTo>
                    <a:pt x="27" y="47"/>
                  </a:lnTo>
                  <a:lnTo>
                    <a:pt x="38" y="66"/>
                  </a:lnTo>
                  <a:lnTo>
                    <a:pt x="54" y="92"/>
                  </a:lnTo>
                  <a:lnTo>
                    <a:pt x="66" y="102"/>
                  </a:lnTo>
                  <a:lnTo>
                    <a:pt x="72" y="119"/>
                  </a:lnTo>
                  <a:lnTo>
                    <a:pt x="111" y="122"/>
                  </a:lnTo>
                  <a:lnTo>
                    <a:pt x="125" y="137"/>
                  </a:lnTo>
                  <a:lnTo>
                    <a:pt x="140" y="156"/>
                  </a:lnTo>
                  <a:lnTo>
                    <a:pt x="147" y="171"/>
                  </a:lnTo>
                  <a:lnTo>
                    <a:pt x="170" y="173"/>
                  </a:lnTo>
                  <a:lnTo>
                    <a:pt x="182" y="180"/>
                  </a:lnTo>
                  <a:lnTo>
                    <a:pt x="192" y="189"/>
                  </a:lnTo>
                  <a:lnTo>
                    <a:pt x="206" y="201"/>
                  </a:lnTo>
                  <a:lnTo>
                    <a:pt x="219" y="219"/>
                  </a:lnTo>
                  <a:lnTo>
                    <a:pt x="227" y="237"/>
                  </a:lnTo>
                  <a:lnTo>
                    <a:pt x="236" y="245"/>
                  </a:lnTo>
                  <a:lnTo>
                    <a:pt x="240" y="260"/>
                  </a:lnTo>
                  <a:lnTo>
                    <a:pt x="263" y="260"/>
                  </a:lnTo>
                  <a:lnTo>
                    <a:pt x="275" y="270"/>
                  </a:lnTo>
                  <a:lnTo>
                    <a:pt x="288" y="279"/>
                  </a:lnTo>
                  <a:lnTo>
                    <a:pt x="302" y="291"/>
                  </a:lnTo>
                  <a:lnTo>
                    <a:pt x="305" y="311"/>
                  </a:lnTo>
                  <a:lnTo>
                    <a:pt x="303" y="323"/>
                  </a:lnTo>
                  <a:lnTo>
                    <a:pt x="317" y="327"/>
                  </a:lnTo>
                  <a:lnTo>
                    <a:pt x="324" y="344"/>
                  </a:lnTo>
                  <a:lnTo>
                    <a:pt x="332" y="354"/>
                  </a:lnTo>
                  <a:lnTo>
                    <a:pt x="344" y="363"/>
                  </a:lnTo>
                  <a:lnTo>
                    <a:pt x="350" y="386"/>
                  </a:lnTo>
                  <a:lnTo>
                    <a:pt x="353" y="404"/>
                  </a:lnTo>
                  <a:lnTo>
                    <a:pt x="362" y="408"/>
                  </a:lnTo>
                  <a:lnTo>
                    <a:pt x="366" y="426"/>
                  </a:lnTo>
                  <a:lnTo>
                    <a:pt x="378" y="429"/>
                  </a:lnTo>
                  <a:lnTo>
                    <a:pt x="383" y="462"/>
                  </a:lnTo>
                  <a:lnTo>
                    <a:pt x="405" y="459"/>
                  </a:lnTo>
                  <a:lnTo>
                    <a:pt x="419" y="465"/>
                  </a:lnTo>
                  <a:lnTo>
                    <a:pt x="431" y="476"/>
                  </a:lnTo>
                  <a:lnTo>
                    <a:pt x="444" y="486"/>
                  </a:lnTo>
                  <a:lnTo>
                    <a:pt x="450" y="495"/>
                  </a:lnTo>
                  <a:lnTo>
                    <a:pt x="467" y="495"/>
                  </a:lnTo>
                  <a:lnTo>
                    <a:pt x="485" y="506"/>
                  </a:lnTo>
                  <a:lnTo>
                    <a:pt x="498" y="513"/>
                  </a:lnTo>
                  <a:lnTo>
                    <a:pt x="528" y="527"/>
                  </a:lnTo>
                  <a:lnTo>
                    <a:pt x="543" y="528"/>
                  </a:lnTo>
                  <a:lnTo>
                    <a:pt x="551" y="537"/>
                  </a:lnTo>
                  <a:lnTo>
                    <a:pt x="567" y="546"/>
                  </a:lnTo>
                  <a:lnTo>
                    <a:pt x="582" y="551"/>
                  </a:lnTo>
                  <a:lnTo>
                    <a:pt x="651" y="561"/>
                  </a:lnTo>
                  <a:lnTo>
                    <a:pt x="660" y="572"/>
                  </a:lnTo>
                  <a:lnTo>
                    <a:pt x="708" y="576"/>
                  </a:lnTo>
                  <a:lnTo>
                    <a:pt x="713" y="585"/>
                  </a:lnTo>
                  <a:lnTo>
                    <a:pt x="731" y="587"/>
                  </a:lnTo>
                  <a:lnTo>
                    <a:pt x="759" y="594"/>
                  </a:lnTo>
                  <a:lnTo>
                    <a:pt x="767" y="605"/>
                  </a:lnTo>
                  <a:lnTo>
                    <a:pt x="816" y="612"/>
                  </a:lnTo>
                  <a:lnTo>
                    <a:pt x="831" y="623"/>
                  </a:lnTo>
                  <a:lnTo>
                    <a:pt x="842" y="629"/>
                  </a:lnTo>
                  <a:lnTo>
                    <a:pt x="860" y="629"/>
                  </a:lnTo>
                  <a:lnTo>
                    <a:pt x="899" y="636"/>
                  </a:lnTo>
                  <a:lnTo>
                    <a:pt x="915" y="641"/>
                  </a:lnTo>
                  <a:lnTo>
                    <a:pt x="921" y="654"/>
                  </a:lnTo>
                  <a:lnTo>
                    <a:pt x="1008" y="653"/>
                  </a:lnTo>
                  <a:lnTo>
                    <a:pt x="1031" y="653"/>
                  </a:lnTo>
                  <a:lnTo>
                    <a:pt x="1049" y="663"/>
                  </a:lnTo>
                  <a:lnTo>
                    <a:pt x="1056" y="672"/>
                  </a:lnTo>
                  <a:lnTo>
                    <a:pt x="1095" y="671"/>
                  </a:lnTo>
                  <a:lnTo>
                    <a:pt x="1107" y="680"/>
                  </a:lnTo>
                  <a:lnTo>
                    <a:pt x="1136" y="677"/>
                  </a:lnTo>
                  <a:lnTo>
                    <a:pt x="1196" y="684"/>
                  </a:lnTo>
                  <a:lnTo>
                    <a:pt x="1208" y="696"/>
                  </a:lnTo>
                  <a:lnTo>
                    <a:pt x="1317" y="701"/>
                  </a:lnTo>
                </a:path>
              </a:pathLst>
            </a:custGeom>
            <a:noFill/>
            <a:ln w="57150" cap="flat" cmpd="sng">
              <a:solidFill>
                <a:srgbClr val="FF9999"/>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18" name="Freeform 1033"/>
            <p:cNvSpPr>
              <a:spLocks/>
            </p:cNvSpPr>
            <p:nvPr/>
          </p:nvSpPr>
          <p:spPr bwMode="gray">
            <a:xfrm>
              <a:off x="3024" y="2624"/>
              <a:ext cx="530" cy="70"/>
            </a:xfrm>
            <a:custGeom>
              <a:avLst/>
              <a:gdLst>
                <a:gd name="T0" fmla="*/ 0 w 530"/>
                <a:gd name="T1" fmla="*/ 0 h 70"/>
                <a:gd name="T2" fmla="*/ 78 w 530"/>
                <a:gd name="T3" fmla="*/ 0 h 70"/>
                <a:gd name="T4" fmla="*/ 89 w 530"/>
                <a:gd name="T5" fmla="*/ 3 h 70"/>
                <a:gd name="T6" fmla="*/ 107 w 530"/>
                <a:gd name="T7" fmla="*/ 12 h 70"/>
                <a:gd name="T8" fmla="*/ 138 w 530"/>
                <a:gd name="T9" fmla="*/ 15 h 70"/>
                <a:gd name="T10" fmla="*/ 146 w 530"/>
                <a:gd name="T11" fmla="*/ 24 h 70"/>
                <a:gd name="T12" fmla="*/ 251 w 530"/>
                <a:gd name="T13" fmla="*/ 25 h 70"/>
                <a:gd name="T14" fmla="*/ 279 w 530"/>
                <a:gd name="T15" fmla="*/ 37 h 70"/>
                <a:gd name="T16" fmla="*/ 290 w 530"/>
                <a:gd name="T17" fmla="*/ 45 h 70"/>
                <a:gd name="T18" fmla="*/ 420 w 530"/>
                <a:gd name="T19" fmla="*/ 46 h 70"/>
                <a:gd name="T20" fmla="*/ 449 w 530"/>
                <a:gd name="T21" fmla="*/ 49 h 70"/>
                <a:gd name="T22" fmla="*/ 455 w 530"/>
                <a:gd name="T23" fmla="*/ 60 h 70"/>
                <a:gd name="T24" fmla="*/ 494 w 530"/>
                <a:gd name="T25" fmla="*/ 60 h 70"/>
                <a:gd name="T26" fmla="*/ 503 w 530"/>
                <a:gd name="T27" fmla="*/ 67 h 70"/>
                <a:gd name="T28" fmla="*/ 530 w 530"/>
                <a:gd name="T29" fmla="*/ 70 h 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0"/>
                <a:gd name="T46" fmla="*/ 0 h 70"/>
                <a:gd name="T47" fmla="*/ 530 w 530"/>
                <a:gd name="T48" fmla="*/ 70 h 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0" h="70">
                  <a:moveTo>
                    <a:pt x="0" y="0"/>
                  </a:moveTo>
                  <a:lnTo>
                    <a:pt x="78" y="0"/>
                  </a:lnTo>
                  <a:lnTo>
                    <a:pt x="89" y="3"/>
                  </a:lnTo>
                  <a:lnTo>
                    <a:pt x="107" y="12"/>
                  </a:lnTo>
                  <a:lnTo>
                    <a:pt x="138" y="15"/>
                  </a:lnTo>
                  <a:lnTo>
                    <a:pt x="146" y="24"/>
                  </a:lnTo>
                  <a:lnTo>
                    <a:pt x="251" y="25"/>
                  </a:lnTo>
                  <a:lnTo>
                    <a:pt x="279" y="37"/>
                  </a:lnTo>
                  <a:lnTo>
                    <a:pt x="290" y="45"/>
                  </a:lnTo>
                  <a:lnTo>
                    <a:pt x="420" y="46"/>
                  </a:lnTo>
                  <a:lnTo>
                    <a:pt x="449" y="49"/>
                  </a:lnTo>
                  <a:lnTo>
                    <a:pt x="455" y="60"/>
                  </a:lnTo>
                  <a:lnTo>
                    <a:pt x="494" y="60"/>
                  </a:lnTo>
                  <a:lnTo>
                    <a:pt x="503" y="67"/>
                  </a:lnTo>
                  <a:lnTo>
                    <a:pt x="530" y="70"/>
                  </a:lnTo>
                </a:path>
              </a:pathLst>
            </a:custGeom>
            <a:noFill/>
            <a:ln w="57150" cap="flat" cmpd="sng">
              <a:solidFill>
                <a:srgbClr val="FF9999"/>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grpSp>
      <p:grpSp>
        <p:nvGrpSpPr>
          <p:cNvPr id="38960" name="Group 1034"/>
          <p:cNvGrpSpPr>
            <a:grpSpLocks/>
          </p:cNvGrpSpPr>
          <p:nvPr/>
        </p:nvGrpSpPr>
        <p:grpSpPr bwMode="auto">
          <a:xfrm>
            <a:off x="3111501" y="2344738"/>
            <a:ext cx="3616325" cy="1776412"/>
            <a:chOff x="1259" y="1122"/>
            <a:chExt cx="2278" cy="1343"/>
          </a:xfrm>
        </p:grpSpPr>
        <p:sp>
          <p:nvSpPr>
            <p:cNvPr id="39013" name="Freeform 1035"/>
            <p:cNvSpPr>
              <a:spLocks/>
            </p:cNvSpPr>
            <p:nvPr/>
          </p:nvSpPr>
          <p:spPr bwMode="gray">
            <a:xfrm>
              <a:off x="1259" y="1122"/>
              <a:ext cx="472" cy="687"/>
            </a:xfrm>
            <a:custGeom>
              <a:avLst/>
              <a:gdLst>
                <a:gd name="T0" fmla="*/ 0 w 472"/>
                <a:gd name="T1" fmla="*/ 0 h 687"/>
                <a:gd name="T2" fmla="*/ 4 w 472"/>
                <a:gd name="T3" fmla="*/ 27 h 687"/>
                <a:gd name="T4" fmla="*/ 18 w 472"/>
                <a:gd name="T5" fmla="*/ 51 h 687"/>
                <a:gd name="T6" fmla="*/ 43 w 472"/>
                <a:gd name="T7" fmla="*/ 80 h 687"/>
                <a:gd name="T8" fmla="*/ 60 w 472"/>
                <a:gd name="T9" fmla="*/ 98 h 687"/>
                <a:gd name="T10" fmla="*/ 76 w 472"/>
                <a:gd name="T11" fmla="*/ 116 h 687"/>
                <a:gd name="T12" fmla="*/ 96 w 472"/>
                <a:gd name="T13" fmla="*/ 131 h 687"/>
                <a:gd name="T14" fmla="*/ 106 w 472"/>
                <a:gd name="T15" fmla="*/ 155 h 687"/>
                <a:gd name="T16" fmla="*/ 121 w 472"/>
                <a:gd name="T17" fmla="*/ 171 h 687"/>
                <a:gd name="T18" fmla="*/ 129 w 472"/>
                <a:gd name="T19" fmla="*/ 206 h 687"/>
                <a:gd name="T20" fmla="*/ 135 w 472"/>
                <a:gd name="T21" fmla="*/ 242 h 687"/>
                <a:gd name="T22" fmla="*/ 142 w 472"/>
                <a:gd name="T23" fmla="*/ 257 h 687"/>
                <a:gd name="T24" fmla="*/ 145 w 472"/>
                <a:gd name="T25" fmla="*/ 273 h 687"/>
                <a:gd name="T26" fmla="*/ 145 w 472"/>
                <a:gd name="T27" fmla="*/ 293 h 687"/>
                <a:gd name="T28" fmla="*/ 153 w 472"/>
                <a:gd name="T29" fmla="*/ 302 h 687"/>
                <a:gd name="T30" fmla="*/ 163 w 472"/>
                <a:gd name="T31" fmla="*/ 320 h 687"/>
                <a:gd name="T32" fmla="*/ 171 w 472"/>
                <a:gd name="T33" fmla="*/ 332 h 687"/>
                <a:gd name="T34" fmla="*/ 181 w 472"/>
                <a:gd name="T35" fmla="*/ 354 h 687"/>
                <a:gd name="T36" fmla="*/ 190 w 472"/>
                <a:gd name="T37" fmla="*/ 366 h 687"/>
                <a:gd name="T38" fmla="*/ 199 w 472"/>
                <a:gd name="T39" fmla="*/ 377 h 687"/>
                <a:gd name="T40" fmla="*/ 210 w 472"/>
                <a:gd name="T41" fmla="*/ 387 h 687"/>
                <a:gd name="T42" fmla="*/ 214 w 472"/>
                <a:gd name="T43" fmla="*/ 396 h 687"/>
                <a:gd name="T44" fmla="*/ 222 w 472"/>
                <a:gd name="T45" fmla="*/ 407 h 687"/>
                <a:gd name="T46" fmla="*/ 237 w 472"/>
                <a:gd name="T47" fmla="*/ 414 h 687"/>
                <a:gd name="T48" fmla="*/ 256 w 472"/>
                <a:gd name="T49" fmla="*/ 429 h 687"/>
                <a:gd name="T50" fmla="*/ 258 w 472"/>
                <a:gd name="T51" fmla="*/ 446 h 687"/>
                <a:gd name="T52" fmla="*/ 261 w 472"/>
                <a:gd name="T53" fmla="*/ 468 h 687"/>
                <a:gd name="T54" fmla="*/ 283 w 472"/>
                <a:gd name="T55" fmla="*/ 494 h 687"/>
                <a:gd name="T56" fmla="*/ 298 w 472"/>
                <a:gd name="T57" fmla="*/ 518 h 687"/>
                <a:gd name="T58" fmla="*/ 319 w 472"/>
                <a:gd name="T59" fmla="*/ 524 h 687"/>
                <a:gd name="T60" fmla="*/ 327 w 472"/>
                <a:gd name="T61" fmla="*/ 537 h 687"/>
                <a:gd name="T62" fmla="*/ 331 w 472"/>
                <a:gd name="T63" fmla="*/ 549 h 687"/>
                <a:gd name="T64" fmla="*/ 360 w 472"/>
                <a:gd name="T65" fmla="*/ 557 h 687"/>
                <a:gd name="T66" fmla="*/ 375 w 472"/>
                <a:gd name="T67" fmla="*/ 560 h 687"/>
                <a:gd name="T68" fmla="*/ 388 w 472"/>
                <a:gd name="T69" fmla="*/ 575 h 687"/>
                <a:gd name="T70" fmla="*/ 399 w 472"/>
                <a:gd name="T71" fmla="*/ 593 h 687"/>
                <a:gd name="T72" fmla="*/ 400 w 472"/>
                <a:gd name="T73" fmla="*/ 617 h 687"/>
                <a:gd name="T74" fmla="*/ 403 w 472"/>
                <a:gd name="T75" fmla="*/ 632 h 687"/>
                <a:gd name="T76" fmla="*/ 411 w 472"/>
                <a:gd name="T77" fmla="*/ 651 h 687"/>
                <a:gd name="T78" fmla="*/ 418 w 472"/>
                <a:gd name="T79" fmla="*/ 662 h 687"/>
                <a:gd name="T80" fmla="*/ 436 w 472"/>
                <a:gd name="T81" fmla="*/ 663 h 687"/>
                <a:gd name="T82" fmla="*/ 456 w 472"/>
                <a:gd name="T83" fmla="*/ 668 h 687"/>
                <a:gd name="T84" fmla="*/ 472 w 472"/>
                <a:gd name="T85" fmla="*/ 687 h 68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72"/>
                <a:gd name="T130" fmla="*/ 0 h 687"/>
                <a:gd name="T131" fmla="*/ 472 w 472"/>
                <a:gd name="T132" fmla="*/ 687 h 68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72" h="687">
                  <a:moveTo>
                    <a:pt x="0" y="0"/>
                  </a:moveTo>
                  <a:lnTo>
                    <a:pt x="4" y="27"/>
                  </a:lnTo>
                  <a:lnTo>
                    <a:pt x="18" y="51"/>
                  </a:lnTo>
                  <a:lnTo>
                    <a:pt x="43" y="80"/>
                  </a:lnTo>
                  <a:lnTo>
                    <a:pt x="60" y="98"/>
                  </a:lnTo>
                  <a:lnTo>
                    <a:pt x="76" y="116"/>
                  </a:lnTo>
                  <a:lnTo>
                    <a:pt x="96" y="131"/>
                  </a:lnTo>
                  <a:lnTo>
                    <a:pt x="106" y="155"/>
                  </a:lnTo>
                  <a:lnTo>
                    <a:pt x="121" y="171"/>
                  </a:lnTo>
                  <a:lnTo>
                    <a:pt x="129" y="206"/>
                  </a:lnTo>
                  <a:lnTo>
                    <a:pt x="135" y="242"/>
                  </a:lnTo>
                  <a:lnTo>
                    <a:pt x="142" y="257"/>
                  </a:lnTo>
                  <a:lnTo>
                    <a:pt x="145" y="273"/>
                  </a:lnTo>
                  <a:lnTo>
                    <a:pt x="145" y="293"/>
                  </a:lnTo>
                  <a:lnTo>
                    <a:pt x="153" y="302"/>
                  </a:lnTo>
                  <a:lnTo>
                    <a:pt x="163" y="320"/>
                  </a:lnTo>
                  <a:lnTo>
                    <a:pt x="171" y="332"/>
                  </a:lnTo>
                  <a:lnTo>
                    <a:pt x="181" y="354"/>
                  </a:lnTo>
                  <a:lnTo>
                    <a:pt x="190" y="366"/>
                  </a:lnTo>
                  <a:lnTo>
                    <a:pt x="199" y="377"/>
                  </a:lnTo>
                  <a:lnTo>
                    <a:pt x="210" y="387"/>
                  </a:lnTo>
                  <a:lnTo>
                    <a:pt x="214" y="396"/>
                  </a:lnTo>
                  <a:lnTo>
                    <a:pt x="222" y="407"/>
                  </a:lnTo>
                  <a:lnTo>
                    <a:pt x="237" y="414"/>
                  </a:lnTo>
                  <a:lnTo>
                    <a:pt x="256" y="429"/>
                  </a:lnTo>
                  <a:lnTo>
                    <a:pt x="258" y="446"/>
                  </a:lnTo>
                  <a:lnTo>
                    <a:pt x="261" y="468"/>
                  </a:lnTo>
                  <a:lnTo>
                    <a:pt x="283" y="494"/>
                  </a:lnTo>
                  <a:lnTo>
                    <a:pt x="298" y="518"/>
                  </a:lnTo>
                  <a:lnTo>
                    <a:pt x="319" y="524"/>
                  </a:lnTo>
                  <a:lnTo>
                    <a:pt x="327" y="537"/>
                  </a:lnTo>
                  <a:lnTo>
                    <a:pt x="331" y="549"/>
                  </a:lnTo>
                  <a:lnTo>
                    <a:pt x="360" y="557"/>
                  </a:lnTo>
                  <a:lnTo>
                    <a:pt x="375" y="560"/>
                  </a:lnTo>
                  <a:lnTo>
                    <a:pt x="388" y="575"/>
                  </a:lnTo>
                  <a:lnTo>
                    <a:pt x="399" y="593"/>
                  </a:lnTo>
                  <a:lnTo>
                    <a:pt x="400" y="617"/>
                  </a:lnTo>
                  <a:lnTo>
                    <a:pt x="403" y="632"/>
                  </a:lnTo>
                  <a:lnTo>
                    <a:pt x="411" y="651"/>
                  </a:lnTo>
                  <a:lnTo>
                    <a:pt x="418" y="662"/>
                  </a:lnTo>
                  <a:lnTo>
                    <a:pt x="436" y="663"/>
                  </a:lnTo>
                  <a:lnTo>
                    <a:pt x="456" y="668"/>
                  </a:lnTo>
                  <a:lnTo>
                    <a:pt x="472" y="687"/>
                  </a:lnTo>
                </a:path>
              </a:pathLst>
            </a:custGeom>
            <a:noFill/>
            <a:ln w="57150" cap="flat" cmpd="sng">
              <a:solidFill>
                <a:srgbClr val="3399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14" name="Freeform 1036"/>
            <p:cNvSpPr>
              <a:spLocks/>
            </p:cNvSpPr>
            <p:nvPr/>
          </p:nvSpPr>
          <p:spPr bwMode="gray">
            <a:xfrm>
              <a:off x="1730" y="1809"/>
              <a:ext cx="1078" cy="494"/>
            </a:xfrm>
            <a:custGeom>
              <a:avLst/>
              <a:gdLst>
                <a:gd name="T0" fmla="*/ 0 w 1078"/>
                <a:gd name="T1" fmla="*/ 0 h 494"/>
                <a:gd name="T2" fmla="*/ 12 w 1078"/>
                <a:gd name="T3" fmla="*/ 12 h 494"/>
                <a:gd name="T4" fmla="*/ 22 w 1078"/>
                <a:gd name="T5" fmla="*/ 11 h 494"/>
                <a:gd name="T6" fmla="*/ 28 w 1078"/>
                <a:gd name="T7" fmla="*/ 20 h 494"/>
                <a:gd name="T8" fmla="*/ 37 w 1078"/>
                <a:gd name="T9" fmla="*/ 29 h 494"/>
                <a:gd name="T10" fmla="*/ 54 w 1078"/>
                <a:gd name="T11" fmla="*/ 30 h 494"/>
                <a:gd name="T12" fmla="*/ 63 w 1078"/>
                <a:gd name="T13" fmla="*/ 38 h 494"/>
                <a:gd name="T14" fmla="*/ 72 w 1078"/>
                <a:gd name="T15" fmla="*/ 47 h 494"/>
                <a:gd name="T16" fmla="*/ 82 w 1078"/>
                <a:gd name="T17" fmla="*/ 47 h 494"/>
                <a:gd name="T18" fmla="*/ 91 w 1078"/>
                <a:gd name="T19" fmla="*/ 57 h 494"/>
                <a:gd name="T20" fmla="*/ 93 w 1078"/>
                <a:gd name="T21" fmla="*/ 69 h 494"/>
                <a:gd name="T22" fmla="*/ 108 w 1078"/>
                <a:gd name="T23" fmla="*/ 75 h 494"/>
                <a:gd name="T24" fmla="*/ 118 w 1078"/>
                <a:gd name="T25" fmla="*/ 81 h 494"/>
                <a:gd name="T26" fmla="*/ 130 w 1078"/>
                <a:gd name="T27" fmla="*/ 104 h 494"/>
                <a:gd name="T28" fmla="*/ 138 w 1078"/>
                <a:gd name="T29" fmla="*/ 113 h 494"/>
                <a:gd name="T30" fmla="*/ 154 w 1078"/>
                <a:gd name="T31" fmla="*/ 122 h 494"/>
                <a:gd name="T32" fmla="*/ 168 w 1078"/>
                <a:gd name="T33" fmla="*/ 125 h 494"/>
                <a:gd name="T34" fmla="*/ 181 w 1078"/>
                <a:gd name="T35" fmla="*/ 123 h 494"/>
                <a:gd name="T36" fmla="*/ 196 w 1078"/>
                <a:gd name="T37" fmla="*/ 129 h 494"/>
                <a:gd name="T38" fmla="*/ 217 w 1078"/>
                <a:gd name="T39" fmla="*/ 137 h 494"/>
                <a:gd name="T40" fmla="*/ 244 w 1078"/>
                <a:gd name="T41" fmla="*/ 147 h 494"/>
                <a:gd name="T42" fmla="*/ 214 w 1078"/>
                <a:gd name="T43" fmla="*/ 140 h 494"/>
                <a:gd name="T44" fmla="*/ 249 w 1078"/>
                <a:gd name="T45" fmla="*/ 149 h 494"/>
                <a:gd name="T46" fmla="*/ 270 w 1078"/>
                <a:gd name="T47" fmla="*/ 153 h 494"/>
                <a:gd name="T48" fmla="*/ 283 w 1078"/>
                <a:gd name="T49" fmla="*/ 167 h 494"/>
                <a:gd name="T50" fmla="*/ 292 w 1078"/>
                <a:gd name="T51" fmla="*/ 185 h 494"/>
                <a:gd name="T52" fmla="*/ 301 w 1078"/>
                <a:gd name="T53" fmla="*/ 200 h 494"/>
                <a:gd name="T54" fmla="*/ 307 w 1078"/>
                <a:gd name="T55" fmla="*/ 210 h 494"/>
                <a:gd name="T56" fmla="*/ 315 w 1078"/>
                <a:gd name="T57" fmla="*/ 228 h 494"/>
                <a:gd name="T58" fmla="*/ 315 w 1078"/>
                <a:gd name="T59" fmla="*/ 242 h 494"/>
                <a:gd name="T60" fmla="*/ 360 w 1078"/>
                <a:gd name="T61" fmla="*/ 242 h 494"/>
                <a:gd name="T62" fmla="*/ 373 w 1078"/>
                <a:gd name="T63" fmla="*/ 254 h 494"/>
                <a:gd name="T64" fmla="*/ 403 w 1078"/>
                <a:gd name="T65" fmla="*/ 260 h 494"/>
                <a:gd name="T66" fmla="*/ 412 w 1078"/>
                <a:gd name="T67" fmla="*/ 279 h 494"/>
                <a:gd name="T68" fmla="*/ 420 w 1078"/>
                <a:gd name="T69" fmla="*/ 296 h 494"/>
                <a:gd name="T70" fmla="*/ 438 w 1078"/>
                <a:gd name="T71" fmla="*/ 303 h 494"/>
                <a:gd name="T72" fmla="*/ 468 w 1078"/>
                <a:gd name="T73" fmla="*/ 312 h 494"/>
                <a:gd name="T74" fmla="*/ 504 w 1078"/>
                <a:gd name="T75" fmla="*/ 318 h 494"/>
                <a:gd name="T76" fmla="*/ 525 w 1078"/>
                <a:gd name="T77" fmla="*/ 323 h 494"/>
                <a:gd name="T78" fmla="*/ 535 w 1078"/>
                <a:gd name="T79" fmla="*/ 323 h 494"/>
                <a:gd name="T80" fmla="*/ 562 w 1078"/>
                <a:gd name="T81" fmla="*/ 350 h 494"/>
                <a:gd name="T82" fmla="*/ 612 w 1078"/>
                <a:gd name="T83" fmla="*/ 351 h 494"/>
                <a:gd name="T84" fmla="*/ 652 w 1078"/>
                <a:gd name="T85" fmla="*/ 359 h 494"/>
                <a:gd name="T86" fmla="*/ 670 w 1078"/>
                <a:gd name="T87" fmla="*/ 365 h 494"/>
                <a:gd name="T88" fmla="*/ 681 w 1078"/>
                <a:gd name="T89" fmla="*/ 369 h 494"/>
                <a:gd name="T90" fmla="*/ 690 w 1078"/>
                <a:gd name="T91" fmla="*/ 387 h 494"/>
                <a:gd name="T92" fmla="*/ 714 w 1078"/>
                <a:gd name="T93" fmla="*/ 398 h 494"/>
                <a:gd name="T94" fmla="*/ 738 w 1078"/>
                <a:gd name="T95" fmla="*/ 396 h 494"/>
                <a:gd name="T96" fmla="*/ 753 w 1078"/>
                <a:gd name="T97" fmla="*/ 404 h 494"/>
                <a:gd name="T98" fmla="*/ 771 w 1078"/>
                <a:gd name="T99" fmla="*/ 416 h 494"/>
                <a:gd name="T100" fmla="*/ 796 w 1078"/>
                <a:gd name="T101" fmla="*/ 422 h 494"/>
                <a:gd name="T102" fmla="*/ 802 w 1078"/>
                <a:gd name="T103" fmla="*/ 431 h 494"/>
                <a:gd name="T104" fmla="*/ 925 w 1078"/>
                <a:gd name="T105" fmla="*/ 431 h 494"/>
                <a:gd name="T106" fmla="*/ 945 w 1078"/>
                <a:gd name="T107" fmla="*/ 437 h 494"/>
                <a:gd name="T108" fmla="*/ 955 w 1078"/>
                <a:gd name="T109" fmla="*/ 447 h 494"/>
                <a:gd name="T110" fmla="*/ 979 w 1078"/>
                <a:gd name="T111" fmla="*/ 449 h 494"/>
                <a:gd name="T112" fmla="*/ 987 w 1078"/>
                <a:gd name="T113" fmla="*/ 459 h 494"/>
                <a:gd name="T114" fmla="*/ 1008 w 1078"/>
                <a:gd name="T115" fmla="*/ 462 h 494"/>
                <a:gd name="T116" fmla="*/ 1027 w 1078"/>
                <a:gd name="T117" fmla="*/ 462 h 494"/>
                <a:gd name="T118" fmla="*/ 1044 w 1078"/>
                <a:gd name="T119" fmla="*/ 471 h 494"/>
                <a:gd name="T120" fmla="*/ 1056 w 1078"/>
                <a:gd name="T121" fmla="*/ 482 h 494"/>
                <a:gd name="T122" fmla="*/ 1065 w 1078"/>
                <a:gd name="T123" fmla="*/ 491 h 494"/>
                <a:gd name="T124" fmla="*/ 1078 w 1078"/>
                <a:gd name="T125" fmla="*/ 494 h 49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78"/>
                <a:gd name="T190" fmla="*/ 0 h 494"/>
                <a:gd name="T191" fmla="*/ 1078 w 1078"/>
                <a:gd name="T192" fmla="*/ 494 h 49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78" h="494">
                  <a:moveTo>
                    <a:pt x="0" y="0"/>
                  </a:moveTo>
                  <a:lnTo>
                    <a:pt x="12" y="12"/>
                  </a:lnTo>
                  <a:lnTo>
                    <a:pt x="22" y="11"/>
                  </a:lnTo>
                  <a:lnTo>
                    <a:pt x="28" y="20"/>
                  </a:lnTo>
                  <a:lnTo>
                    <a:pt x="37" y="29"/>
                  </a:lnTo>
                  <a:lnTo>
                    <a:pt x="54" y="30"/>
                  </a:lnTo>
                  <a:lnTo>
                    <a:pt x="63" y="38"/>
                  </a:lnTo>
                  <a:lnTo>
                    <a:pt x="72" y="47"/>
                  </a:lnTo>
                  <a:lnTo>
                    <a:pt x="82" y="47"/>
                  </a:lnTo>
                  <a:lnTo>
                    <a:pt x="91" y="57"/>
                  </a:lnTo>
                  <a:lnTo>
                    <a:pt x="93" y="69"/>
                  </a:lnTo>
                  <a:lnTo>
                    <a:pt x="108" y="75"/>
                  </a:lnTo>
                  <a:lnTo>
                    <a:pt x="118" y="81"/>
                  </a:lnTo>
                  <a:lnTo>
                    <a:pt x="130" y="104"/>
                  </a:lnTo>
                  <a:lnTo>
                    <a:pt x="138" y="113"/>
                  </a:lnTo>
                  <a:lnTo>
                    <a:pt x="154" y="122"/>
                  </a:lnTo>
                  <a:lnTo>
                    <a:pt x="168" y="125"/>
                  </a:lnTo>
                  <a:lnTo>
                    <a:pt x="181" y="123"/>
                  </a:lnTo>
                  <a:lnTo>
                    <a:pt x="196" y="129"/>
                  </a:lnTo>
                  <a:lnTo>
                    <a:pt x="217" y="137"/>
                  </a:lnTo>
                  <a:lnTo>
                    <a:pt x="244" y="147"/>
                  </a:lnTo>
                  <a:lnTo>
                    <a:pt x="214" y="140"/>
                  </a:lnTo>
                  <a:lnTo>
                    <a:pt x="249" y="149"/>
                  </a:lnTo>
                  <a:lnTo>
                    <a:pt x="270" y="153"/>
                  </a:lnTo>
                  <a:lnTo>
                    <a:pt x="283" y="167"/>
                  </a:lnTo>
                  <a:lnTo>
                    <a:pt x="292" y="185"/>
                  </a:lnTo>
                  <a:lnTo>
                    <a:pt x="301" y="200"/>
                  </a:lnTo>
                  <a:lnTo>
                    <a:pt x="307" y="210"/>
                  </a:lnTo>
                  <a:lnTo>
                    <a:pt x="315" y="228"/>
                  </a:lnTo>
                  <a:lnTo>
                    <a:pt x="315" y="242"/>
                  </a:lnTo>
                  <a:lnTo>
                    <a:pt x="360" y="242"/>
                  </a:lnTo>
                  <a:lnTo>
                    <a:pt x="373" y="254"/>
                  </a:lnTo>
                  <a:lnTo>
                    <a:pt x="403" y="260"/>
                  </a:lnTo>
                  <a:lnTo>
                    <a:pt x="412" y="279"/>
                  </a:lnTo>
                  <a:lnTo>
                    <a:pt x="420" y="296"/>
                  </a:lnTo>
                  <a:lnTo>
                    <a:pt x="438" y="303"/>
                  </a:lnTo>
                  <a:lnTo>
                    <a:pt x="468" y="312"/>
                  </a:lnTo>
                  <a:lnTo>
                    <a:pt x="504" y="318"/>
                  </a:lnTo>
                  <a:lnTo>
                    <a:pt x="525" y="323"/>
                  </a:lnTo>
                  <a:lnTo>
                    <a:pt x="535" y="323"/>
                  </a:lnTo>
                  <a:lnTo>
                    <a:pt x="562" y="350"/>
                  </a:lnTo>
                  <a:lnTo>
                    <a:pt x="612" y="351"/>
                  </a:lnTo>
                  <a:lnTo>
                    <a:pt x="652" y="359"/>
                  </a:lnTo>
                  <a:lnTo>
                    <a:pt x="670" y="365"/>
                  </a:lnTo>
                  <a:lnTo>
                    <a:pt x="681" y="369"/>
                  </a:lnTo>
                  <a:lnTo>
                    <a:pt x="690" y="387"/>
                  </a:lnTo>
                  <a:lnTo>
                    <a:pt x="714" y="398"/>
                  </a:lnTo>
                  <a:lnTo>
                    <a:pt x="738" y="396"/>
                  </a:lnTo>
                  <a:lnTo>
                    <a:pt x="753" y="404"/>
                  </a:lnTo>
                  <a:lnTo>
                    <a:pt x="771" y="416"/>
                  </a:lnTo>
                  <a:lnTo>
                    <a:pt x="796" y="422"/>
                  </a:lnTo>
                  <a:lnTo>
                    <a:pt x="802" y="431"/>
                  </a:lnTo>
                  <a:lnTo>
                    <a:pt x="925" y="431"/>
                  </a:lnTo>
                  <a:lnTo>
                    <a:pt x="945" y="437"/>
                  </a:lnTo>
                  <a:lnTo>
                    <a:pt x="955" y="447"/>
                  </a:lnTo>
                  <a:lnTo>
                    <a:pt x="979" y="449"/>
                  </a:lnTo>
                  <a:lnTo>
                    <a:pt x="987" y="459"/>
                  </a:lnTo>
                  <a:lnTo>
                    <a:pt x="1008" y="462"/>
                  </a:lnTo>
                  <a:lnTo>
                    <a:pt x="1027" y="462"/>
                  </a:lnTo>
                  <a:lnTo>
                    <a:pt x="1044" y="471"/>
                  </a:lnTo>
                  <a:lnTo>
                    <a:pt x="1056" y="482"/>
                  </a:lnTo>
                  <a:lnTo>
                    <a:pt x="1065" y="491"/>
                  </a:lnTo>
                  <a:lnTo>
                    <a:pt x="1078" y="494"/>
                  </a:lnTo>
                </a:path>
              </a:pathLst>
            </a:custGeom>
            <a:noFill/>
            <a:ln w="57150" cap="flat" cmpd="sng">
              <a:solidFill>
                <a:srgbClr val="3399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15" name="Freeform 1037"/>
            <p:cNvSpPr>
              <a:spLocks/>
            </p:cNvSpPr>
            <p:nvPr/>
          </p:nvSpPr>
          <p:spPr bwMode="gray">
            <a:xfrm>
              <a:off x="2808" y="2300"/>
              <a:ext cx="729" cy="165"/>
            </a:xfrm>
            <a:custGeom>
              <a:avLst/>
              <a:gdLst>
                <a:gd name="T0" fmla="*/ 0 w 729"/>
                <a:gd name="T1" fmla="*/ 0 h 165"/>
                <a:gd name="T2" fmla="*/ 2 w 729"/>
                <a:gd name="T3" fmla="*/ 13 h 165"/>
                <a:gd name="T4" fmla="*/ 144 w 729"/>
                <a:gd name="T5" fmla="*/ 13 h 165"/>
                <a:gd name="T6" fmla="*/ 155 w 729"/>
                <a:gd name="T7" fmla="*/ 19 h 165"/>
                <a:gd name="T8" fmla="*/ 191 w 729"/>
                <a:gd name="T9" fmla="*/ 21 h 165"/>
                <a:gd name="T10" fmla="*/ 221 w 729"/>
                <a:gd name="T11" fmla="*/ 27 h 165"/>
                <a:gd name="T12" fmla="*/ 231 w 729"/>
                <a:gd name="T13" fmla="*/ 34 h 165"/>
                <a:gd name="T14" fmla="*/ 293 w 729"/>
                <a:gd name="T15" fmla="*/ 36 h 165"/>
                <a:gd name="T16" fmla="*/ 291 w 729"/>
                <a:gd name="T17" fmla="*/ 49 h 165"/>
                <a:gd name="T18" fmla="*/ 311 w 729"/>
                <a:gd name="T19" fmla="*/ 55 h 165"/>
                <a:gd name="T20" fmla="*/ 318 w 729"/>
                <a:gd name="T21" fmla="*/ 73 h 165"/>
                <a:gd name="T22" fmla="*/ 347 w 729"/>
                <a:gd name="T23" fmla="*/ 75 h 165"/>
                <a:gd name="T24" fmla="*/ 392 w 729"/>
                <a:gd name="T25" fmla="*/ 73 h 165"/>
                <a:gd name="T26" fmla="*/ 396 w 729"/>
                <a:gd name="T27" fmla="*/ 96 h 165"/>
                <a:gd name="T28" fmla="*/ 420 w 729"/>
                <a:gd name="T29" fmla="*/ 109 h 165"/>
                <a:gd name="T30" fmla="*/ 432 w 729"/>
                <a:gd name="T31" fmla="*/ 117 h 165"/>
                <a:gd name="T32" fmla="*/ 444 w 729"/>
                <a:gd name="T33" fmla="*/ 121 h 165"/>
                <a:gd name="T34" fmla="*/ 458 w 729"/>
                <a:gd name="T35" fmla="*/ 121 h 165"/>
                <a:gd name="T36" fmla="*/ 513 w 729"/>
                <a:gd name="T37" fmla="*/ 124 h 165"/>
                <a:gd name="T38" fmla="*/ 519 w 729"/>
                <a:gd name="T39" fmla="*/ 135 h 165"/>
                <a:gd name="T40" fmla="*/ 546 w 729"/>
                <a:gd name="T41" fmla="*/ 130 h 165"/>
                <a:gd name="T42" fmla="*/ 558 w 729"/>
                <a:gd name="T43" fmla="*/ 142 h 165"/>
                <a:gd name="T44" fmla="*/ 596 w 729"/>
                <a:gd name="T45" fmla="*/ 136 h 165"/>
                <a:gd name="T46" fmla="*/ 611 w 729"/>
                <a:gd name="T47" fmla="*/ 145 h 165"/>
                <a:gd name="T48" fmla="*/ 639 w 729"/>
                <a:gd name="T49" fmla="*/ 142 h 165"/>
                <a:gd name="T50" fmla="*/ 650 w 729"/>
                <a:gd name="T51" fmla="*/ 153 h 165"/>
                <a:gd name="T52" fmla="*/ 684 w 729"/>
                <a:gd name="T53" fmla="*/ 153 h 165"/>
                <a:gd name="T54" fmla="*/ 696 w 729"/>
                <a:gd name="T55" fmla="*/ 165 h 165"/>
                <a:gd name="T56" fmla="*/ 729 w 729"/>
                <a:gd name="T57" fmla="*/ 165 h 16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29"/>
                <a:gd name="T88" fmla="*/ 0 h 165"/>
                <a:gd name="T89" fmla="*/ 729 w 729"/>
                <a:gd name="T90" fmla="*/ 165 h 16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29" h="165">
                  <a:moveTo>
                    <a:pt x="0" y="0"/>
                  </a:moveTo>
                  <a:lnTo>
                    <a:pt x="2" y="13"/>
                  </a:lnTo>
                  <a:lnTo>
                    <a:pt x="144" y="13"/>
                  </a:lnTo>
                  <a:lnTo>
                    <a:pt x="155" y="19"/>
                  </a:lnTo>
                  <a:lnTo>
                    <a:pt x="191" y="21"/>
                  </a:lnTo>
                  <a:lnTo>
                    <a:pt x="221" y="27"/>
                  </a:lnTo>
                  <a:lnTo>
                    <a:pt x="231" y="34"/>
                  </a:lnTo>
                  <a:lnTo>
                    <a:pt x="293" y="36"/>
                  </a:lnTo>
                  <a:lnTo>
                    <a:pt x="291" y="49"/>
                  </a:lnTo>
                  <a:lnTo>
                    <a:pt x="311" y="55"/>
                  </a:lnTo>
                  <a:lnTo>
                    <a:pt x="318" y="73"/>
                  </a:lnTo>
                  <a:lnTo>
                    <a:pt x="347" y="75"/>
                  </a:lnTo>
                  <a:lnTo>
                    <a:pt x="392" y="73"/>
                  </a:lnTo>
                  <a:lnTo>
                    <a:pt x="396" y="96"/>
                  </a:lnTo>
                  <a:lnTo>
                    <a:pt x="420" y="109"/>
                  </a:lnTo>
                  <a:lnTo>
                    <a:pt x="432" y="117"/>
                  </a:lnTo>
                  <a:lnTo>
                    <a:pt x="444" y="121"/>
                  </a:lnTo>
                  <a:lnTo>
                    <a:pt x="458" y="121"/>
                  </a:lnTo>
                  <a:lnTo>
                    <a:pt x="513" y="124"/>
                  </a:lnTo>
                  <a:lnTo>
                    <a:pt x="519" y="135"/>
                  </a:lnTo>
                  <a:lnTo>
                    <a:pt x="546" y="130"/>
                  </a:lnTo>
                  <a:lnTo>
                    <a:pt x="558" y="142"/>
                  </a:lnTo>
                  <a:lnTo>
                    <a:pt x="596" y="136"/>
                  </a:lnTo>
                  <a:lnTo>
                    <a:pt x="611" y="145"/>
                  </a:lnTo>
                  <a:lnTo>
                    <a:pt x="639" y="142"/>
                  </a:lnTo>
                  <a:lnTo>
                    <a:pt x="650" y="153"/>
                  </a:lnTo>
                  <a:lnTo>
                    <a:pt x="684" y="153"/>
                  </a:lnTo>
                  <a:lnTo>
                    <a:pt x="696" y="165"/>
                  </a:lnTo>
                  <a:lnTo>
                    <a:pt x="729" y="165"/>
                  </a:lnTo>
                </a:path>
              </a:pathLst>
            </a:custGeom>
            <a:noFill/>
            <a:ln w="57150" cap="flat" cmpd="sng">
              <a:solidFill>
                <a:srgbClr val="3399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grpSp>
      <p:grpSp>
        <p:nvGrpSpPr>
          <p:cNvPr id="38961" name="Group 1038"/>
          <p:cNvGrpSpPr>
            <a:grpSpLocks/>
          </p:cNvGrpSpPr>
          <p:nvPr/>
        </p:nvGrpSpPr>
        <p:grpSpPr bwMode="auto">
          <a:xfrm>
            <a:off x="3108326" y="2341563"/>
            <a:ext cx="3629025" cy="2228850"/>
            <a:chOff x="1257" y="1119"/>
            <a:chExt cx="2286" cy="1685"/>
          </a:xfrm>
        </p:grpSpPr>
        <p:sp>
          <p:nvSpPr>
            <p:cNvPr id="39010" name="Freeform 1039"/>
            <p:cNvSpPr>
              <a:spLocks/>
            </p:cNvSpPr>
            <p:nvPr/>
          </p:nvSpPr>
          <p:spPr bwMode="gray">
            <a:xfrm>
              <a:off x="1257" y="1119"/>
              <a:ext cx="377" cy="848"/>
            </a:xfrm>
            <a:custGeom>
              <a:avLst/>
              <a:gdLst>
                <a:gd name="T0" fmla="*/ 0 w 377"/>
                <a:gd name="T1" fmla="*/ 0 h 848"/>
                <a:gd name="T2" fmla="*/ 0 w 377"/>
                <a:gd name="T3" fmla="*/ 21 h 848"/>
                <a:gd name="T4" fmla="*/ 18 w 377"/>
                <a:gd name="T5" fmla="*/ 24 h 848"/>
                <a:gd name="T6" fmla="*/ 18 w 377"/>
                <a:gd name="T7" fmla="*/ 56 h 848"/>
                <a:gd name="T8" fmla="*/ 30 w 377"/>
                <a:gd name="T9" fmla="*/ 71 h 848"/>
                <a:gd name="T10" fmla="*/ 30 w 377"/>
                <a:gd name="T11" fmla="*/ 98 h 848"/>
                <a:gd name="T12" fmla="*/ 38 w 377"/>
                <a:gd name="T13" fmla="*/ 116 h 848"/>
                <a:gd name="T14" fmla="*/ 38 w 377"/>
                <a:gd name="T15" fmla="*/ 126 h 848"/>
                <a:gd name="T16" fmla="*/ 50 w 377"/>
                <a:gd name="T17" fmla="*/ 144 h 848"/>
                <a:gd name="T18" fmla="*/ 65 w 377"/>
                <a:gd name="T19" fmla="*/ 153 h 848"/>
                <a:gd name="T20" fmla="*/ 69 w 377"/>
                <a:gd name="T21" fmla="*/ 174 h 848"/>
                <a:gd name="T22" fmla="*/ 81 w 377"/>
                <a:gd name="T23" fmla="*/ 179 h 848"/>
                <a:gd name="T24" fmla="*/ 81 w 377"/>
                <a:gd name="T25" fmla="*/ 221 h 848"/>
                <a:gd name="T26" fmla="*/ 90 w 377"/>
                <a:gd name="T27" fmla="*/ 233 h 848"/>
                <a:gd name="T28" fmla="*/ 89 w 377"/>
                <a:gd name="T29" fmla="*/ 273 h 848"/>
                <a:gd name="T30" fmla="*/ 101 w 377"/>
                <a:gd name="T31" fmla="*/ 282 h 848"/>
                <a:gd name="T32" fmla="*/ 96 w 377"/>
                <a:gd name="T33" fmla="*/ 291 h 848"/>
                <a:gd name="T34" fmla="*/ 108 w 377"/>
                <a:gd name="T35" fmla="*/ 294 h 848"/>
                <a:gd name="T36" fmla="*/ 108 w 377"/>
                <a:gd name="T37" fmla="*/ 318 h 848"/>
                <a:gd name="T38" fmla="*/ 122 w 377"/>
                <a:gd name="T39" fmla="*/ 326 h 848"/>
                <a:gd name="T40" fmla="*/ 119 w 377"/>
                <a:gd name="T41" fmla="*/ 351 h 848"/>
                <a:gd name="T42" fmla="*/ 123 w 377"/>
                <a:gd name="T43" fmla="*/ 389 h 848"/>
                <a:gd name="T44" fmla="*/ 128 w 377"/>
                <a:gd name="T45" fmla="*/ 431 h 848"/>
                <a:gd name="T46" fmla="*/ 140 w 377"/>
                <a:gd name="T47" fmla="*/ 453 h 848"/>
                <a:gd name="T48" fmla="*/ 149 w 377"/>
                <a:gd name="T49" fmla="*/ 476 h 848"/>
                <a:gd name="T50" fmla="*/ 161 w 377"/>
                <a:gd name="T51" fmla="*/ 489 h 848"/>
                <a:gd name="T52" fmla="*/ 167 w 377"/>
                <a:gd name="T53" fmla="*/ 504 h 848"/>
                <a:gd name="T54" fmla="*/ 164 w 377"/>
                <a:gd name="T55" fmla="*/ 518 h 848"/>
                <a:gd name="T56" fmla="*/ 183 w 377"/>
                <a:gd name="T57" fmla="*/ 507 h 848"/>
                <a:gd name="T58" fmla="*/ 183 w 377"/>
                <a:gd name="T59" fmla="*/ 521 h 848"/>
                <a:gd name="T60" fmla="*/ 183 w 377"/>
                <a:gd name="T61" fmla="*/ 539 h 848"/>
                <a:gd name="T62" fmla="*/ 195 w 377"/>
                <a:gd name="T63" fmla="*/ 545 h 848"/>
                <a:gd name="T64" fmla="*/ 207 w 377"/>
                <a:gd name="T65" fmla="*/ 558 h 848"/>
                <a:gd name="T66" fmla="*/ 224 w 377"/>
                <a:gd name="T67" fmla="*/ 567 h 848"/>
                <a:gd name="T68" fmla="*/ 234 w 377"/>
                <a:gd name="T69" fmla="*/ 579 h 848"/>
                <a:gd name="T70" fmla="*/ 252 w 377"/>
                <a:gd name="T71" fmla="*/ 584 h 848"/>
                <a:gd name="T72" fmla="*/ 254 w 377"/>
                <a:gd name="T73" fmla="*/ 594 h 848"/>
                <a:gd name="T74" fmla="*/ 278 w 377"/>
                <a:gd name="T75" fmla="*/ 591 h 848"/>
                <a:gd name="T76" fmla="*/ 273 w 377"/>
                <a:gd name="T77" fmla="*/ 671 h 848"/>
                <a:gd name="T78" fmla="*/ 288 w 377"/>
                <a:gd name="T79" fmla="*/ 684 h 848"/>
                <a:gd name="T80" fmla="*/ 296 w 377"/>
                <a:gd name="T81" fmla="*/ 695 h 848"/>
                <a:gd name="T82" fmla="*/ 318 w 377"/>
                <a:gd name="T83" fmla="*/ 704 h 848"/>
                <a:gd name="T84" fmla="*/ 320 w 377"/>
                <a:gd name="T85" fmla="*/ 716 h 848"/>
                <a:gd name="T86" fmla="*/ 336 w 377"/>
                <a:gd name="T87" fmla="*/ 722 h 848"/>
                <a:gd name="T88" fmla="*/ 339 w 377"/>
                <a:gd name="T89" fmla="*/ 744 h 848"/>
                <a:gd name="T90" fmla="*/ 345 w 377"/>
                <a:gd name="T91" fmla="*/ 768 h 848"/>
                <a:gd name="T92" fmla="*/ 351 w 377"/>
                <a:gd name="T93" fmla="*/ 782 h 848"/>
                <a:gd name="T94" fmla="*/ 363 w 377"/>
                <a:gd name="T95" fmla="*/ 804 h 848"/>
                <a:gd name="T96" fmla="*/ 360 w 377"/>
                <a:gd name="T97" fmla="*/ 827 h 848"/>
                <a:gd name="T98" fmla="*/ 377 w 377"/>
                <a:gd name="T99" fmla="*/ 848 h 84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77"/>
                <a:gd name="T151" fmla="*/ 0 h 848"/>
                <a:gd name="T152" fmla="*/ 377 w 377"/>
                <a:gd name="T153" fmla="*/ 848 h 84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77" h="848">
                  <a:moveTo>
                    <a:pt x="0" y="0"/>
                  </a:moveTo>
                  <a:lnTo>
                    <a:pt x="0" y="21"/>
                  </a:lnTo>
                  <a:lnTo>
                    <a:pt x="18" y="24"/>
                  </a:lnTo>
                  <a:lnTo>
                    <a:pt x="18" y="56"/>
                  </a:lnTo>
                  <a:lnTo>
                    <a:pt x="30" y="71"/>
                  </a:lnTo>
                  <a:lnTo>
                    <a:pt x="30" y="98"/>
                  </a:lnTo>
                  <a:lnTo>
                    <a:pt x="38" y="116"/>
                  </a:lnTo>
                  <a:lnTo>
                    <a:pt x="38" y="126"/>
                  </a:lnTo>
                  <a:lnTo>
                    <a:pt x="50" y="144"/>
                  </a:lnTo>
                  <a:lnTo>
                    <a:pt x="65" y="153"/>
                  </a:lnTo>
                  <a:lnTo>
                    <a:pt x="69" y="174"/>
                  </a:lnTo>
                  <a:lnTo>
                    <a:pt x="81" y="179"/>
                  </a:lnTo>
                  <a:lnTo>
                    <a:pt x="81" y="221"/>
                  </a:lnTo>
                  <a:lnTo>
                    <a:pt x="90" y="233"/>
                  </a:lnTo>
                  <a:lnTo>
                    <a:pt x="89" y="273"/>
                  </a:lnTo>
                  <a:lnTo>
                    <a:pt x="101" y="282"/>
                  </a:lnTo>
                  <a:lnTo>
                    <a:pt x="96" y="291"/>
                  </a:lnTo>
                  <a:lnTo>
                    <a:pt x="108" y="294"/>
                  </a:lnTo>
                  <a:lnTo>
                    <a:pt x="108" y="318"/>
                  </a:lnTo>
                  <a:lnTo>
                    <a:pt x="122" y="326"/>
                  </a:lnTo>
                  <a:lnTo>
                    <a:pt x="119" y="351"/>
                  </a:lnTo>
                  <a:lnTo>
                    <a:pt x="123" y="389"/>
                  </a:lnTo>
                  <a:lnTo>
                    <a:pt x="128" y="431"/>
                  </a:lnTo>
                  <a:lnTo>
                    <a:pt x="140" y="453"/>
                  </a:lnTo>
                  <a:lnTo>
                    <a:pt x="149" y="476"/>
                  </a:lnTo>
                  <a:lnTo>
                    <a:pt x="161" y="489"/>
                  </a:lnTo>
                  <a:lnTo>
                    <a:pt x="167" y="504"/>
                  </a:lnTo>
                  <a:lnTo>
                    <a:pt x="164" y="518"/>
                  </a:lnTo>
                  <a:lnTo>
                    <a:pt x="183" y="507"/>
                  </a:lnTo>
                  <a:lnTo>
                    <a:pt x="183" y="521"/>
                  </a:lnTo>
                  <a:lnTo>
                    <a:pt x="183" y="539"/>
                  </a:lnTo>
                  <a:lnTo>
                    <a:pt x="195" y="545"/>
                  </a:lnTo>
                  <a:lnTo>
                    <a:pt x="207" y="558"/>
                  </a:lnTo>
                  <a:lnTo>
                    <a:pt x="224" y="567"/>
                  </a:lnTo>
                  <a:lnTo>
                    <a:pt x="234" y="579"/>
                  </a:lnTo>
                  <a:lnTo>
                    <a:pt x="252" y="584"/>
                  </a:lnTo>
                  <a:lnTo>
                    <a:pt x="254" y="594"/>
                  </a:lnTo>
                  <a:lnTo>
                    <a:pt x="278" y="591"/>
                  </a:lnTo>
                  <a:lnTo>
                    <a:pt x="273" y="671"/>
                  </a:lnTo>
                  <a:lnTo>
                    <a:pt x="288" y="684"/>
                  </a:lnTo>
                  <a:lnTo>
                    <a:pt x="296" y="695"/>
                  </a:lnTo>
                  <a:lnTo>
                    <a:pt x="318" y="704"/>
                  </a:lnTo>
                  <a:lnTo>
                    <a:pt x="320" y="716"/>
                  </a:lnTo>
                  <a:lnTo>
                    <a:pt x="336" y="722"/>
                  </a:lnTo>
                  <a:lnTo>
                    <a:pt x="339" y="744"/>
                  </a:lnTo>
                  <a:lnTo>
                    <a:pt x="345" y="768"/>
                  </a:lnTo>
                  <a:lnTo>
                    <a:pt x="351" y="782"/>
                  </a:lnTo>
                  <a:lnTo>
                    <a:pt x="363" y="804"/>
                  </a:lnTo>
                  <a:lnTo>
                    <a:pt x="360" y="827"/>
                  </a:lnTo>
                  <a:lnTo>
                    <a:pt x="377" y="848"/>
                  </a:lnTo>
                </a:path>
              </a:pathLst>
            </a:custGeom>
            <a:noFill/>
            <a:ln w="57150" cap="flat" cmpd="sng">
              <a:solidFill>
                <a:srgbClr val="9933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11" name="Freeform 1040"/>
            <p:cNvSpPr>
              <a:spLocks/>
            </p:cNvSpPr>
            <p:nvPr/>
          </p:nvSpPr>
          <p:spPr bwMode="gray">
            <a:xfrm>
              <a:off x="1635" y="1964"/>
              <a:ext cx="834" cy="654"/>
            </a:xfrm>
            <a:custGeom>
              <a:avLst/>
              <a:gdLst>
                <a:gd name="T0" fmla="*/ 0 w 834"/>
                <a:gd name="T1" fmla="*/ 0 h 654"/>
                <a:gd name="T2" fmla="*/ 2 w 834"/>
                <a:gd name="T3" fmla="*/ 51 h 654"/>
                <a:gd name="T4" fmla="*/ 9 w 834"/>
                <a:gd name="T5" fmla="*/ 75 h 654"/>
                <a:gd name="T6" fmla="*/ 17 w 834"/>
                <a:gd name="T7" fmla="*/ 81 h 654"/>
                <a:gd name="T8" fmla="*/ 11 w 834"/>
                <a:gd name="T9" fmla="*/ 120 h 654"/>
                <a:gd name="T10" fmla="*/ 27 w 834"/>
                <a:gd name="T11" fmla="*/ 123 h 654"/>
                <a:gd name="T12" fmla="*/ 26 w 834"/>
                <a:gd name="T13" fmla="*/ 157 h 654"/>
                <a:gd name="T14" fmla="*/ 38 w 834"/>
                <a:gd name="T15" fmla="*/ 160 h 654"/>
                <a:gd name="T16" fmla="*/ 29 w 834"/>
                <a:gd name="T17" fmla="*/ 187 h 654"/>
                <a:gd name="T18" fmla="*/ 41 w 834"/>
                <a:gd name="T19" fmla="*/ 199 h 654"/>
                <a:gd name="T20" fmla="*/ 54 w 834"/>
                <a:gd name="T21" fmla="*/ 213 h 654"/>
                <a:gd name="T22" fmla="*/ 75 w 834"/>
                <a:gd name="T23" fmla="*/ 219 h 654"/>
                <a:gd name="T24" fmla="*/ 84 w 834"/>
                <a:gd name="T25" fmla="*/ 231 h 654"/>
                <a:gd name="T26" fmla="*/ 93 w 834"/>
                <a:gd name="T27" fmla="*/ 237 h 654"/>
                <a:gd name="T28" fmla="*/ 125 w 834"/>
                <a:gd name="T29" fmla="*/ 235 h 654"/>
                <a:gd name="T30" fmla="*/ 128 w 834"/>
                <a:gd name="T31" fmla="*/ 255 h 654"/>
                <a:gd name="T32" fmla="*/ 138 w 834"/>
                <a:gd name="T33" fmla="*/ 262 h 654"/>
                <a:gd name="T34" fmla="*/ 156 w 834"/>
                <a:gd name="T35" fmla="*/ 273 h 654"/>
                <a:gd name="T36" fmla="*/ 186 w 834"/>
                <a:gd name="T37" fmla="*/ 321 h 654"/>
                <a:gd name="T38" fmla="*/ 210 w 834"/>
                <a:gd name="T39" fmla="*/ 321 h 654"/>
                <a:gd name="T40" fmla="*/ 219 w 834"/>
                <a:gd name="T41" fmla="*/ 339 h 654"/>
                <a:gd name="T42" fmla="*/ 249 w 834"/>
                <a:gd name="T43" fmla="*/ 339 h 654"/>
                <a:gd name="T44" fmla="*/ 249 w 834"/>
                <a:gd name="T45" fmla="*/ 361 h 654"/>
                <a:gd name="T46" fmla="*/ 293 w 834"/>
                <a:gd name="T47" fmla="*/ 363 h 654"/>
                <a:gd name="T48" fmla="*/ 297 w 834"/>
                <a:gd name="T49" fmla="*/ 376 h 654"/>
                <a:gd name="T50" fmla="*/ 342 w 834"/>
                <a:gd name="T51" fmla="*/ 373 h 654"/>
                <a:gd name="T52" fmla="*/ 395 w 834"/>
                <a:gd name="T53" fmla="*/ 436 h 654"/>
                <a:gd name="T54" fmla="*/ 473 w 834"/>
                <a:gd name="T55" fmla="*/ 447 h 654"/>
                <a:gd name="T56" fmla="*/ 480 w 834"/>
                <a:gd name="T57" fmla="*/ 465 h 654"/>
                <a:gd name="T58" fmla="*/ 498 w 834"/>
                <a:gd name="T59" fmla="*/ 489 h 654"/>
                <a:gd name="T60" fmla="*/ 509 w 834"/>
                <a:gd name="T61" fmla="*/ 498 h 654"/>
                <a:gd name="T62" fmla="*/ 536 w 834"/>
                <a:gd name="T63" fmla="*/ 508 h 654"/>
                <a:gd name="T64" fmla="*/ 546 w 834"/>
                <a:gd name="T65" fmla="*/ 520 h 654"/>
                <a:gd name="T66" fmla="*/ 578 w 834"/>
                <a:gd name="T67" fmla="*/ 531 h 654"/>
                <a:gd name="T68" fmla="*/ 600 w 834"/>
                <a:gd name="T69" fmla="*/ 528 h 654"/>
                <a:gd name="T70" fmla="*/ 635 w 834"/>
                <a:gd name="T71" fmla="*/ 534 h 654"/>
                <a:gd name="T72" fmla="*/ 645 w 834"/>
                <a:gd name="T73" fmla="*/ 546 h 654"/>
                <a:gd name="T74" fmla="*/ 645 w 834"/>
                <a:gd name="T75" fmla="*/ 561 h 654"/>
                <a:gd name="T76" fmla="*/ 660 w 834"/>
                <a:gd name="T77" fmla="*/ 564 h 654"/>
                <a:gd name="T78" fmla="*/ 699 w 834"/>
                <a:gd name="T79" fmla="*/ 571 h 654"/>
                <a:gd name="T80" fmla="*/ 699 w 834"/>
                <a:gd name="T81" fmla="*/ 594 h 654"/>
                <a:gd name="T82" fmla="*/ 704 w 834"/>
                <a:gd name="T83" fmla="*/ 610 h 654"/>
                <a:gd name="T84" fmla="*/ 717 w 834"/>
                <a:gd name="T85" fmla="*/ 609 h 654"/>
                <a:gd name="T86" fmla="*/ 729 w 834"/>
                <a:gd name="T87" fmla="*/ 624 h 654"/>
                <a:gd name="T88" fmla="*/ 737 w 834"/>
                <a:gd name="T89" fmla="*/ 640 h 654"/>
                <a:gd name="T90" fmla="*/ 800 w 834"/>
                <a:gd name="T91" fmla="*/ 640 h 654"/>
                <a:gd name="T92" fmla="*/ 807 w 834"/>
                <a:gd name="T93" fmla="*/ 654 h 654"/>
                <a:gd name="T94" fmla="*/ 834 w 834"/>
                <a:gd name="T95" fmla="*/ 651 h 6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34"/>
                <a:gd name="T145" fmla="*/ 0 h 654"/>
                <a:gd name="T146" fmla="*/ 834 w 834"/>
                <a:gd name="T147" fmla="*/ 654 h 65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34" h="654">
                  <a:moveTo>
                    <a:pt x="0" y="0"/>
                  </a:moveTo>
                  <a:lnTo>
                    <a:pt x="2" y="51"/>
                  </a:lnTo>
                  <a:lnTo>
                    <a:pt x="9" y="75"/>
                  </a:lnTo>
                  <a:lnTo>
                    <a:pt x="17" y="81"/>
                  </a:lnTo>
                  <a:lnTo>
                    <a:pt x="11" y="120"/>
                  </a:lnTo>
                  <a:lnTo>
                    <a:pt x="27" y="123"/>
                  </a:lnTo>
                  <a:lnTo>
                    <a:pt x="26" y="157"/>
                  </a:lnTo>
                  <a:lnTo>
                    <a:pt x="38" y="160"/>
                  </a:lnTo>
                  <a:lnTo>
                    <a:pt x="29" y="187"/>
                  </a:lnTo>
                  <a:lnTo>
                    <a:pt x="41" y="199"/>
                  </a:lnTo>
                  <a:lnTo>
                    <a:pt x="54" y="213"/>
                  </a:lnTo>
                  <a:lnTo>
                    <a:pt x="75" y="219"/>
                  </a:lnTo>
                  <a:lnTo>
                    <a:pt x="84" y="231"/>
                  </a:lnTo>
                  <a:lnTo>
                    <a:pt x="93" y="237"/>
                  </a:lnTo>
                  <a:lnTo>
                    <a:pt x="125" y="235"/>
                  </a:lnTo>
                  <a:lnTo>
                    <a:pt x="128" y="255"/>
                  </a:lnTo>
                  <a:lnTo>
                    <a:pt x="138" y="262"/>
                  </a:lnTo>
                  <a:lnTo>
                    <a:pt x="156" y="273"/>
                  </a:lnTo>
                  <a:lnTo>
                    <a:pt x="186" y="321"/>
                  </a:lnTo>
                  <a:lnTo>
                    <a:pt x="210" y="321"/>
                  </a:lnTo>
                  <a:lnTo>
                    <a:pt x="219" y="339"/>
                  </a:lnTo>
                  <a:lnTo>
                    <a:pt x="249" y="339"/>
                  </a:lnTo>
                  <a:lnTo>
                    <a:pt x="249" y="361"/>
                  </a:lnTo>
                  <a:lnTo>
                    <a:pt x="293" y="363"/>
                  </a:lnTo>
                  <a:lnTo>
                    <a:pt x="297" y="376"/>
                  </a:lnTo>
                  <a:lnTo>
                    <a:pt x="342" y="373"/>
                  </a:lnTo>
                  <a:lnTo>
                    <a:pt x="395" y="436"/>
                  </a:lnTo>
                  <a:lnTo>
                    <a:pt x="473" y="447"/>
                  </a:lnTo>
                  <a:lnTo>
                    <a:pt x="480" y="465"/>
                  </a:lnTo>
                  <a:lnTo>
                    <a:pt x="498" y="489"/>
                  </a:lnTo>
                  <a:lnTo>
                    <a:pt x="509" y="498"/>
                  </a:lnTo>
                  <a:lnTo>
                    <a:pt x="536" y="508"/>
                  </a:lnTo>
                  <a:lnTo>
                    <a:pt x="546" y="520"/>
                  </a:lnTo>
                  <a:lnTo>
                    <a:pt x="578" y="531"/>
                  </a:lnTo>
                  <a:lnTo>
                    <a:pt x="600" y="528"/>
                  </a:lnTo>
                  <a:lnTo>
                    <a:pt x="635" y="534"/>
                  </a:lnTo>
                  <a:lnTo>
                    <a:pt x="645" y="546"/>
                  </a:lnTo>
                  <a:lnTo>
                    <a:pt x="645" y="561"/>
                  </a:lnTo>
                  <a:lnTo>
                    <a:pt x="660" y="564"/>
                  </a:lnTo>
                  <a:lnTo>
                    <a:pt x="699" y="571"/>
                  </a:lnTo>
                  <a:lnTo>
                    <a:pt x="699" y="594"/>
                  </a:lnTo>
                  <a:lnTo>
                    <a:pt x="704" y="610"/>
                  </a:lnTo>
                  <a:lnTo>
                    <a:pt x="717" y="609"/>
                  </a:lnTo>
                  <a:lnTo>
                    <a:pt x="729" y="624"/>
                  </a:lnTo>
                  <a:lnTo>
                    <a:pt x="737" y="640"/>
                  </a:lnTo>
                  <a:lnTo>
                    <a:pt x="800" y="640"/>
                  </a:lnTo>
                  <a:lnTo>
                    <a:pt x="807" y="654"/>
                  </a:lnTo>
                  <a:lnTo>
                    <a:pt x="834" y="651"/>
                  </a:lnTo>
                </a:path>
              </a:pathLst>
            </a:custGeom>
            <a:noFill/>
            <a:ln w="57150" cap="flat" cmpd="sng">
              <a:solidFill>
                <a:srgbClr val="9933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12" name="Freeform 1041"/>
            <p:cNvSpPr>
              <a:spLocks/>
            </p:cNvSpPr>
            <p:nvPr/>
          </p:nvSpPr>
          <p:spPr bwMode="gray">
            <a:xfrm>
              <a:off x="2471" y="2624"/>
              <a:ext cx="1072" cy="180"/>
            </a:xfrm>
            <a:custGeom>
              <a:avLst/>
              <a:gdLst>
                <a:gd name="T0" fmla="*/ 0 w 1072"/>
                <a:gd name="T1" fmla="*/ 0 h 180"/>
                <a:gd name="T2" fmla="*/ 10 w 1072"/>
                <a:gd name="T3" fmla="*/ 19 h 180"/>
                <a:gd name="T4" fmla="*/ 58 w 1072"/>
                <a:gd name="T5" fmla="*/ 19 h 180"/>
                <a:gd name="T6" fmla="*/ 90 w 1072"/>
                <a:gd name="T7" fmla="*/ 25 h 180"/>
                <a:gd name="T8" fmla="*/ 145 w 1072"/>
                <a:gd name="T9" fmla="*/ 25 h 180"/>
                <a:gd name="T10" fmla="*/ 150 w 1072"/>
                <a:gd name="T11" fmla="*/ 43 h 180"/>
                <a:gd name="T12" fmla="*/ 181 w 1072"/>
                <a:gd name="T13" fmla="*/ 43 h 180"/>
                <a:gd name="T14" fmla="*/ 190 w 1072"/>
                <a:gd name="T15" fmla="*/ 49 h 180"/>
                <a:gd name="T16" fmla="*/ 208 w 1072"/>
                <a:gd name="T17" fmla="*/ 49 h 180"/>
                <a:gd name="T18" fmla="*/ 220 w 1072"/>
                <a:gd name="T19" fmla="*/ 60 h 180"/>
                <a:gd name="T20" fmla="*/ 297 w 1072"/>
                <a:gd name="T21" fmla="*/ 60 h 180"/>
                <a:gd name="T22" fmla="*/ 304 w 1072"/>
                <a:gd name="T23" fmla="*/ 70 h 180"/>
                <a:gd name="T24" fmla="*/ 315 w 1072"/>
                <a:gd name="T25" fmla="*/ 84 h 180"/>
                <a:gd name="T26" fmla="*/ 330 w 1072"/>
                <a:gd name="T27" fmla="*/ 88 h 180"/>
                <a:gd name="T28" fmla="*/ 343 w 1072"/>
                <a:gd name="T29" fmla="*/ 102 h 180"/>
                <a:gd name="T30" fmla="*/ 378 w 1072"/>
                <a:gd name="T31" fmla="*/ 108 h 180"/>
                <a:gd name="T32" fmla="*/ 382 w 1072"/>
                <a:gd name="T33" fmla="*/ 121 h 180"/>
                <a:gd name="T34" fmla="*/ 475 w 1072"/>
                <a:gd name="T35" fmla="*/ 120 h 180"/>
                <a:gd name="T36" fmla="*/ 475 w 1072"/>
                <a:gd name="T37" fmla="*/ 132 h 180"/>
                <a:gd name="T38" fmla="*/ 814 w 1072"/>
                <a:gd name="T39" fmla="*/ 130 h 180"/>
                <a:gd name="T40" fmla="*/ 822 w 1072"/>
                <a:gd name="T41" fmla="*/ 148 h 180"/>
                <a:gd name="T42" fmla="*/ 936 w 1072"/>
                <a:gd name="T43" fmla="*/ 148 h 180"/>
                <a:gd name="T44" fmla="*/ 945 w 1072"/>
                <a:gd name="T45" fmla="*/ 168 h 180"/>
                <a:gd name="T46" fmla="*/ 948 w 1072"/>
                <a:gd name="T47" fmla="*/ 180 h 180"/>
                <a:gd name="T48" fmla="*/ 1072 w 1072"/>
                <a:gd name="T49" fmla="*/ 180 h 1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72"/>
                <a:gd name="T76" fmla="*/ 0 h 180"/>
                <a:gd name="T77" fmla="*/ 1072 w 1072"/>
                <a:gd name="T78" fmla="*/ 180 h 18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72" h="180">
                  <a:moveTo>
                    <a:pt x="0" y="0"/>
                  </a:moveTo>
                  <a:lnTo>
                    <a:pt x="10" y="19"/>
                  </a:lnTo>
                  <a:lnTo>
                    <a:pt x="58" y="19"/>
                  </a:lnTo>
                  <a:lnTo>
                    <a:pt x="90" y="25"/>
                  </a:lnTo>
                  <a:lnTo>
                    <a:pt x="145" y="25"/>
                  </a:lnTo>
                  <a:lnTo>
                    <a:pt x="150" y="43"/>
                  </a:lnTo>
                  <a:lnTo>
                    <a:pt x="181" y="43"/>
                  </a:lnTo>
                  <a:lnTo>
                    <a:pt x="190" y="49"/>
                  </a:lnTo>
                  <a:lnTo>
                    <a:pt x="208" y="49"/>
                  </a:lnTo>
                  <a:lnTo>
                    <a:pt x="220" y="60"/>
                  </a:lnTo>
                  <a:lnTo>
                    <a:pt x="297" y="60"/>
                  </a:lnTo>
                  <a:lnTo>
                    <a:pt x="304" y="70"/>
                  </a:lnTo>
                  <a:lnTo>
                    <a:pt x="315" y="84"/>
                  </a:lnTo>
                  <a:lnTo>
                    <a:pt x="330" y="88"/>
                  </a:lnTo>
                  <a:lnTo>
                    <a:pt x="343" y="102"/>
                  </a:lnTo>
                  <a:lnTo>
                    <a:pt x="378" y="108"/>
                  </a:lnTo>
                  <a:lnTo>
                    <a:pt x="382" y="121"/>
                  </a:lnTo>
                  <a:lnTo>
                    <a:pt x="475" y="120"/>
                  </a:lnTo>
                  <a:lnTo>
                    <a:pt x="475" y="132"/>
                  </a:lnTo>
                  <a:lnTo>
                    <a:pt x="814" y="130"/>
                  </a:lnTo>
                  <a:lnTo>
                    <a:pt x="822" y="148"/>
                  </a:lnTo>
                  <a:lnTo>
                    <a:pt x="936" y="148"/>
                  </a:lnTo>
                  <a:lnTo>
                    <a:pt x="945" y="168"/>
                  </a:lnTo>
                  <a:lnTo>
                    <a:pt x="948" y="180"/>
                  </a:lnTo>
                  <a:lnTo>
                    <a:pt x="1072" y="180"/>
                  </a:lnTo>
                </a:path>
              </a:pathLst>
            </a:custGeom>
            <a:noFill/>
            <a:ln w="57150" cap="flat" cmpd="sng">
              <a:solidFill>
                <a:srgbClr val="9933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grpSp>
      <p:grpSp>
        <p:nvGrpSpPr>
          <p:cNvPr id="38962" name="Group 1084"/>
          <p:cNvGrpSpPr>
            <a:grpSpLocks/>
          </p:cNvGrpSpPr>
          <p:nvPr/>
        </p:nvGrpSpPr>
        <p:grpSpPr bwMode="auto">
          <a:xfrm>
            <a:off x="3111501" y="2351088"/>
            <a:ext cx="3605213" cy="2286000"/>
            <a:chOff x="1259" y="1127"/>
            <a:chExt cx="2271" cy="1728"/>
          </a:xfrm>
        </p:grpSpPr>
        <p:sp>
          <p:nvSpPr>
            <p:cNvPr id="39007" name="Freeform 1085"/>
            <p:cNvSpPr>
              <a:spLocks/>
            </p:cNvSpPr>
            <p:nvPr/>
          </p:nvSpPr>
          <p:spPr bwMode="gray">
            <a:xfrm>
              <a:off x="1259" y="1127"/>
              <a:ext cx="328" cy="688"/>
            </a:xfrm>
            <a:custGeom>
              <a:avLst/>
              <a:gdLst>
                <a:gd name="T0" fmla="*/ 0 w 328"/>
                <a:gd name="T1" fmla="*/ 0 h 688"/>
                <a:gd name="T2" fmla="*/ 10 w 328"/>
                <a:gd name="T3" fmla="*/ 10 h 688"/>
                <a:gd name="T4" fmla="*/ 30 w 328"/>
                <a:gd name="T5" fmla="*/ 46 h 688"/>
                <a:gd name="T6" fmla="*/ 46 w 328"/>
                <a:gd name="T7" fmla="*/ 72 h 688"/>
                <a:gd name="T8" fmla="*/ 57 w 328"/>
                <a:gd name="T9" fmla="*/ 97 h 688"/>
                <a:gd name="T10" fmla="*/ 70 w 328"/>
                <a:gd name="T11" fmla="*/ 112 h 688"/>
                <a:gd name="T12" fmla="*/ 79 w 328"/>
                <a:gd name="T13" fmla="*/ 135 h 688"/>
                <a:gd name="T14" fmla="*/ 87 w 328"/>
                <a:gd name="T15" fmla="*/ 151 h 688"/>
                <a:gd name="T16" fmla="*/ 91 w 328"/>
                <a:gd name="T17" fmla="*/ 177 h 688"/>
                <a:gd name="T18" fmla="*/ 99 w 328"/>
                <a:gd name="T19" fmla="*/ 192 h 688"/>
                <a:gd name="T20" fmla="*/ 109 w 328"/>
                <a:gd name="T21" fmla="*/ 201 h 688"/>
                <a:gd name="T22" fmla="*/ 123 w 328"/>
                <a:gd name="T23" fmla="*/ 232 h 688"/>
                <a:gd name="T24" fmla="*/ 124 w 328"/>
                <a:gd name="T25" fmla="*/ 262 h 688"/>
                <a:gd name="T26" fmla="*/ 127 w 328"/>
                <a:gd name="T27" fmla="*/ 292 h 688"/>
                <a:gd name="T28" fmla="*/ 132 w 328"/>
                <a:gd name="T29" fmla="*/ 315 h 688"/>
                <a:gd name="T30" fmla="*/ 138 w 328"/>
                <a:gd name="T31" fmla="*/ 334 h 688"/>
                <a:gd name="T32" fmla="*/ 150 w 328"/>
                <a:gd name="T33" fmla="*/ 361 h 688"/>
                <a:gd name="T34" fmla="*/ 157 w 328"/>
                <a:gd name="T35" fmla="*/ 384 h 688"/>
                <a:gd name="T36" fmla="*/ 172 w 328"/>
                <a:gd name="T37" fmla="*/ 397 h 688"/>
                <a:gd name="T38" fmla="*/ 187 w 328"/>
                <a:gd name="T39" fmla="*/ 417 h 688"/>
                <a:gd name="T40" fmla="*/ 192 w 328"/>
                <a:gd name="T41" fmla="*/ 435 h 688"/>
                <a:gd name="T42" fmla="*/ 195 w 328"/>
                <a:gd name="T43" fmla="*/ 445 h 688"/>
                <a:gd name="T44" fmla="*/ 217 w 328"/>
                <a:gd name="T45" fmla="*/ 450 h 688"/>
                <a:gd name="T46" fmla="*/ 219 w 328"/>
                <a:gd name="T47" fmla="*/ 465 h 688"/>
                <a:gd name="T48" fmla="*/ 220 w 328"/>
                <a:gd name="T49" fmla="*/ 498 h 688"/>
                <a:gd name="T50" fmla="*/ 237 w 328"/>
                <a:gd name="T51" fmla="*/ 510 h 688"/>
                <a:gd name="T52" fmla="*/ 247 w 328"/>
                <a:gd name="T53" fmla="*/ 529 h 688"/>
                <a:gd name="T54" fmla="*/ 265 w 328"/>
                <a:gd name="T55" fmla="*/ 562 h 688"/>
                <a:gd name="T56" fmla="*/ 273 w 328"/>
                <a:gd name="T57" fmla="*/ 579 h 688"/>
                <a:gd name="T58" fmla="*/ 277 w 328"/>
                <a:gd name="T59" fmla="*/ 588 h 688"/>
                <a:gd name="T60" fmla="*/ 289 w 328"/>
                <a:gd name="T61" fmla="*/ 604 h 688"/>
                <a:gd name="T62" fmla="*/ 297 w 328"/>
                <a:gd name="T63" fmla="*/ 616 h 688"/>
                <a:gd name="T64" fmla="*/ 306 w 328"/>
                <a:gd name="T65" fmla="*/ 645 h 688"/>
                <a:gd name="T66" fmla="*/ 315 w 328"/>
                <a:gd name="T67" fmla="*/ 664 h 688"/>
                <a:gd name="T68" fmla="*/ 316 w 328"/>
                <a:gd name="T69" fmla="*/ 682 h 688"/>
                <a:gd name="T70" fmla="*/ 328 w 328"/>
                <a:gd name="T71" fmla="*/ 688 h 68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8"/>
                <a:gd name="T109" fmla="*/ 0 h 688"/>
                <a:gd name="T110" fmla="*/ 328 w 328"/>
                <a:gd name="T111" fmla="*/ 688 h 68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8" h="688">
                  <a:moveTo>
                    <a:pt x="0" y="0"/>
                  </a:moveTo>
                  <a:lnTo>
                    <a:pt x="10" y="10"/>
                  </a:lnTo>
                  <a:lnTo>
                    <a:pt x="30" y="46"/>
                  </a:lnTo>
                  <a:lnTo>
                    <a:pt x="46" y="72"/>
                  </a:lnTo>
                  <a:lnTo>
                    <a:pt x="57" y="97"/>
                  </a:lnTo>
                  <a:lnTo>
                    <a:pt x="70" y="112"/>
                  </a:lnTo>
                  <a:lnTo>
                    <a:pt x="79" y="135"/>
                  </a:lnTo>
                  <a:lnTo>
                    <a:pt x="87" y="151"/>
                  </a:lnTo>
                  <a:lnTo>
                    <a:pt x="91" y="177"/>
                  </a:lnTo>
                  <a:lnTo>
                    <a:pt x="99" y="192"/>
                  </a:lnTo>
                  <a:lnTo>
                    <a:pt x="109" y="201"/>
                  </a:lnTo>
                  <a:lnTo>
                    <a:pt x="123" y="232"/>
                  </a:lnTo>
                  <a:lnTo>
                    <a:pt x="124" y="262"/>
                  </a:lnTo>
                  <a:lnTo>
                    <a:pt x="127" y="292"/>
                  </a:lnTo>
                  <a:lnTo>
                    <a:pt x="132" y="315"/>
                  </a:lnTo>
                  <a:lnTo>
                    <a:pt x="138" y="334"/>
                  </a:lnTo>
                  <a:lnTo>
                    <a:pt x="150" y="361"/>
                  </a:lnTo>
                  <a:lnTo>
                    <a:pt x="157" y="384"/>
                  </a:lnTo>
                  <a:lnTo>
                    <a:pt x="172" y="397"/>
                  </a:lnTo>
                  <a:lnTo>
                    <a:pt x="187" y="417"/>
                  </a:lnTo>
                  <a:lnTo>
                    <a:pt x="192" y="435"/>
                  </a:lnTo>
                  <a:lnTo>
                    <a:pt x="195" y="445"/>
                  </a:lnTo>
                  <a:lnTo>
                    <a:pt x="217" y="450"/>
                  </a:lnTo>
                  <a:lnTo>
                    <a:pt x="219" y="465"/>
                  </a:lnTo>
                  <a:lnTo>
                    <a:pt x="220" y="498"/>
                  </a:lnTo>
                  <a:lnTo>
                    <a:pt x="237" y="510"/>
                  </a:lnTo>
                  <a:lnTo>
                    <a:pt x="247" y="529"/>
                  </a:lnTo>
                  <a:lnTo>
                    <a:pt x="265" y="562"/>
                  </a:lnTo>
                  <a:lnTo>
                    <a:pt x="273" y="579"/>
                  </a:lnTo>
                  <a:lnTo>
                    <a:pt x="277" y="588"/>
                  </a:lnTo>
                  <a:lnTo>
                    <a:pt x="289" y="604"/>
                  </a:lnTo>
                  <a:lnTo>
                    <a:pt x="297" y="616"/>
                  </a:lnTo>
                  <a:lnTo>
                    <a:pt x="306" y="645"/>
                  </a:lnTo>
                  <a:lnTo>
                    <a:pt x="315" y="664"/>
                  </a:lnTo>
                  <a:lnTo>
                    <a:pt x="316" y="682"/>
                  </a:lnTo>
                  <a:lnTo>
                    <a:pt x="328" y="688"/>
                  </a:lnTo>
                </a:path>
              </a:pathLst>
            </a:custGeom>
            <a:noFill/>
            <a:ln w="57150" cap="flat" cmpd="sng">
              <a:solidFill>
                <a:srgbClr val="35B6B3"/>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08" name="Freeform 1086"/>
            <p:cNvSpPr>
              <a:spLocks/>
            </p:cNvSpPr>
            <p:nvPr/>
          </p:nvSpPr>
          <p:spPr bwMode="gray">
            <a:xfrm>
              <a:off x="1587" y="1817"/>
              <a:ext cx="905" cy="786"/>
            </a:xfrm>
            <a:custGeom>
              <a:avLst/>
              <a:gdLst>
                <a:gd name="T0" fmla="*/ 8 w 905"/>
                <a:gd name="T1" fmla="*/ 22 h 786"/>
                <a:gd name="T2" fmla="*/ 20 w 905"/>
                <a:gd name="T3" fmla="*/ 58 h 786"/>
                <a:gd name="T4" fmla="*/ 33 w 905"/>
                <a:gd name="T5" fmla="*/ 79 h 786"/>
                <a:gd name="T6" fmla="*/ 50 w 905"/>
                <a:gd name="T7" fmla="*/ 120 h 786"/>
                <a:gd name="T8" fmla="*/ 77 w 905"/>
                <a:gd name="T9" fmla="*/ 153 h 786"/>
                <a:gd name="T10" fmla="*/ 111 w 905"/>
                <a:gd name="T11" fmla="*/ 192 h 786"/>
                <a:gd name="T12" fmla="*/ 122 w 905"/>
                <a:gd name="T13" fmla="*/ 222 h 786"/>
                <a:gd name="T14" fmla="*/ 158 w 905"/>
                <a:gd name="T15" fmla="*/ 249 h 786"/>
                <a:gd name="T16" fmla="*/ 185 w 905"/>
                <a:gd name="T17" fmla="*/ 289 h 786"/>
                <a:gd name="T18" fmla="*/ 225 w 905"/>
                <a:gd name="T19" fmla="*/ 324 h 786"/>
                <a:gd name="T20" fmla="*/ 239 w 905"/>
                <a:gd name="T21" fmla="*/ 354 h 786"/>
                <a:gd name="T22" fmla="*/ 270 w 905"/>
                <a:gd name="T23" fmla="*/ 387 h 786"/>
                <a:gd name="T24" fmla="*/ 296 w 905"/>
                <a:gd name="T25" fmla="*/ 399 h 786"/>
                <a:gd name="T26" fmla="*/ 311 w 905"/>
                <a:gd name="T27" fmla="*/ 423 h 786"/>
                <a:gd name="T28" fmla="*/ 323 w 905"/>
                <a:gd name="T29" fmla="*/ 445 h 786"/>
                <a:gd name="T30" fmla="*/ 327 w 905"/>
                <a:gd name="T31" fmla="*/ 469 h 786"/>
                <a:gd name="T32" fmla="*/ 378 w 905"/>
                <a:gd name="T33" fmla="*/ 498 h 786"/>
                <a:gd name="T34" fmla="*/ 408 w 905"/>
                <a:gd name="T35" fmla="*/ 523 h 786"/>
                <a:gd name="T36" fmla="*/ 447 w 905"/>
                <a:gd name="T37" fmla="*/ 535 h 786"/>
                <a:gd name="T38" fmla="*/ 474 w 905"/>
                <a:gd name="T39" fmla="*/ 559 h 786"/>
                <a:gd name="T40" fmla="*/ 507 w 905"/>
                <a:gd name="T41" fmla="*/ 588 h 786"/>
                <a:gd name="T42" fmla="*/ 531 w 905"/>
                <a:gd name="T43" fmla="*/ 618 h 786"/>
                <a:gd name="T44" fmla="*/ 564 w 905"/>
                <a:gd name="T45" fmla="*/ 643 h 786"/>
                <a:gd name="T46" fmla="*/ 602 w 905"/>
                <a:gd name="T47" fmla="*/ 657 h 786"/>
                <a:gd name="T48" fmla="*/ 647 w 905"/>
                <a:gd name="T49" fmla="*/ 675 h 786"/>
                <a:gd name="T50" fmla="*/ 672 w 905"/>
                <a:gd name="T51" fmla="*/ 699 h 786"/>
                <a:gd name="T52" fmla="*/ 713 w 905"/>
                <a:gd name="T53" fmla="*/ 705 h 786"/>
                <a:gd name="T54" fmla="*/ 743 w 905"/>
                <a:gd name="T55" fmla="*/ 727 h 786"/>
                <a:gd name="T56" fmla="*/ 774 w 905"/>
                <a:gd name="T57" fmla="*/ 741 h 786"/>
                <a:gd name="T58" fmla="*/ 812 w 905"/>
                <a:gd name="T59" fmla="*/ 756 h 786"/>
                <a:gd name="T60" fmla="*/ 821 w 905"/>
                <a:gd name="T61" fmla="*/ 775 h 786"/>
                <a:gd name="T62" fmla="*/ 882 w 905"/>
                <a:gd name="T63" fmla="*/ 778 h 7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05"/>
                <a:gd name="T97" fmla="*/ 0 h 786"/>
                <a:gd name="T98" fmla="*/ 905 w 905"/>
                <a:gd name="T99" fmla="*/ 786 h 78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05" h="786">
                  <a:moveTo>
                    <a:pt x="0" y="0"/>
                  </a:moveTo>
                  <a:lnTo>
                    <a:pt x="8" y="22"/>
                  </a:lnTo>
                  <a:lnTo>
                    <a:pt x="18" y="40"/>
                  </a:lnTo>
                  <a:lnTo>
                    <a:pt x="20" y="58"/>
                  </a:lnTo>
                  <a:lnTo>
                    <a:pt x="21" y="73"/>
                  </a:lnTo>
                  <a:lnTo>
                    <a:pt x="33" y="79"/>
                  </a:lnTo>
                  <a:lnTo>
                    <a:pt x="45" y="96"/>
                  </a:lnTo>
                  <a:lnTo>
                    <a:pt x="50" y="120"/>
                  </a:lnTo>
                  <a:lnTo>
                    <a:pt x="57" y="132"/>
                  </a:lnTo>
                  <a:lnTo>
                    <a:pt x="77" y="153"/>
                  </a:lnTo>
                  <a:lnTo>
                    <a:pt x="87" y="169"/>
                  </a:lnTo>
                  <a:lnTo>
                    <a:pt x="111" y="192"/>
                  </a:lnTo>
                  <a:lnTo>
                    <a:pt x="122" y="207"/>
                  </a:lnTo>
                  <a:lnTo>
                    <a:pt x="122" y="222"/>
                  </a:lnTo>
                  <a:lnTo>
                    <a:pt x="140" y="235"/>
                  </a:lnTo>
                  <a:lnTo>
                    <a:pt x="158" y="249"/>
                  </a:lnTo>
                  <a:lnTo>
                    <a:pt x="171" y="274"/>
                  </a:lnTo>
                  <a:lnTo>
                    <a:pt x="185" y="289"/>
                  </a:lnTo>
                  <a:lnTo>
                    <a:pt x="212" y="315"/>
                  </a:lnTo>
                  <a:lnTo>
                    <a:pt x="225" y="324"/>
                  </a:lnTo>
                  <a:lnTo>
                    <a:pt x="227" y="339"/>
                  </a:lnTo>
                  <a:lnTo>
                    <a:pt x="239" y="354"/>
                  </a:lnTo>
                  <a:lnTo>
                    <a:pt x="257" y="369"/>
                  </a:lnTo>
                  <a:lnTo>
                    <a:pt x="270" y="387"/>
                  </a:lnTo>
                  <a:lnTo>
                    <a:pt x="282" y="396"/>
                  </a:lnTo>
                  <a:lnTo>
                    <a:pt x="296" y="399"/>
                  </a:lnTo>
                  <a:lnTo>
                    <a:pt x="308" y="405"/>
                  </a:lnTo>
                  <a:lnTo>
                    <a:pt x="311" y="423"/>
                  </a:lnTo>
                  <a:lnTo>
                    <a:pt x="312" y="441"/>
                  </a:lnTo>
                  <a:lnTo>
                    <a:pt x="323" y="445"/>
                  </a:lnTo>
                  <a:lnTo>
                    <a:pt x="324" y="457"/>
                  </a:lnTo>
                  <a:lnTo>
                    <a:pt x="327" y="469"/>
                  </a:lnTo>
                  <a:lnTo>
                    <a:pt x="356" y="477"/>
                  </a:lnTo>
                  <a:lnTo>
                    <a:pt x="378" y="498"/>
                  </a:lnTo>
                  <a:lnTo>
                    <a:pt x="393" y="504"/>
                  </a:lnTo>
                  <a:lnTo>
                    <a:pt x="408" y="523"/>
                  </a:lnTo>
                  <a:lnTo>
                    <a:pt x="419" y="529"/>
                  </a:lnTo>
                  <a:lnTo>
                    <a:pt x="447" y="535"/>
                  </a:lnTo>
                  <a:lnTo>
                    <a:pt x="461" y="549"/>
                  </a:lnTo>
                  <a:lnTo>
                    <a:pt x="474" y="559"/>
                  </a:lnTo>
                  <a:lnTo>
                    <a:pt x="491" y="571"/>
                  </a:lnTo>
                  <a:lnTo>
                    <a:pt x="507" y="588"/>
                  </a:lnTo>
                  <a:lnTo>
                    <a:pt x="513" y="603"/>
                  </a:lnTo>
                  <a:lnTo>
                    <a:pt x="531" y="618"/>
                  </a:lnTo>
                  <a:lnTo>
                    <a:pt x="557" y="630"/>
                  </a:lnTo>
                  <a:lnTo>
                    <a:pt x="564" y="643"/>
                  </a:lnTo>
                  <a:lnTo>
                    <a:pt x="588" y="643"/>
                  </a:lnTo>
                  <a:lnTo>
                    <a:pt x="602" y="657"/>
                  </a:lnTo>
                  <a:lnTo>
                    <a:pt x="624" y="663"/>
                  </a:lnTo>
                  <a:lnTo>
                    <a:pt x="647" y="675"/>
                  </a:lnTo>
                  <a:lnTo>
                    <a:pt x="659" y="691"/>
                  </a:lnTo>
                  <a:lnTo>
                    <a:pt x="672" y="699"/>
                  </a:lnTo>
                  <a:lnTo>
                    <a:pt x="701" y="706"/>
                  </a:lnTo>
                  <a:lnTo>
                    <a:pt x="713" y="705"/>
                  </a:lnTo>
                  <a:lnTo>
                    <a:pt x="726" y="711"/>
                  </a:lnTo>
                  <a:lnTo>
                    <a:pt x="743" y="727"/>
                  </a:lnTo>
                  <a:lnTo>
                    <a:pt x="755" y="733"/>
                  </a:lnTo>
                  <a:lnTo>
                    <a:pt x="774" y="741"/>
                  </a:lnTo>
                  <a:lnTo>
                    <a:pt x="780" y="756"/>
                  </a:lnTo>
                  <a:lnTo>
                    <a:pt x="812" y="756"/>
                  </a:lnTo>
                  <a:lnTo>
                    <a:pt x="816" y="766"/>
                  </a:lnTo>
                  <a:lnTo>
                    <a:pt x="821" y="775"/>
                  </a:lnTo>
                  <a:lnTo>
                    <a:pt x="860" y="778"/>
                  </a:lnTo>
                  <a:lnTo>
                    <a:pt x="882" y="778"/>
                  </a:lnTo>
                  <a:lnTo>
                    <a:pt x="905" y="786"/>
                  </a:lnTo>
                </a:path>
              </a:pathLst>
            </a:custGeom>
            <a:noFill/>
            <a:ln w="57150" cap="flat" cmpd="sng">
              <a:solidFill>
                <a:srgbClr val="35B6B3"/>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sp>
          <p:nvSpPr>
            <p:cNvPr id="39009" name="Freeform 1087"/>
            <p:cNvSpPr>
              <a:spLocks/>
            </p:cNvSpPr>
            <p:nvPr/>
          </p:nvSpPr>
          <p:spPr bwMode="gray">
            <a:xfrm>
              <a:off x="2492" y="2601"/>
              <a:ext cx="1038" cy="254"/>
            </a:xfrm>
            <a:custGeom>
              <a:avLst/>
              <a:gdLst>
                <a:gd name="T0" fmla="*/ 0 w 1038"/>
                <a:gd name="T1" fmla="*/ 0 h 254"/>
                <a:gd name="T2" fmla="*/ 7 w 1038"/>
                <a:gd name="T3" fmla="*/ 12 h 254"/>
                <a:gd name="T4" fmla="*/ 12 w 1038"/>
                <a:gd name="T5" fmla="*/ 23 h 254"/>
                <a:gd name="T6" fmla="*/ 27 w 1038"/>
                <a:gd name="T7" fmla="*/ 26 h 254"/>
                <a:gd name="T8" fmla="*/ 54 w 1038"/>
                <a:gd name="T9" fmla="*/ 39 h 254"/>
                <a:gd name="T10" fmla="*/ 67 w 1038"/>
                <a:gd name="T11" fmla="*/ 39 h 254"/>
                <a:gd name="T12" fmla="*/ 78 w 1038"/>
                <a:gd name="T13" fmla="*/ 44 h 254"/>
                <a:gd name="T14" fmla="*/ 87 w 1038"/>
                <a:gd name="T15" fmla="*/ 63 h 254"/>
                <a:gd name="T16" fmla="*/ 117 w 1038"/>
                <a:gd name="T17" fmla="*/ 59 h 254"/>
                <a:gd name="T18" fmla="*/ 148 w 1038"/>
                <a:gd name="T19" fmla="*/ 60 h 254"/>
                <a:gd name="T20" fmla="*/ 169 w 1038"/>
                <a:gd name="T21" fmla="*/ 65 h 254"/>
                <a:gd name="T22" fmla="*/ 190 w 1038"/>
                <a:gd name="T23" fmla="*/ 86 h 254"/>
                <a:gd name="T24" fmla="*/ 222 w 1038"/>
                <a:gd name="T25" fmla="*/ 96 h 254"/>
                <a:gd name="T26" fmla="*/ 240 w 1038"/>
                <a:gd name="T27" fmla="*/ 108 h 254"/>
                <a:gd name="T28" fmla="*/ 256 w 1038"/>
                <a:gd name="T29" fmla="*/ 122 h 254"/>
                <a:gd name="T30" fmla="*/ 288 w 1038"/>
                <a:gd name="T31" fmla="*/ 123 h 254"/>
                <a:gd name="T32" fmla="*/ 301 w 1038"/>
                <a:gd name="T33" fmla="*/ 126 h 254"/>
                <a:gd name="T34" fmla="*/ 324 w 1038"/>
                <a:gd name="T35" fmla="*/ 131 h 254"/>
                <a:gd name="T36" fmla="*/ 355 w 1038"/>
                <a:gd name="T37" fmla="*/ 134 h 254"/>
                <a:gd name="T38" fmla="*/ 367 w 1038"/>
                <a:gd name="T39" fmla="*/ 143 h 254"/>
                <a:gd name="T40" fmla="*/ 411 w 1038"/>
                <a:gd name="T41" fmla="*/ 147 h 254"/>
                <a:gd name="T42" fmla="*/ 433 w 1038"/>
                <a:gd name="T43" fmla="*/ 153 h 254"/>
                <a:gd name="T44" fmla="*/ 439 w 1038"/>
                <a:gd name="T45" fmla="*/ 161 h 254"/>
                <a:gd name="T46" fmla="*/ 486 w 1038"/>
                <a:gd name="T47" fmla="*/ 158 h 254"/>
                <a:gd name="T48" fmla="*/ 501 w 1038"/>
                <a:gd name="T49" fmla="*/ 170 h 254"/>
                <a:gd name="T50" fmla="*/ 525 w 1038"/>
                <a:gd name="T51" fmla="*/ 174 h 254"/>
                <a:gd name="T52" fmla="*/ 549 w 1038"/>
                <a:gd name="T53" fmla="*/ 176 h 254"/>
                <a:gd name="T54" fmla="*/ 574 w 1038"/>
                <a:gd name="T55" fmla="*/ 177 h 254"/>
                <a:gd name="T56" fmla="*/ 588 w 1038"/>
                <a:gd name="T57" fmla="*/ 179 h 254"/>
                <a:gd name="T58" fmla="*/ 603 w 1038"/>
                <a:gd name="T59" fmla="*/ 180 h 254"/>
                <a:gd name="T60" fmla="*/ 636 w 1038"/>
                <a:gd name="T61" fmla="*/ 188 h 254"/>
                <a:gd name="T62" fmla="*/ 652 w 1038"/>
                <a:gd name="T63" fmla="*/ 197 h 254"/>
                <a:gd name="T64" fmla="*/ 666 w 1038"/>
                <a:gd name="T65" fmla="*/ 206 h 254"/>
                <a:gd name="T66" fmla="*/ 711 w 1038"/>
                <a:gd name="T67" fmla="*/ 213 h 254"/>
                <a:gd name="T68" fmla="*/ 735 w 1038"/>
                <a:gd name="T69" fmla="*/ 221 h 254"/>
                <a:gd name="T70" fmla="*/ 798 w 1038"/>
                <a:gd name="T71" fmla="*/ 224 h 254"/>
                <a:gd name="T72" fmla="*/ 844 w 1038"/>
                <a:gd name="T73" fmla="*/ 219 h 254"/>
                <a:gd name="T74" fmla="*/ 865 w 1038"/>
                <a:gd name="T75" fmla="*/ 222 h 254"/>
                <a:gd name="T76" fmla="*/ 874 w 1038"/>
                <a:gd name="T77" fmla="*/ 234 h 254"/>
                <a:gd name="T78" fmla="*/ 916 w 1038"/>
                <a:gd name="T79" fmla="*/ 230 h 254"/>
                <a:gd name="T80" fmla="*/ 934 w 1038"/>
                <a:gd name="T81" fmla="*/ 231 h 254"/>
                <a:gd name="T82" fmla="*/ 940 w 1038"/>
                <a:gd name="T83" fmla="*/ 243 h 254"/>
                <a:gd name="T84" fmla="*/ 999 w 1038"/>
                <a:gd name="T85" fmla="*/ 245 h 254"/>
                <a:gd name="T86" fmla="*/ 1026 w 1038"/>
                <a:gd name="T87" fmla="*/ 249 h 254"/>
                <a:gd name="T88" fmla="*/ 1038 w 1038"/>
                <a:gd name="T89" fmla="*/ 254 h 2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8"/>
                <a:gd name="T136" fmla="*/ 0 h 254"/>
                <a:gd name="T137" fmla="*/ 1038 w 1038"/>
                <a:gd name="T138" fmla="*/ 254 h 25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8" h="254">
                  <a:moveTo>
                    <a:pt x="0" y="0"/>
                  </a:moveTo>
                  <a:lnTo>
                    <a:pt x="7" y="12"/>
                  </a:lnTo>
                  <a:lnTo>
                    <a:pt x="12" y="23"/>
                  </a:lnTo>
                  <a:lnTo>
                    <a:pt x="27" y="26"/>
                  </a:lnTo>
                  <a:lnTo>
                    <a:pt x="54" y="39"/>
                  </a:lnTo>
                  <a:lnTo>
                    <a:pt x="67" y="39"/>
                  </a:lnTo>
                  <a:lnTo>
                    <a:pt x="78" y="44"/>
                  </a:lnTo>
                  <a:lnTo>
                    <a:pt x="87" y="63"/>
                  </a:lnTo>
                  <a:lnTo>
                    <a:pt x="117" y="59"/>
                  </a:lnTo>
                  <a:lnTo>
                    <a:pt x="148" y="60"/>
                  </a:lnTo>
                  <a:lnTo>
                    <a:pt x="169" y="65"/>
                  </a:lnTo>
                  <a:lnTo>
                    <a:pt x="190" y="86"/>
                  </a:lnTo>
                  <a:lnTo>
                    <a:pt x="222" y="96"/>
                  </a:lnTo>
                  <a:lnTo>
                    <a:pt x="240" y="108"/>
                  </a:lnTo>
                  <a:lnTo>
                    <a:pt x="256" y="122"/>
                  </a:lnTo>
                  <a:lnTo>
                    <a:pt x="288" y="123"/>
                  </a:lnTo>
                  <a:lnTo>
                    <a:pt x="301" y="126"/>
                  </a:lnTo>
                  <a:lnTo>
                    <a:pt x="324" y="131"/>
                  </a:lnTo>
                  <a:lnTo>
                    <a:pt x="355" y="134"/>
                  </a:lnTo>
                  <a:lnTo>
                    <a:pt x="367" y="143"/>
                  </a:lnTo>
                  <a:lnTo>
                    <a:pt x="411" y="147"/>
                  </a:lnTo>
                  <a:lnTo>
                    <a:pt x="433" y="153"/>
                  </a:lnTo>
                  <a:lnTo>
                    <a:pt x="439" y="161"/>
                  </a:lnTo>
                  <a:lnTo>
                    <a:pt x="486" y="158"/>
                  </a:lnTo>
                  <a:lnTo>
                    <a:pt x="501" y="170"/>
                  </a:lnTo>
                  <a:lnTo>
                    <a:pt x="525" y="174"/>
                  </a:lnTo>
                  <a:lnTo>
                    <a:pt x="549" y="176"/>
                  </a:lnTo>
                  <a:lnTo>
                    <a:pt x="574" y="177"/>
                  </a:lnTo>
                  <a:lnTo>
                    <a:pt x="588" y="179"/>
                  </a:lnTo>
                  <a:lnTo>
                    <a:pt x="603" y="180"/>
                  </a:lnTo>
                  <a:lnTo>
                    <a:pt x="636" y="188"/>
                  </a:lnTo>
                  <a:lnTo>
                    <a:pt x="652" y="197"/>
                  </a:lnTo>
                  <a:lnTo>
                    <a:pt x="666" y="206"/>
                  </a:lnTo>
                  <a:lnTo>
                    <a:pt x="711" y="213"/>
                  </a:lnTo>
                  <a:lnTo>
                    <a:pt x="735" y="221"/>
                  </a:lnTo>
                  <a:lnTo>
                    <a:pt x="798" y="224"/>
                  </a:lnTo>
                  <a:lnTo>
                    <a:pt x="844" y="219"/>
                  </a:lnTo>
                  <a:lnTo>
                    <a:pt x="865" y="222"/>
                  </a:lnTo>
                  <a:lnTo>
                    <a:pt x="874" y="234"/>
                  </a:lnTo>
                  <a:lnTo>
                    <a:pt x="916" y="230"/>
                  </a:lnTo>
                  <a:lnTo>
                    <a:pt x="934" y="231"/>
                  </a:lnTo>
                  <a:lnTo>
                    <a:pt x="940" y="243"/>
                  </a:lnTo>
                  <a:lnTo>
                    <a:pt x="999" y="245"/>
                  </a:lnTo>
                  <a:lnTo>
                    <a:pt x="1026" y="249"/>
                  </a:lnTo>
                  <a:lnTo>
                    <a:pt x="1038" y="254"/>
                  </a:lnTo>
                </a:path>
              </a:pathLst>
            </a:custGeom>
            <a:noFill/>
            <a:ln w="57150" cap="flat" cmpd="sng">
              <a:solidFill>
                <a:srgbClr val="35B6B3"/>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defTabSz="457200"/>
              <a:endParaRPr lang="it-IT">
                <a:solidFill>
                  <a:prstClr val="black"/>
                </a:solidFill>
              </a:endParaRPr>
            </a:p>
          </p:txBody>
        </p:sp>
      </p:grpSp>
      <p:sp>
        <p:nvSpPr>
          <p:cNvPr id="38963" name="Text Box 1131"/>
          <p:cNvSpPr txBox="1">
            <a:spLocks noChangeArrowheads="1"/>
          </p:cNvSpPr>
          <p:nvPr/>
        </p:nvSpPr>
        <p:spPr bwMode="auto">
          <a:xfrm>
            <a:off x="4343401" y="2786063"/>
            <a:ext cx="2257425" cy="36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85000"/>
              </a:lnSpc>
            </a:pPr>
            <a:r>
              <a:rPr lang="en-US" altLang="it-IT" sz="1400">
                <a:solidFill>
                  <a:prstClr val="black"/>
                </a:solidFill>
              </a:rPr>
              <a:t>p&lt;0,001 OLZ vs QUET</a:t>
            </a:r>
            <a:br>
              <a:rPr lang="en-US" altLang="it-IT" sz="1400">
                <a:solidFill>
                  <a:prstClr val="black"/>
                </a:solidFill>
              </a:rPr>
            </a:br>
            <a:r>
              <a:rPr lang="en-US" altLang="it-IT" sz="1400">
                <a:solidFill>
                  <a:prstClr val="black"/>
                </a:solidFill>
              </a:rPr>
              <a:t>p=0,002 OLZ vs RIS</a:t>
            </a:r>
          </a:p>
        </p:txBody>
      </p:sp>
      <p:sp>
        <p:nvSpPr>
          <p:cNvPr id="38964" name="Line 1133"/>
          <p:cNvSpPr>
            <a:spLocks noChangeShapeType="1"/>
          </p:cNvSpPr>
          <p:nvPr/>
        </p:nvSpPr>
        <p:spPr bwMode="auto">
          <a:xfrm>
            <a:off x="3100388" y="2322513"/>
            <a:ext cx="0" cy="2819400"/>
          </a:xfrm>
          <a:prstGeom prst="line">
            <a:avLst/>
          </a:prstGeom>
          <a:noFill/>
          <a:ln w="28575">
            <a:solidFill>
              <a:srgbClr val="66A3D0"/>
            </a:solidFill>
            <a:round/>
            <a:headEnd/>
            <a:tailEnd/>
          </a:ln>
          <a:extLst>
            <a:ext uri="{909E8E84-426E-40DD-AFC4-6F175D3DCCD1}">
              <a14:hiddenFill xmlns:a14="http://schemas.microsoft.com/office/drawing/2010/main">
                <a:noFill/>
              </a14:hiddenFill>
            </a:ext>
          </a:extLst>
        </p:spPr>
        <p:txBody>
          <a:bodyPr/>
          <a:lstStyle/>
          <a:p>
            <a:pPr defTabSz="457200"/>
            <a:endParaRPr lang="it-IT">
              <a:solidFill>
                <a:prstClr val="black"/>
              </a:solidFill>
            </a:endParaRPr>
          </a:p>
        </p:txBody>
      </p:sp>
      <p:sp>
        <p:nvSpPr>
          <p:cNvPr id="38965" name="Text Box 1142"/>
          <p:cNvSpPr txBox="1">
            <a:spLocks noChangeArrowheads="1"/>
          </p:cNvSpPr>
          <p:nvPr/>
        </p:nvSpPr>
        <p:spPr bwMode="auto">
          <a:xfrm>
            <a:off x="1949450" y="6483350"/>
            <a:ext cx="2914580" cy="25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lnSpc>
                <a:spcPct val="90000"/>
              </a:lnSpc>
              <a:buFont typeface="Tahoma" panose="020B0604030504040204" pitchFamily="34" charset="0"/>
              <a:buNone/>
            </a:pPr>
            <a:r>
              <a:rPr lang="it-IT" altLang="it-IT" sz="1200">
                <a:solidFill>
                  <a:srgbClr val="AECEE6"/>
                </a:solidFill>
              </a:rPr>
              <a:t>Lieberman et al.,</a:t>
            </a:r>
            <a:r>
              <a:rPr lang="it-IT" altLang="it-IT" sz="1200" i="1">
                <a:solidFill>
                  <a:srgbClr val="AECEE6"/>
                </a:solidFill>
              </a:rPr>
              <a:t> New Engl J Med, 2005</a:t>
            </a:r>
            <a:endParaRPr lang="it-IT" altLang="it-IT" i="1">
              <a:solidFill>
                <a:prstClr val="black"/>
              </a:solidFill>
            </a:endParaRPr>
          </a:p>
        </p:txBody>
      </p:sp>
      <p:graphicFrame>
        <p:nvGraphicFramePr>
          <p:cNvPr id="428288" name="Group 1280"/>
          <p:cNvGraphicFramePr>
            <a:graphicFrameLocks noGrp="1"/>
          </p:cNvGraphicFramePr>
          <p:nvPr/>
        </p:nvGraphicFramePr>
        <p:xfrm>
          <a:off x="7099301" y="1525588"/>
          <a:ext cx="2894013" cy="3600449"/>
        </p:xfrm>
        <a:graphic>
          <a:graphicData uri="http://schemas.openxmlformats.org/drawingml/2006/table">
            <a:tbl>
              <a:tblPr/>
              <a:tblGrid>
                <a:gridCol w="1290638"/>
                <a:gridCol w="1603375"/>
              </a:tblGrid>
              <a:tr h="663057">
                <a:tc>
                  <a:txBody>
                    <a:bodyPr/>
                    <a:lstStyle/>
                    <a:p>
                      <a:pPr marL="0" marR="0" lvl="0" indent="0" algn="l" defTabSz="914400" rtl="0" eaLnBrk="1" fontAlgn="base" latinLnBrk="0" hangingPunct="1">
                        <a:lnSpc>
                          <a:spcPct val="95000"/>
                        </a:lnSpc>
                        <a:spcBef>
                          <a:spcPct val="25000"/>
                        </a:spcBef>
                        <a:spcAft>
                          <a:spcPct val="0"/>
                        </a:spcAft>
                        <a:buClrTx/>
                        <a:buSzTx/>
                        <a:buFontTx/>
                        <a:buNone/>
                        <a:tabLst/>
                      </a:pPr>
                      <a:endParaRPr kumimoji="0" lang="en-US" sz="2000" b="1" i="0" u="none" strike="noStrike" cap="none" normalizeH="0" baseline="0" smtClean="0">
                        <a:ln>
                          <a:noFill/>
                        </a:ln>
                        <a:solidFill>
                          <a:schemeClr val="folHlink"/>
                        </a:solidFill>
                        <a:effectLst/>
                        <a:latin typeface="Tahoma" pitchFamily="34" charset="0"/>
                      </a:endParaRPr>
                    </a:p>
                  </a:txBody>
                  <a:tcPr marL="76200" marR="76200" marT="57160" marB="57160" anchor="ctr" horzOverflow="overflow">
                    <a:lnL cap="flat">
                      <a:noFill/>
                    </a:lnL>
                    <a:lnR w="28575" cap="flat" cmpd="sng" algn="ctr">
                      <a:solidFill>
                        <a:srgbClr val="005086"/>
                      </a:solidFill>
                      <a:prstDash val="solid"/>
                      <a:round/>
                      <a:headEnd type="none" w="med" len="med"/>
                      <a:tailEnd type="none" w="med" len="med"/>
                    </a:lnR>
                    <a:lnT cap="flat">
                      <a:noFill/>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100000"/>
                        </a:spcBef>
                        <a:spcAft>
                          <a:spcPct val="0"/>
                        </a:spcAft>
                        <a:buClrTx/>
                        <a:buSzTx/>
                        <a:buFontTx/>
                        <a:buNone/>
                        <a:tabLst/>
                      </a:pPr>
                      <a:r>
                        <a:rPr kumimoji="0" lang="it-IT" sz="1200" b="1" i="0" u="none" strike="noStrike" cap="none" normalizeH="0" baseline="0" smtClean="0">
                          <a:ln>
                            <a:noFill/>
                          </a:ln>
                          <a:solidFill>
                            <a:srgbClr val="005086"/>
                          </a:solidFill>
                          <a:effectLst/>
                          <a:latin typeface="Tahoma" pitchFamily="34" charset="0"/>
                        </a:rPr>
                        <a:t>% di pazienti che hanno interrotto</a:t>
                      </a:r>
                      <a:br>
                        <a:rPr kumimoji="0" lang="it-IT" sz="1200" b="1" i="0" u="none" strike="noStrike" cap="none" normalizeH="0" baseline="0" smtClean="0">
                          <a:ln>
                            <a:noFill/>
                          </a:ln>
                          <a:solidFill>
                            <a:srgbClr val="005086"/>
                          </a:solidFill>
                          <a:effectLst/>
                          <a:latin typeface="Tahoma" pitchFamily="34" charset="0"/>
                        </a:rPr>
                      </a:br>
                      <a:r>
                        <a:rPr kumimoji="0" lang="it-IT" sz="1200" b="1" i="0" u="none" strike="noStrike" cap="none" normalizeH="0" baseline="0" smtClean="0">
                          <a:ln>
                            <a:noFill/>
                          </a:ln>
                          <a:solidFill>
                            <a:srgbClr val="005086"/>
                          </a:solidFill>
                          <a:effectLst/>
                          <a:latin typeface="Tahoma" pitchFamily="34" charset="0"/>
                        </a:rPr>
                        <a:t>il trattamento</a:t>
                      </a:r>
                    </a:p>
                  </a:txBody>
                  <a:tcPr marL="76200" marR="76200" marT="57160" marB="57160" anchor="ctr" horzOverflow="overflow">
                    <a:lnL w="28575" cap="flat" cmpd="sng" algn="ctr">
                      <a:solidFill>
                        <a:srgbClr val="005086"/>
                      </a:solidFill>
                      <a:prstDash val="solid"/>
                      <a:round/>
                      <a:headEnd type="none" w="med" len="med"/>
                      <a:tailEnd type="none" w="med" len="med"/>
                    </a:lnL>
                    <a:lnR cap="flat">
                      <a:noFill/>
                    </a:lnR>
                    <a:lnT cap="flat">
                      <a:noFill/>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r>
              <a:tr h="489036">
                <a:tc>
                  <a:txBody>
                    <a:bodyPr/>
                    <a:lstStyle/>
                    <a:p>
                      <a:pPr marL="0" marR="0" lvl="0" indent="0" algn="l" defTabSz="914400" rtl="0" eaLnBrk="1" fontAlgn="base" latinLnBrk="0" hangingPunct="1">
                        <a:lnSpc>
                          <a:spcPct val="100000"/>
                        </a:lnSpc>
                        <a:spcBef>
                          <a:spcPct val="100000"/>
                        </a:spcBef>
                        <a:spcAft>
                          <a:spcPct val="0"/>
                        </a:spcAft>
                        <a:buClrTx/>
                        <a:buSzTx/>
                        <a:buFontTx/>
                        <a:buNone/>
                        <a:tabLst/>
                      </a:pPr>
                      <a:r>
                        <a:rPr kumimoji="0" lang="it-IT" sz="1400" b="1" i="0" u="none" strike="noStrike" cap="none" normalizeH="0" baseline="0" smtClean="0">
                          <a:ln>
                            <a:noFill/>
                          </a:ln>
                          <a:solidFill>
                            <a:schemeClr val="bg1"/>
                          </a:solidFill>
                          <a:effectLst/>
                          <a:latin typeface="Tahoma" pitchFamily="34" charset="0"/>
                        </a:rPr>
                        <a:t>Totale</a:t>
                      </a:r>
                    </a:p>
                  </a:txBody>
                  <a:tcPr marL="76200" marR="76200" marT="57160" marB="57160" anchor="ctr" horzOverflow="overflow">
                    <a:lnL cap="flat">
                      <a:noFill/>
                    </a:lnL>
                    <a:lnR cap="flat">
                      <a:noFill/>
                    </a:lnR>
                    <a:lnT w="38100" cap="flat" cmpd="sng" algn="ctr">
                      <a:solidFill>
                        <a:schemeClr val="bg1"/>
                      </a:solidFill>
                      <a:prstDash val="solid"/>
                      <a:round/>
                      <a:headEnd type="none" w="med" len="med"/>
                      <a:tailEnd type="none" w="med" len="med"/>
                    </a:lnT>
                    <a:lnB w="28575" cap="flat" cmpd="sng" algn="ctr">
                      <a:solidFill>
                        <a:srgbClr val="006FAE"/>
                      </a:solidFill>
                      <a:prstDash val="solid"/>
                      <a:round/>
                      <a:headEnd type="none" w="med" len="med"/>
                      <a:tailEnd type="none" w="med" len="med"/>
                    </a:lnB>
                    <a:lnTlToBr>
                      <a:noFill/>
                    </a:lnTlToBr>
                    <a:lnBlToTr>
                      <a:noFill/>
                    </a:lnBlToTr>
                    <a:solidFill>
                      <a:srgbClr val="005086"/>
                    </a:solidFill>
                  </a:tcPr>
                </a:tc>
                <a:tc>
                  <a:txBody>
                    <a:bodyPr/>
                    <a:lstStyle/>
                    <a:p>
                      <a:pPr marL="0" marR="0" lvl="0" indent="0" algn="ctr" defTabSz="914400" rtl="0" eaLnBrk="1" fontAlgn="base" latinLnBrk="0" hangingPunct="1">
                        <a:lnSpc>
                          <a:spcPct val="95000"/>
                        </a:lnSpc>
                        <a:spcBef>
                          <a:spcPct val="25000"/>
                        </a:spcBef>
                        <a:spcAft>
                          <a:spcPct val="0"/>
                        </a:spcAft>
                        <a:buClrTx/>
                        <a:buSzTx/>
                        <a:buFontTx/>
                        <a:buNone/>
                        <a:tabLst/>
                      </a:pPr>
                      <a:r>
                        <a:rPr kumimoji="0" lang="it-IT" sz="1400" b="1" i="0" u="none" strike="noStrike" cap="none" normalizeH="0" baseline="0" smtClean="0">
                          <a:ln>
                            <a:noFill/>
                          </a:ln>
                          <a:solidFill>
                            <a:schemeClr val="tx1"/>
                          </a:solidFill>
                          <a:effectLst/>
                          <a:latin typeface="Tahoma" pitchFamily="34" charset="0"/>
                        </a:rPr>
                        <a:t>74</a:t>
                      </a:r>
                    </a:p>
                  </a:txBody>
                  <a:tcPr marL="76200" marR="76200" marT="57160" marB="57160" anchor="ctr" horzOverflow="overflow">
                    <a:lnL cap="flat">
                      <a:noFill/>
                    </a:lnL>
                    <a:lnR cap="flat">
                      <a:noFill/>
                    </a:lnR>
                    <a:lnT w="38100" cap="flat" cmpd="sng" algn="ctr">
                      <a:solidFill>
                        <a:schemeClr val="bg1"/>
                      </a:solidFill>
                      <a:prstDash val="solid"/>
                      <a:round/>
                      <a:headEnd type="none" w="med" len="med"/>
                      <a:tailEnd type="none" w="med" len="med"/>
                    </a:lnT>
                    <a:lnB w="28575" cap="flat" cmpd="sng" algn="ctr">
                      <a:solidFill>
                        <a:srgbClr val="FDE7CD"/>
                      </a:solidFill>
                      <a:prstDash val="solid"/>
                      <a:round/>
                      <a:headEnd type="none" w="med" len="med"/>
                      <a:tailEnd type="none" w="med" len="med"/>
                    </a:lnB>
                    <a:lnTlToBr>
                      <a:noFill/>
                    </a:lnTlToBr>
                    <a:lnBlToTr>
                      <a:noFill/>
                    </a:lnBlToTr>
                    <a:solidFill>
                      <a:srgbClr val="FCD19C"/>
                    </a:solidFill>
                  </a:tcPr>
                </a:tc>
              </a:tr>
              <a:tr h="489036">
                <a:tc>
                  <a:txBody>
                    <a:bodyPr/>
                    <a:lstStyle/>
                    <a:p>
                      <a:pPr marL="0" marR="0" lvl="0" indent="0" algn="l" defTabSz="914400" rtl="0" eaLnBrk="1" fontAlgn="base" latinLnBrk="0" hangingPunct="1">
                        <a:lnSpc>
                          <a:spcPct val="100000"/>
                        </a:lnSpc>
                        <a:spcBef>
                          <a:spcPct val="100000"/>
                        </a:spcBef>
                        <a:spcAft>
                          <a:spcPct val="0"/>
                        </a:spcAft>
                        <a:buClrTx/>
                        <a:buSzTx/>
                        <a:buFontTx/>
                        <a:buNone/>
                        <a:tabLst/>
                      </a:pPr>
                      <a:r>
                        <a:rPr kumimoji="0" lang="it-IT" sz="1400" b="1" i="0" u="none" strike="noStrike" cap="none" normalizeH="0" baseline="0" smtClean="0">
                          <a:ln>
                            <a:noFill/>
                          </a:ln>
                          <a:solidFill>
                            <a:schemeClr val="bg1"/>
                          </a:solidFill>
                          <a:effectLst/>
                          <a:latin typeface="Tahoma" pitchFamily="34" charset="0"/>
                        </a:rPr>
                        <a:t>Olanzapina</a:t>
                      </a:r>
                    </a:p>
                  </a:txBody>
                  <a:tcPr marL="76200" marR="76200" marT="57160" marB="57160" anchor="ctr" horzOverflow="overflow">
                    <a:lnL cap="flat">
                      <a:noFill/>
                    </a:lnL>
                    <a:lnR cap="flat">
                      <a:noFill/>
                    </a:lnR>
                    <a:lnT w="28575" cap="flat" cmpd="sng" algn="ctr">
                      <a:solidFill>
                        <a:srgbClr val="006FAE"/>
                      </a:solidFill>
                      <a:prstDash val="solid"/>
                      <a:round/>
                      <a:headEnd type="none" w="med" len="med"/>
                      <a:tailEnd type="none" w="med" len="med"/>
                    </a:lnT>
                    <a:lnB w="28575" cap="flat" cmpd="sng" algn="ctr">
                      <a:solidFill>
                        <a:srgbClr val="006FAE"/>
                      </a:solidFill>
                      <a:prstDash val="solid"/>
                      <a:round/>
                      <a:headEnd type="none" w="med" len="med"/>
                      <a:tailEnd type="none" w="med" len="med"/>
                    </a:lnB>
                    <a:lnTlToBr>
                      <a:noFill/>
                    </a:lnTlToBr>
                    <a:lnBlToTr>
                      <a:noFill/>
                    </a:lnBlToTr>
                    <a:solidFill>
                      <a:srgbClr val="005086"/>
                    </a:solidFill>
                  </a:tcPr>
                </a:tc>
                <a:tc>
                  <a:txBody>
                    <a:bodyPr/>
                    <a:lstStyle/>
                    <a:p>
                      <a:pPr marL="0" marR="0" lvl="0" indent="0" algn="ctr" defTabSz="914400" rtl="0" eaLnBrk="1" fontAlgn="base" latinLnBrk="0" hangingPunct="1">
                        <a:lnSpc>
                          <a:spcPct val="95000"/>
                        </a:lnSpc>
                        <a:spcBef>
                          <a:spcPct val="25000"/>
                        </a:spcBef>
                        <a:spcAft>
                          <a:spcPct val="0"/>
                        </a:spcAft>
                        <a:buClrTx/>
                        <a:buSzTx/>
                        <a:buFontTx/>
                        <a:buNone/>
                        <a:tabLst/>
                      </a:pPr>
                      <a:r>
                        <a:rPr kumimoji="0" lang="it-IT" sz="1400" b="1" i="0" u="none" strike="noStrike" cap="none" normalizeH="0" baseline="0" smtClean="0">
                          <a:ln>
                            <a:noFill/>
                          </a:ln>
                          <a:solidFill>
                            <a:schemeClr val="tx1"/>
                          </a:solidFill>
                          <a:effectLst/>
                          <a:latin typeface="Tahoma" pitchFamily="34" charset="0"/>
                        </a:rPr>
                        <a:t>64</a:t>
                      </a:r>
                    </a:p>
                  </a:txBody>
                  <a:tcPr marL="76200" marR="76200" marT="57160" marB="57160" anchor="ctr" horzOverflow="overflow">
                    <a:lnL cap="flat">
                      <a:noFill/>
                    </a:lnL>
                    <a:lnR cap="flat">
                      <a:noFill/>
                    </a:lnR>
                    <a:lnT w="28575" cap="flat" cmpd="sng" algn="ctr">
                      <a:solidFill>
                        <a:srgbClr val="FDE7CD"/>
                      </a:solidFill>
                      <a:prstDash val="solid"/>
                      <a:round/>
                      <a:headEnd type="none" w="med" len="med"/>
                      <a:tailEnd type="none" w="med" len="med"/>
                    </a:lnT>
                    <a:lnB w="28575" cap="flat" cmpd="sng" algn="ctr">
                      <a:solidFill>
                        <a:srgbClr val="FDE7CD"/>
                      </a:solidFill>
                      <a:prstDash val="solid"/>
                      <a:round/>
                      <a:headEnd type="none" w="med" len="med"/>
                      <a:tailEnd type="none" w="med" len="med"/>
                    </a:lnB>
                    <a:lnTlToBr>
                      <a:noFill/>
                    </a:lnTlToBr>
                    <a:lnBlToTr>
                      <a:noFill/>
                    </a:lnBlToTr>
                    <a:solidFill>
                      <a:srgbClr val="FCD19C"/>
                    </a:solidFill>
                  </a:tcPr>
                </a:tc>
              </a:tr>
              <a:tr h="490624">
                <a:tc>
                  <a:txBody>
                    <a:bodyPr/>
                    <a:lstStyle/>
                    <a:p>
                      <a:pPr marL="0" marR="0" lvl="0" indent="0" algn="l" defTabSz="914400" rtl="0" eaLnBrk="1" fontAlgn="base" latinLnBrk="0" hangingPunct="1">
                        <a:lnSpc>
                          <a:spcPct val="100000"/>
                        </a:lnSpc>
                        <a:spcBef>
                          <a:spcPct val="100000"/>
                        </a:spcBef>
                        <a:spcAft>
                          <a:spcPct val="0"/>
                        </a:spcAft>
                        <a:buClrTx/>
                        <a:buSzTx/>
                        <a:buFontTx/>
                        <a:buNone/>
                        <a:tabLst/>
                      </a:pPr>
                      <a:r>
                        <a:rPr kumimoji="0" lang="it-IT" sz="1400" b="1" i="0" u="none" strike="noStrike" cap="none" normalizeH="0" baseline="0" smtClean="0">
                          <a:ln>
                            <a:noFill/>
                          </a:ln>
                          <a:solidFill>
                            <a:schemeClr val="bg1"/>
                          </a:solidFill>
                          <a:effectLst/>
                          <a:latin typeface="Tahoma" pitchFamily="34" charset="0"/>
                        </a:rPr>
                        <a:t>Risperidone</a:t>
                      </a:r>
                    </a:p>
                  </a:txBody>
                  <a:tcPr marL="76200" marR="76200" marT="57160" marB="57160" anchor="ctr" horzOverflow="overflow">
                    <a:lnL cap="flat">
                      <a:noFill/>
                    </a:lnL>
                    <a:lnR cap="flat">
                      <a:noFill/>
                    </a:lnR>
                    <a:lnT w="28575" cap="flat" cmpd="sng" algn="ctr">
                      <a:solidFill>
                        <a:srgbClr val="006FAE"/>
                      </a:solidFill>
                      <a:prstDash val="solid"/>
                      <a:round/>
                      <a:headEnd type="none" w="med" len="med"/>
                      <a:tailEnd type="none" w="med" len="med"/>
                    </a:lnT>
                    <a:lnB w="28575" cap="flat" cmpd="sng" algn="ctr">
                      <a:solidFill>
                        <a:srgbClr val="006FAE"/>
                      </a:solidFill>
                      <a:prstDash val="solid"/>
                      <a:round/>
                      <a:headEnd type="none" w="med" len="med"/>
                      <a:tailEnd type="none" w="med" len="med"/>
                    </a:lnB>
                    <a:lnTlToBr>
                      <a:noFill/>
                    </a:lnTlToBr>
                    <a:lnBlToTr>
                      <a:noFill/>
                    </a:lnBlToTr>
                    <a:solidFill>
                      <a:srgbClr val="005086"/>
                    </a:solidFill>
                  </a:tcPr>
                </a:tc>
                <a:tc>
                  <a:txBody>
                    <a:bodyPr/>
                    <a:lstStyle/>
                    <a:p>
                      <a:pPr marL="0" marR="0" lvl="0" indent="0" algn="ctr" defTabSz="914400" rtl="0" eaLnBrk="1" fontAlgn="base" latinLnBrk="0" hangingPunct="1">
                        <a:lnSpc>
                          <a:spcPct val="95000"/>
                        </a:lnSpc>
                        <a:spcBef>
                          <a:spcPct val="25000"/>
                        </a:spcBef>
                        <a:spcAft>
                          <a:spcPct val="0"/>
                        </a:spcAft>
                        <a:buClrTx/>
                        <a:buSzTx/>
                        <a:buFontTx/>
                        <a:buNone/>
                        <a:tabLst/>
                      </a:pPr>
                      <a:r>
                        <a:rPr kumimoji="0" lang="it-IT" sz="1400" b="1" i="0" u="none" strike="noStrike" cap="none" normalizeH="0" baseline="0" smtClean="0">
                          <a:ln>
                            <a:noFill/>
                          </a:ln>
                          <a:solidFill>
                            <a:schemeClr val="tx1"/>
                          </a:solidFill>
                          <a:effectLst/>
                          <a:latin typeface="Tahoma" pitchFamily="34" charset="0"/>
                        </a:rPr>
                        <a:t>74</a:t>
                      </a:r>
                    </a:p>
                  </a:txBody>
                  <a:tcPr marL="76200" marR="76200" marT="57160" marB="57160" anchor="ctr" horzOverflow="overflow">
                    <a:lnL cap="flat">
                      <a:noFill/>
                    </a:lnL>
                    <a:lnR cap="flat">
                      <a:noFill/>
                    </a:lnR>
                    <a:lnT w="28575" cap="flat" cmpd="sng" algn="ctr">
                      <a:solidFill>
                        <a:srgbClr val="FDE7CD"/>
                      </a:solidFill>
                      <a:prstDash val="solid"/>
                      <a:round/>
                      <a:headEnd type="none" w="med" len="med"/>
                      <a:tailEnd type="none" w="med" len="med"/>
                    </a:lnT>
                    <a:lnB w="28575" cap="flat" cmpd="sng" algn="ctr">
                      <a:solidFill>
                        <a:srgbClr val="FDE7CD"/>
                      </a:solidFill>
                      <a:prstDash val="solid"/>
                      <a:round/>
                      <a:headEnd type="none" w="med" len="med"/>
                      <a:tailEnd type="none" w="med" len="med"/>
                    </a:lnB>
                    <a:lnTlToBr>
                      <a:noFill/>
                    </a:lnTlToBr>
                    <a:lnBlToTr>
                      <a:noFill/>
                    </a:lnBlToTr>
                    <a:solidFill>
                      <a:srgbClr val="FCD19C"/>
                    </a:solidFill>
                  </a:tcPr>
                </a:tc>
              </a:tr>
              <a:tr h="489036">
                <a:tc>
                  <a:txBody>
                    <a:bodyPr/>
                    <a:lstStyle/>
                    <a:p>
                      <a:pPr marL="0" marR="0" lvl="0" indent="0" algn="l" defTabSz="914400" rtl="0" eaLnBrk="1" fontAlgn="base" latinLnBrk="0" hangingPunct="1">
                        <a:lnSpc>
                          <a:spcPct val="100000"/>
                        </a:lnSpc>
                        <a:spcBef>
                          <a:spcPct val="100000"/>
                        </a:spcBef>
                        <a:spcAft>
                          <a:spcPct val="0"/>
                        </a:spcAft>
                        <a:buClrTx/>
                        <a:buSzTx/>
                        <a:buFontTx/>
                        <a:buNone/>
                        <a:tabLst/>
                      </a:pPr>
                      <a:r>
                        <a:rPr kumimoji="0" lang="it-IT" sz="1400" b="1" i="0" u="none" strike="noStrike" cap="none" normalizeH="0" baseline="0" smtClean="0">
                          <a:ln>
                            <a:noFill/>
                          </a:ln>
                          <a:solidFill>
                            <a:schemeClr val="bg1"/>
                          </a:solidFill>
                          <a:effectLst/>
                          <a:latin typeface="Tahoma" pitchFamily="34" charset="0"/>
                        </a:rPr>
                        <a:t>Perfenazina</a:t>
                      </a:r>
                    </a:p>
                  </a:txBody>
                  <a:tcPr marL="76200" marR="76200" marT="57160" marB="57160" anchor="ctr" horzOverflow="overflow">
                    <a:lnL cap="flat">
                      <a:noFill/>
                    </a:lnL>
                    <a:lnR cap="flat">
                      <a:noFill/>
                    </a:lnR>
                    <a:lnT w="28575" cap="flat" cmpd="sng" algn="ctr">
                      <a:solidFill>
                        <a:srgbClr val="006FAE"/>
                      </a:solidFill>
                      <a:prstDash val="solid"/>
                      <a:round/>
                      <a:headEnd type="none" w="med" len="med"/>
                      <a:tailEnd type="none" w="med" len="med"/>
                    </a:lnT>
                    <a:lnB w="28575" cap="flat" cmpd="sng" algn="ctr">
                      <a:solidFill>
                        <a:srgbClr val="006FAE"/>
                      </a:solidFill>
                      <a:prstDash val="solid"/>
                      <a:round/>
                      <a:headEnd type="none" w="med" len="med"/>
                      <a:tailEnd type="none" w="med" len="med"/>
                    </a:lnB>
                    <a:lnTlToBr>
                      <a:noFill/>
                    </a:lnTlToBr>
                    <a:lnBlToTr>
                      <a:noFill/>
                    </a:lnBlToTr>
                    <a:solidFill>
                      <a:srgbClr val="005086"/>
                    </a:solidFill>
                  </a:tcPr>
                </a:tc>
                <a:tc>
                  <a:txBody>
                    <a:bodyPr/>
                    <a:lstStyle/>
                    <a:p>
                      <a:pPr marL="0" marR="0" lvl="0" indent="0" algn="ctr" defTabSz="914400" rtl="0" eaLnBrk="1" fontAlgn="base" latinLnBrk="0" hangingPunct="1">
                        <a:lnSpc>
                          <a:spcPct val="95000"/>
                        </a:lnSpc>
                        <a:spcBef>
                          <a:spcPct val="25000"/>
                        </a:spcBef>
                        <a:spcAft>
                          <a:spcPct val="0"/>
                        </a:spcAft>
                        <a:buClrTx/>
                        <a:buSzTx/>
                        <a:buFontTx/>
                        <a:buNone/>
                        <a:tabLst/>
                      </a:pPr>
                      <a:r>
                        <a:rPr kumimoji="0" lang="it-IT" sz="1400" b="1" i="0" u="none" strike="noStrike" cap="none" normalizeH="0" baseline="0" smtClean="0">
                          <a:ln>
                            <a:noFill/>
                          </a:ln>
                          <a:solidFill>
                            <a:schemeClr val="tx1"/>
                          </a:solidFill>
                          <a:effectLst/>
                          <a:latin typeface="Tahoma" pitchFamily="34" charset="0"/>
                        </a:rPr>
                        <a:t>75</a:t>
                      </a:r>
                    </a:p>
                  </a:txBody>
                  <a:tcPr marL="76200" marR="76200" marT="57160" marB="57160" anchor="ctr" horzOverflow="overflow">
                    <a:lnL cap="flat">
                      <a:noFill/>
                    </a:lnL>
                    <a:lnR cap="flat">
                      <a:noFill/>
                    </a:lnR>
                    <a:lnT w="28575" cap="flat" cmpd="sng" algn="ctr">
                      <a:solidFill>
                        <a:srgbClr val="FDE7CD"/>
                      </a:solidFill>
                      <a:prstDash val="solid"/>
                      <a:round/>
                      <a:headEnd type="none" w="med" len="med"/>
                      <a:tailEnd type="none" w="med" len="med"/>
                    </a:lnT>
                    <a:lnB w="28575" cap="flat" cmpd="sng" algn="ctr">
                      <a:solidFill>
                        <a:srgbClr val="FDE7CD"/>
                      </a:solidFill>
                      <a:prstDash val="solid"/>
                      <a:round/>
                      <a:headEnd type="none" w="med" len="med"/>
                      <a:tailEnd type="none" w="med" len="med"/>
                    </a:lnB>
                    <a:lnTlToBr>
                      <a:noFill/>
                    </a:lnTlToBr>
                    <a:lnBlToTr>
                      <a:noFill/>
                    </a:lnBlToTr>
                    <a:solidFill>
                      <a:srgbClr val="FCD19C"/>
                    </a:solidFill>
                  </a:tcPr>
                </a:tc>
              </a:tr>
              <a:tr h="490624">
                <a:tc>
                  <a:txBody>
                    <a:bodyPr/>
                    <a:lstStyle/>
                    <a:p>
                      <a:pPr marL="0" marR="0" lvl="0" indent="0" algn="l" defTabSz="914400" rtl="0" eaLnBrk="1" fontAlgn="base" latinLnBrk="0" hangingPunct="1">
                        <a:lnSpc>
                          <a:spcPct val="100000"/>
                        </a:lnSpc>
                        <a:spcBef>
                          <a:spcPct val="100000"/>
                        </a:spcBef>
                        <a:spcAft>
                          <a:spcPct val="0"/>
                        </a:spcAft>
                        <a:buClrTx/>
                        <a:buSzTx/>
                        <a:buFontTx/>
                        <a:buNone/>
                        <a:tabLst/>
                      </a:pPr>
                      <a:r>
                        <a:rPr kumimoji="0" lang="it-IT" sz="1400" b="1" i="0" u="none" strike="noStrike" cap="none" normalizeH="0" baseline="0" smtClean="0">
                          <a:ln>
                            <a:noFill/>
                          </a:ln>
                          <a:solidFill>
                            <a:schemeClr val="bg1"/>
                          </a:solidFill>
                          <a:effectLst/>
                          <a:latin typeface="Tahoma" pitchFamily="34" charset="0"/>
                        </a:rPr>
                        <a:t>Ziprasidone</a:t>
                      </a:r>
                    </a:p>
                  </a:txBody>
                  <a:tcPr marL="76200" marR="76200" marT="57160" marB="57160" anchor="ctr" horzOverflow="overflow">
                    <a:lnL cap="flat">
                      <a:noFill/>
                    </a:lnL>
                    <a:lnR cap="flat">
                      <a:noFill/>
                    </a:lnR>
                    <a:lnT w="28575" cap="flat" cmpd="sng" algn="ctr">
                      <a:solidFill>
                        <a:srgbClr val="006FAE"/>
                      </a:solidFill>
                      <a:prstDash val="solid"/>
                      <a:round/>
                      <a:headEnd type="none" w="med" len="med"/>
                      <a:tailEnd type="none" w="med" len="med"/>
                    </a:lnT>
                    <a:lnB w="28575" cap="flat" cmpd="sng" algn="ctr">
                      <a:solidFill>
                        <a:srgbClr val="006FAE"/>
                      </a:solidFill>
                      <a:prstDash val="solid"/>
                      <a:round/>
                      <a:headEnd type="none" w="med" len="med"/>
                      <a:tailEnd type="none" w="med" len="med"/>
                    </a:lnB>
                    <a:lnTlToBr>
                      <a:noFill/>
                    </a:lnTlToBr>
                    <a:lnBlToTr>
                      <a:noFill/>
                    </a:lnBlToTr>
                    <a:solidFill>
                      <a:srgbClr val="005086"/>
                    </a:solidFill>
                  </a:tcPr>
                </a:tc>
                <a:tc>
                  <a:txBody>
                    <a:bodyPr/>
                    <a:lstStyle/>
                    <a:p>
                      <a:pPr marL="0" marR="0" lvl="0" indent="0" algn="ctr" defTabSz="914400" rtl="0" eaLnBrk="1" fontAlgn="base" latinLnBrk="0" hangingPunct="1">
                        <a:lnSpc>
                          <a:spcPct val="95000"/>
                        </a:lnSpc>
                        <a:spcBef>
                          <a:spcPct val="25000"/>
                        </a:spcBef>
                        <a:spcAft>
                          <a:spcPct val="0"/>
                        </a:spcAft>
                        <a:buClrTx/>
                        <a:buSzTx/>
                        <a:buFontTx/>
                        <a:buNone/>
                        <a:tabLst/>
                      </a:pPr>
                      <a:r>
                        <a:rPr kumimoji="0" lang="it-IT" sz="1400" b="1" i="0" u="none" strike="noStrike" cap="none" normalizeH="0" baseline="0" smtClean="0">
                          <a:ln>
                            <a:noFill/>
                          </a:ln>
                          <a:solidFill>
                            <a:schemeClr val="tx1"/>
                          </a:solidFill>
                          <a:effectLst/>
                          <a:latin typeface="Tahoma" pitchFamily="34" charset="0"/>
                        </a:rPr>
                        <a:t>79</a:t>
                      </a:r>
                    </a:p>
                  </a:txBody>
                  <a:tcPr marL="76200" marR="76200" marT="57160" marB="57160" anchor="ctr" horzOverflow="overflow">
                    <a:lnL cap="flat">
                      <a:noFill/>
                    </a:lnL>
                    <a:lnR cap="flat">
                      <a:noFill/>
                    </a:lnR>
                    <a:lnT w="28575" cap="flat" cmpd="sng" algn="ctr">
                      <a:solidFill>
                        <a:srgbClr val="FDE7CD"/>
                      </a:solidFill>
                      <a:prstDash val="solid"/>
                      <a:round/>
                      <a:headEnd type="none" w="med" len="med"/>
                      <a:tailEnd type="none" w="med" len="med"/>
                    </a:lnT>
                    <a:lnB w="28575" cap="flat" cmpd="sng" algn="ctr">
                      <a:solidFill>
                        <a:srgbClr val="FDE7CD"/>
                      </a:solidFill>
                      <a:prstDash val="solid"/>
                      <a:round/>
                      <a:headEnd type="none" w="med" len="med"/>
                      <a:tailEnd type="none" w="med" len="med"/>
                    </a:lnB>
                    <a:lnTlToBr>
                      <a:noFill/>
                    </a:lnTlToBr>
                    <a:lnBlToTr>
                      <a:noFill/>
                    </a:lnBlToTr>
                    <a:solidFill>
                      <a:srgbClr val="FCD19C"/>
                    </a:solidFill>
                  </a:tcPr>
                </a:tc>
              </a:tr>
              <a:tr h="489036">
                <a:tc>
                  <a:txBody>
                    <a:bodyPr/>
                    <a:lstStyle/>
                    <a:p>
                      <a:pPr marL="0" marR="0" lvl="0" indent="0" algn="l" defTabSz="914400" rtl="0" eaLnBrk="1" fontAlgn="base" latinLnBrk="0" hangingPunct="1">
                        <a:lnSpc>
                          <a:spcPct val="100000"/>
                        </a:lnSpc>
                        <a:spcBef>
                          <a:spcPct val="100000"/>
                        </a:spcBef>
                        <a:spcAft>
                          <a:spcPct val="0"/>
                        </a:spcAft>
                        <a:buClrTx/>
                        <a:buSzTx/>
                        <a:buFontTx/>
                        <a:buNone/>
                        <a:tabLst/>
                      </a:pPr>
                      <a:r>
                        <a:rPr kumimoji="0" lang="it-IT" sz="1400" b="1" i="0" u="none" strike="noStrike" cap="none" normalizeH="0" baseline="0" smtClean="0">
                          <a:ln>
                            <a:noFill/>
                          </a:ln>
                          <a:solidFill>
                            <a:schemeClr val="bg1"/>
                          </a:solidFill>
                          <a:effectLst/>
                          <a:latin typeface="Tahoma" pitchFamily="34" charset="0"/>
                        </a:rPr>
                        <a:t>Quetiapina</a:t>
                      </a:r>
                    </a:p>
                  </a:txBody>
                  <a:tcPr marL="76200" marR="76200" marT="57160" marB="57160" anchor="ctr" horzOverflow="overflow">
                    <a:lnL cap="flat">
                      <a:noFill/>
                    </a:lnL>
                    <a:lnR cap="flat">
                      <a:noFill/>
                    </a:lnR>
                    <a:lnT w="28575" cap="flat" cmpd="sng" algn="ctr">
                      <a:solidFill>
                        <a:srgbClr val="006FAE"/>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5086"/>
                    </a:solidFill>
                  </a:tcPr>
                </a:tc>
                <a:tc>
                  <a:txBody>
                    <a:bodyPr/>
                    <a:lstStyle/>
                    <a:p>
                      <a:pPr marL="0" marR="0" lvl="0" indent="0" algn="ctr" defTabSz="914400" rtl="0" eaLnBrk="1" fontAlgn="base" latinLnBrk="0" hangingPunct="1">
                        <a:lnSpc>
                          <a:spcPct val="95000"/>
                        </a:lnSpc>
                        <a:spcBef>
                          <a:spcPct val="25000"/>
                        </a:spcBef>
                        <a:spcAft>
                          <a:spcPct val="0"/>
                        </a:spcAft>
                        <a:buClrTx/>
                        <a:buSzTx/>
                        <a:buFontTx/>
                        <a:buNone/>
                        <a:tabLst/>
                      </a:pPr>
                      <a:r>
                        <a:rPr kumimoji="0" lang="it-IT" sz="1400" b="1" i="0" u="none" strike="noStrike" cap="none" normalizeH="0" baseline="0" smtClean="0">
                          <a:ln>
                            <a:noFill/>
                          </a:ln>
                          <a:solidFill>
                            <a:schemeClr val="tx1"/>
                          </a:solidFill>
                          <a:effectLst/>
                          <a:latin typeface="Tahoma" pitchFamily="34" charset="0"/>
                        </a:rPr>
                        <a:t>82</a:t>
                      </a:r>
                    </a:p>
                  </a:txBody>
                  <a:tcPr marL="76200" marR="76200" marT="57160" marB="57160" anchor="ctr" horzOverflow="overflow">
                    <a:lnL cap="flat">
                      <a:noFill/>
                    </a:lnL>
                    <a:lnR cap="flat">
                      <a:noFill/>
                    </a:lnR>
                    <a:lnT w="28575" cap="flat" cmpd="sng" algn="ctr">
                      <a:solidFill>
                        <a:srgbClr val="FDE7CD"/>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CD19C"/>
                    </a:solidFill>
                  </a:tcPr>
                </a:tc>
              </a:tr>
            </a:tbl>
          </a:graphicData>
        </a:graphic>
      </p:graphicFrame>
      <p:sp>
        <p:nvSpPr>
          <p:cNvPr id="428259" name="Rectangle 1251"/>
          <p:cNvSpPr>
            <a:spLocks noGrp="1" noChangeArrowheads="1"/>
          </p:cNvSpPr>
          <p:nvPr>
            <p:ph type="title"/>
          </p:nvPr>
        </p:nvSpPr>
        <p:spPr>
          <a:xfrm>
            <a:off x="1855460" y="25618"/>
            <a:ext cx="9759895" cy="998322"/>
          </a:xfrm>
        </p:spPr>
        <p:txBody>
          <a:bodyPr>
            <a:normAutofit/>
          </a:bodyPr>
          <a:lstStyle/>
          <a:p>
            <a:pPr>
              <a:defRPr/>
            </a:pPr>
            <a:r>
              <a:rPr lang="en-US" sz="2000" dirty="0" err="1">
                <a:solidFill>
                  <a:srgbClr val="005086"/>
                </a:solidFill>
              </a:rPr>
              <a:t>Percentuale</a:t>
            </a:r>
            <a:r>
              <a:rPr lang="en-US" sz="2000" dirty="0">
                <a:solidFill>
                  <a:srgbClr val="005086"/>
                </a:solidFill>
              </a:rPr>
              <a:t> di </a:t>
            </a:r>
            <a:r>
              <a:rPr lang="en-US" sz="2000" dirty="0" err="1">
                <a:solidFill>
                  <a:srgbClr val="005086"/>
                </a:solidFill>
              </a:rPr>
              <a:t>interruzione</a:t>
            </a:r>
            <a:r>
              <a:rPr lang="en-US" sz="2000" dirty="0">
                <a:solidFill>
                  <a:srgbClr val="005086"/>
                </a:solidFill>
              </a:rPr>
              <a:t> e </a:t>
            </a:r>
            <a:r>
              <a:rPr lang="en-US" sz="2000" dirty="0" err="1">
                <a:solidFill>
                  <a:srgbClr val="005086"/>
                </a:solidFill>
              </a:rPr>
              <a:t>intervallo</a:t>
            </a:r>
            <a:r>
              <a:rPr lang="en-US" sz="2000" dirty="0">
                <a:solidFill>
                  <a:srgbClr val="005086"/>
                </a:solidFill>
              </a:rPr>
              <a:t> di tempo </a:t>
            </a:r>
            <a:r>
              <a:rPr lang="en-US" sz="2000" dirty="0" err="1">
                <a:solidFill>
                  <a:srgbClr val="005086"/>
                </a:solidFill>
              </a:rPr>
              <a:t>precedente</a:t>
            </a:r>
            <a:r>
              <a:rPr lang="en-US" sz="2000" dirty="0">
                <a:solidFill>
                  <a:srgbClr val="005086"/>
                </a:solidFill>
              </a:rPr>
              <a:t> </a:t>
            </a:r>
            <a:r>
              <a:rPr lang="en-US" sz="2000" dirty="0" err="1">
                <a:solidFill>
                  <a:srgbClr val="005086"/>
                </a:solidFill>
              </a:rPr>
              <a:t>l’interruzione</a:t>
            </a:r>
            <a:r>
              <a:rPr lang="en-US" sz="2000" dirty="0">
                <a:solidFill>
                  <a:srgbClr val="005086"/>
                </a:solidFill>
              </a:rPr>
              <a:t> per </a:t>
            </a:r>
            <a:r>
              <a:rPr lang="en-US" sz="2000" dirty="0" err="1">
                <a:solidFill>
                  <a:srgbClr val="005086"/>
                </a:solidFill>
              </a:rPr>
              <a:t>qualunque</a:t>
            </a:r>
            <a:r>
              <a:rPr lang="en-US" sz="2000" dirty="0">
                <a:solidFill>
                  <a:srgbClr val="005086"/>
                </a:solidFill>
              </a:rPr>
              <a:t> causa</a:t>
            </a:r>
          </a:p>
        </p:txBody>
      </p:sp>
      <p:sp>
        <p:nvSpPr>
          <p:cNvPr id="38995" name="Rectangle 1255"/>
          <p:cNvSpPr>
            <a:spLocks noChangeArrowheads="1"/>
          </p:cNvSpPr>
          <p:nvPr/>
        </p:nvSpPr>
        <p:spPr bwMode="auto">
          <a:xfrm>
            <a:off x="3108325" y="1525588"/>
            <a:ext cx="3627438" cy="7667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it-IT" altLang="it-IT">
              <a:solidFill>
                <a:prstClr val="black"/>
              </a:solidFill>
            </a:endParaRPr>
          </a:p>
        </p:txBody>
      </p:sp>
      <p:sp>
        <p:nvSpPr>
          <p:cNvPr id="38996" name="Text Box 1256"/>
          <p:cNvSpPr txBox="1">
            <a:spLocks noChangeArrowheads="1"/>
          </p:cNvSpPr>
          <p:nvPr/>
        </p:nvSpPr>
        <p:spPr bwMode="auto">
          <a:xfrm>
            <a:off x="3411538" y="1585914"/>
            <a:ext cx="1261564"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lIns="0" tIns="0" rIns="0" bIns="0">
            <a:spAutoFit/>
          </a:bodyPr>
          <a:lstStyle>
            <a:lvl1pPr defTabSz="874713" eaLnBrk="0" hangingPunct="0">
              <a:tabLst>
                <a:tab pos="1250950" algn="l"/>
              </a:tabLst>
              <a:defRPr>
                <a:solidFill>
                  <a:schemeClr val="tx1"/>
                </a:solidFill>
                <a:latin typeface="Arial" panose="020B0604020202020204" pitchFamily="34" charset="0"/>
              </a:defRPr>
            </a:lvl1pPr>
            <a:lvl2pPr marL="742950" indent="-285750" defTabSz="874713" eaLnBrk="0" hangingPunct="0">
              <a:tabLst>
                <a:tab pos="1250950" algn="l"/>
              </a:tabLst>
              <a:defRPr>
                <a:solidFill>
                  <a:schemeClr val="tx1"/>
                </a:solidFill>
                <a:latin typeface="Arial" panose="020B0604020202020204" pitchFamily="34" charset="0"/>
              </a:defRPr>
            </a:lvl2pPr>
            <a:lvl3pPr marL="1143000" indent="-228600" defTabSz="874713" eaLnBrk="0" hangingPunct="0">
              <a:tabLst>
                <a:tab pos="1250950" algn="l"/>
              </a:tabLst>
              <a:defRPr>
                <a:solidFill>
                  <a:schemeClr val="tx1"/>
                </a:solidFill>
                <a:latin typeface="Arial" panose="020B0604020202020204" pitchFamily="34" charset="0"/>
              </a:defRPr>
            </a:lvl3pPr>
            <a:lvl4pPr marL="1600200" indent="-228600" defTabSz="874713" eaLnBrk="0" hangingPunct="0">
              <a:tabLst>
                <a:tab pos="1250950" algn="l"/>
              </a:tabLst>
              <a:defRPr>
                <a:solidFill>
                  <a:schemeClr val="tx1"/>
                </a:solidFill>
                <a:latin typeface="Arial" panose="020B0604020202020204" pitchFamily="34" charset="0"/>
              </a:defRPr>
            </a:lvl4pPr>
            <a:lvl5pPr marL="2057400" indent="-228600" defTabSz="874713" eaLnBrk="0" hangingPunct="0">
              <a:tabLst>
                <a:tab pos="1250950" algn="l"/>
              </a:tabLst>
              <a:defRPr>
                <a:solidFill>
                  <a:schemeClr val="tx1"/>
                </a:solidFill>
                <a:latin typeface="Arial" panose="020B0604020202020204" pitchFamily="34" charset="0"/>
              </a:defRPr>
            </a:lvl5pPr>
            <a:lvl6pPr marL="25146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6pPr>
            <a:lvl7pPr marL="29718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7pPr>
            <a:lvl8pPr marL="34290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8pPr>
            <a:lvl9pPr marL="38862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9pPr>
          </a:lstStyle>
          <a:p>
            <a:pPr eaLnBrk="1" hangingPunct="1">
              <a:lnSpc>
                <a:spcPct val="90000"/>
              </a:lnSpc>
              <a:spcBef>
                <a:spcPct val="60000"/>
              </a:spcBef>
            </a:pPr>
            <a:r>
              <a:rPr lang="it-IT" altLang="it-IT" sz="1200">
                <a:solidFill>
                  <a:srgbClr val="005086"/>
                </a:solidFill>
              </a:rPr>
              <a:t>Olanzapina </a:t>
            </a:r>
            <a:r>
              <a:rPr lang="it-IT" altLang="it-IT" sz="1000">
                <a:solidFill>
                  <a:srgbClr val="005086"/>
                </a:solidFill>
              </a:rPr>
              <a:t>(n=330)</a:t>
            </a:r>
          </a:p>
        </p:txBody>
      </p:sp>
      <p:sp>
        <p:nvSpPr>
          <p:cNvPr id="38997" name="Rectangle 1257"/>
          <p:cNvSpPr>
            <a:spLocks noChangeArrowheads="1"/>
          </p:cNvSpPr>
          <p:nvPr/>
        </p:nvSpPr>
        <p:spPr bwMode="auto">
          <a:xfrm>
            <a:off x="3167063" y="1584325"/>
            <a:ext cx="157162" cy="158750"/>
          </a:xfrm>
          <a:prstGeom prst="rect">
            <a:avLst/>
          </a:prstGeom>
          <a:solidFill>
            <a:srgbClr val="339966"/>
          </a:solidFill>
          <a:ln w="19050" algn="ctr">
            <a:solidFill>
              <a:srgbClr val="226845"/>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it-IT" altLang="it-IT">
              <a:solidFill>
                <a:prstClr val="black"/>
              </a:solidFill>
            </a:endParaRPr>
          </a:p>
        </p:txBody>
      </p:sp>
      <p:sp>
        <p:nvSpPr>
          <p:cNvPr id="38998" name="Text Box 1261"/>
          <p:cNvSpPr txBox="1">
            <a:spLocks noChangeArrowheads="1"/>
          </p:cNvSpPr>
          <p:nvPr/>
        </p:nvSpPr>
        <p:spPr bwMode="auto">
          <a:xfrm>
            <a:off x="5160963" y="1585914"/>
            <a:ext cx="1303242"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lIns="0" tIns="0" rIns="0" bIns="0">
            <a:spAutoFit/>
          </a:bodyPr>
          <a:lstStyle>
            <a:lvl1pPr defTabSz="874713" eaLnBrk="0" hangingPunct="0">
              <a:tabLst>
                <a:tab pos="1250950" algn="l"/>
              </a:tabLst>
              <a:defRPr>
                <a:solidFill>
                  <a:schemeClr val="tx1"/>
                </a:solidFill>
                <a:latin typeface="Arial" panose="020B0604020202020204" pitchFamily="34" charset="0"/>
              </a:defRPr>
            </a:lvl1pPr>
            <a:lvl2pPr marL="742950" indent="-285750" defTabSz="874713" eaLnBrk="0" hangingPunct="0">
              <a:tabLst>
                <a:tab pos="1250950" algn="l"/>
              </a:tabLst>
              <a:defRPr>
                <a:solidFill>
                  <a:schemeClr val="tx1"/>
                </a:solidFill>
                <a:latin typeface="Arial" panose="020B0604020202020204" pitchFamily="34" charset="0"/>
              </a:defRPr>
            </a:lvl2pPr>
            <a:lvl3pPr marL="1143000" indent="-228600" defTabSz="874713" eaLnBrk="0" hangingPunct="0">
              <a:tabLst>
                <a:tab pos="1250950" algn="l"/>
              </a:tabLst>
              <a:defRPr>
                <a:solidFill>
                  <a:schemeClr val="tx1"/>
                </a:solidFill>
                <a:latin typeface="Arial" panose="020B0604020202020204" pitchFamily="34" charset="0"/>
              </a:defRPr>
            </a:lvl3pPr>
            <a:lvl4pPr marL="1600200" indent="-228600" defTabSz="874713" eaLnBrk="0" hangingPunct="0">
              <a:tabLst>
                <a:tab pos="1250950" algn="l"/>
              </a:tabLst>
              <a:defRPr>
                <a:solidFill>
                  <a:schemeClr val="tx1"/>
                </a:solidFill>
                <a:latin typeface="Arial" panose="020B0604020202020204" pitchFamily="34" charset="0"/>
              </a:defRPr>
            </a:lvl4pPr>
            <a:lvl5pPr marL="2057400" indent="-228600" defTabSz="874713" eaLnBrk="0" hangingPunct="0">
              <a:tabLst>
                <a:tab pos="1250950" algn="l"/>
              </a:tabLst>
              <a:defRPr>
                <a:solidFill>
                  <a:schemeClr val="tx1"/>
                </a:solidFill>
                <a:latin typeface="Arial" panose="020B0604020202020204" pitchFamily="34" charset="0"/>
              </a:defRPr>
            </a:lvl5pPr>
            <a:lvl6pPr marL="25146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6pPr>
            <a:lvl7pPr marL="29718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7pPr>
            <a:lvl8pPr marL="34290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8pPr>
            <a:lvl9pPr marL="38862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9pPr>
          </a:lstStyle>
          <a:p>
            <a:pPr eaLnBrk="1" hangingPunct="1">
              <a:lnSpc>
                <a:spcPct val="90000"/>
              </a:lnSpc>
              <a:spcBef>
                <a:spcPct val="60000"/>
              </a:spcBef>
            </a:pPr>
            <a:r>
              <a:rPr lang="it-IT" altLang="it-IT" sz="1200">
                <a:solidFill>
                  <a:srgbClr val="005086"/>
                </a:solidFill>
              </a:rPr>
              <a:t>Risperidone </a:t>
            </a:r>
            <a:r>
              <a:rPr lang="it-IT" altLang="it-IT" sz="1000">
                <a:solidFill>
                  <a:srgbClr val="005086"/>
                </a:solidFill>
              </a:rPr>
              <a:t>(n=333)</a:t>
            </a:r>
          </a:p>
        </p:txBody>
      </p:sp>
      <p:sp>
        <p:nvSpPr>
          <p:cNvPr id="38999" name="Rectangle 1262"/>
          <p:cNvSpPr>
            <a:spLocks noChangeArrowheads="1"/>
          </p:cNvSpPr>
          <p:nvPr/>
        </p:nvSpPr>
        <p:spPr bwMode="auto">
          <a:xfrm>
            <a:off x="4929188" y="1584325"/>
            <a:ext cx="157162" cy="158750"/>
          </a:xfrm>
          <a:prstGeom prst="rect">
            <a:avLst/>
          </a:prstGeom>
          <a:solidFill>
            <a:srgbClr val="99CC00"/>
          </a:solidFill>
          <a:ln w="19050" algn="ctr">
            <a:solidFill>
              <a:srgbClr val="7098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it-IT" altLang="it-IT">
              <a:solidFill>
                <a:prstClr val="black"/>
              </a:solidFill>
            </a:endParaRPr>
          </a:p>
        </p:txBody>
      </p:sp>
      <p:sp>
        <p:nvSpPr>
          <p:cNvPr id="39000" name="Text Box 1265"/>
          <p:cNvSpPr txBox="1">
            <a:spLocks noChangeArrowheads="1"/>
          </p:cNvSpPr>
          <p:nvPr/>
        </p:nvSpPr>
        <p:spPr bwMode="auto">
          <a:xfrm>
            <a:off x="3411538" y="1824039"/>
            <a:ext cx="1287212"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lIns="0" tIns="0" rIns="0" bIns="0">
            <a:spAutoFit/>
          </a:bodyPr>
          <a:lstStyle>
            <a:lvl1pPr defTabSz="874713" eaLnBrk="0" hangingPunct="0">
              <a:tabLst>
                <a:tab pos="1250950" algn="l"/>
              </a:tabLst>
              <a:defRPr>
                <a:solidFill>
                  <a:schemeClr val="tx1"/>
                </a:solidFill>
                <a:latin typeface="Arial" panose="020B0604020202020204" pitchFamily="34" charset="0"/>
              </a:defRPr>
            </a:lvl1pPr>
            <a:lvl2pPr marL="742950" indent="-285750" defTabSz="874713" eaLnBrk="0" hangingPunct="0">
              <a:tabLst>
                <a:tab pos="1250950" algn="l"/>
              </a:tabLst>
              <a:defRPr>
                <a:solidFill>
                  <a:schemeClr val="tx1"/>
                </a:solidFill>
                <a:latin typeface="Arial" panose="020B0604020202020204" pitchFamily="34" charset="0"/>
              </a:defRPr>
            </a:lvl2pPr>
            <a:lvl3pPr marL="1143000" indent="-228600" defTabSz="874713" eaLnBrk="0" hangingPunct="0">
              <a:tabLst>
                <a:tab pos="1250950" algn="l"/>
              </a:tabLst>
              <a:defRPr>
                <a:solidFill>
                  <a:schemeClr val="tx1"/>
                </a:solidFill>
                <a:latin typeface="Arial" panose="020B0604020202020204" pitchFamily="34" charset="0"/>
              </a:defRPr>
            </a:lvl3pPr>
            <a:lvl4pPr marL="1600200" indent="-228600" defTabSz="874713" eaLnBrk="0" hangingPunct="0">
              <a:tabLst>
                <a:tab pos="1250950" algn="l"/>
              </a:tabLst>
              <a:defRPr>
                <a:solidFill>
                  <a:schemeClr val="tx1"/>
                </a:solidFill>
                <a:latin typeface="Arial" panose="020B0604020202020204" pitchFamily="34" charset="0"/>
              </a:defRPr>
            </a:lvl4pPr>
            <a:lvl5pPr marL="2057400" indent="-228600" defTabSz="874713" eaLnBrk="0" hangingPunct="0">
              <a:tabLst>
                <a:tab pos="1250950" algn="l"/>
              </a:tabLst>
              <a:defRPr>
                <a:solidFill>
                  <a:schemeClr val="tx1"/>
                </a:solidFill>
                <a:latin typeface="Arial" panose="020B0604020202020204" pitchFamily="34" charset="0"/>
              </a:defRPr>
            </a:lvl5pPr>
            <a:lvl6pPr marL="25146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6pPr>
            <a:lvl7pPr marL="29718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7pPr>
            <a:lvl8pPr marL="34290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8pPr>
            <a:lvl9pPr marL="38862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9pPr>
          </a:lstStyle>
          <a:p>
            <a:pPr eaLnBrk="1" hangingPunct="1">
              <a:lnSpc>
                <a:spcPct val="90000"/>
              </a:lnSpc>
              <a:spcBef>
                <a:spcPct val="60000"/>
              </a:spcBef>
            </a:pPr>
            <a:r>
              <a:rPr lang="it-IT" altLang="it-IT" sz="1200">
                <a:solidFill>
                  <a:srgbClr val="005086"/>
                </a:solidFill>
              </a:rPr>
              <a:t>Ziprasidone </a:t>
            </a:r>
            <a:r>
              <a:rPr lang="it-IT" altLang="it-IT" sz="1000">
                <a:solidFill>
                  <a:srgbClr val="005086"/>
                </a:solidFill>
              </a:rPr>
              <a:t>(n=183)</a:t>
            </a:r>
          </a:p>
        </p:txBody>
      </p:sp>
      <p:sp>
        <p:nvSpPr>
          <p:cNvPr id="39001" name="Rectangle 1266"/>
          <p:cNvSpPr>
            <a:spLocks noChangeArrowheads="1"/>
          </p:cNvSpPr>
          <p:nvPr/>
        </p:nvSpPr>
        <p:spPr bwMode="auto">
          <a:xfrm>
            <a:off x="3167063" y="1822450"/>
            <a:ext cx="157162" cy="158750"/>
          </a:xfrm>
          <a:prstGeom prst="rect">
            <a:avLst/>
          </a:prstGeom>
          <a:solidFill>
            <a:srgbClr val="993366"/>
          </a:solidFill>
          <a:ln w="19050" algn="ctr">
            <a:solidFill>
              <a:srgbClr val="6E2449"/>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it-IT" altLang="it-IT">
              <a:solidFill>
                <a:prstClr val="black"/>
              </a:solidFill>
            </a:endParaRPr>
          </a:p>
        </p:txBody>
      </p:sp>
      <p:sp>
        <p:nvSpPr>
          <p:cNvPr id="39002" name="Text Box 1267"/>
          <p:cNvSpPr txBox="1">
            <a:spLocks noChangeArrowheads="1"/>
          </p:cNvSpPr>
          <p:nvPr/>
        </p:nvSpPr>
        <p:spPr bwMode="auto">
          <a:xfrm>
            <a:off x="5160963" y="1824039"/>
            <a:ext cx="1304844"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lIns="0" tIns="0" rIns="0" bIns="0">
            <a:spAutoFit/>
          </a:bodyPr>
          <a:lstStyle>
            <a:lvl1pPr defTabSz="874713" eaLnBrk="0" hangingPunct="0">
              <a:tabLst>
                <a:tab pos="1250950" algn="l"/>
              </a:tabLst>
              <a:defRPr>
                <a:solidFill>
                  <a:schemeClr val="tx1"/>
                </a:solidFill>
                <a:latin typeface="Arial" panose="020B0604020202020204" pitchFamily="34" charset="0"/>
              </a:defRPr>
            </a:lvl1pPr>
            <a:lvl2pPr marL="742950" indent="-285750" defTabSz="874713" eaLnBrk="0" hangingPunct="0">
              <a:tabLst>
                <a:tab pos="1250950" algn="l"/>
              </a:tabLst>
              <a:defRPr>
                <a:solidFill>
                  <a:schemeClr val="tx1"/>
                </a:solidFill>
                <a:latin typeface="Arial" panose="020B0604020202020204" pitchFamily="34" charset="0"/>
              </a:defRPr>
            </a:lvl2pPr>
            <a:lvl3pPr marL="1143000" indent="-228600" defTabSz="874713" eaLnBrk="0" hangingPunct="0">
              <a:tabLst>
                <a:tab pos="1250950" algn="l"/>
              </a:tabLst>
              <a:defRPr>
                <a:solidFill>
                  <a:schemeClr val="tx1"/>
                </a:solidFill>
                <a:latin typeface="Arial" panose="020B0604020202020204" pitchFamily="34" charset="0"/>
              </a:defRPr>
            </a:lvl3pPr>
            <a:lvl4pPr marL="1600200" indent="-228600" defTabSz="874713" eaLnBrk="0" hangingPunct="0">
              <a:tabLst>
                <a:tab pos="1250950" algn="l"/>
              </a:tabLst>
              <a:defRPr>
                <a:solidFill>
                  <a:schemeClr val="tx1"/>
                </a:solidFill>
                <a:latin typeface="Arial" panose="020B0604020202020204" pitchFamily="34" charset="0"/>
              </a:defRPr>
            </a:lvl4pPr>
            <a:lvl5pPr marL="2057400" indent="-228600" defTabSz="874713" eaLnBrk="0" hangingPunct="0">
              <a:tabLst>
                <a:tab pos="1250950" algn="l"/>
              </a:tabLst>
              <a:defRPr>
                <a:solidFill>
                  <a:schemeClr val="tx1"/>
                </a:solidFill>
                <a:latin typeface="Arial" panose="020B0604020202020204" pitchFamily="34" charset="0"/>
              </a:defRPr>
            </a:lvl5pPr>
            <a:lvl6pPr marL="25146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6pPr>
            <a:lvl7pPr marL="29718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7pPr>
            <a:lvl8pPr marL="34290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8pPr>
            <a:lvl9pPr marL="38862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9pPr>
          </a:lstStyle>
          <a:p>
            <a:pPr eaLnBrk="1" hangingPunct="1">
              <a:lnSpc>
                <a:spcPct val="90000"/>
              </a:lnSpc>
              <a:spcBef>
                <a:spcPct val="60000"/>
              </a:spcBef>
            </a:pPr>
            <a:r>
              <a:rPr lang="it-IT" altLang="it-IT" sz="1200">
                <a:solidFill>
                  <a:srgbClr val="005086"/>
                </a:solidFill>
              </a:rPr>
              <a:t>Perfenazina </a:t>
            </a:r>
            <a:r>
              <a:rPr lang="it-IT" altLang="it-IT" sz="1000">
                <a:solidFill>
                  <a:srgbClr val="005086"/>
                </a:solidFill>
              </a:rPr>
              <a:t>(n=257)</a:t>
            </a:r>
          </a:p>
        </p:txBody>
      </p:sp>
      <p:sp>
        <p:nvSpPr>
          <p:cNvPr id="39003" name="Rectangle 1268"/>
          <p:cNvSpPr>
            <a:spLocks noChangeArrowheads="1"/>
          </p:cNvSpPr>
          <p:nvPr/>
        </p:nvSpPr>
        <p:spPr bwMode="auto">
          <a:xfrm>
            <a:off x="4929188" y="1822450"/>
            <a:ext cx="157162" cy="158750"/>
          </a:xfrm>
          <a:prstGeom prst="rect">
            <a:avLst/>
          </a:prstGeom>
          <a:solidFill>
            <a:srgbClr val="FF9999"/>
          </a:solidFill>
          <a:ln w="19050" algn="ctr">
            <a:solidFill>
              <a:srgbClr val="EB4B3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it-IT" altLang="it-IT">
              <a:solidFill>
                <a:prstClr val="black"/>
              </a:solidFill>
            </a:endParaRPr>
          </a:p>
        </p:txBody>
      </p:sp>
      <p:sp>
        <p:nvSpPr>
          <p:cNvPr id="39004" name="Text Box 1269"/>
          <p:cNvSpPr txBox="1">
            <a:spLocks noChangeArrowheads="1"/>
          </p:cNvSpPr>
          <p:nvPr/>
        </p:nvSpPr>
        <p:spPr bwMode="auto">
          <a:xfrm>
            <a:off x="3411538" y="2062164"/>
            <a:ext cx="1227900"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lIns="0" tIns="0" rIns="0" bIns="0">
            <a:spAutoFit/>
          </a:bodyPr>
          <a:lstStyle>
            <a:lvl1pPr defTabSz="874713" eaLnBrk="0" hangingPunct="0">
              <a:tabLst>
                <a:tab pos="1250950" algn="l"/>
              </a:tabLst>
              <a:defRPr>
                <a:solidFill>
                  <a:schemeClr val="tx1"/>
                </a:solidFill>
                <a:latin typeface="Arial" panose="020B0604020202020204" pitchFamily="34" charset="0"/>
              </a:defRPr>
            </a:lvl1pPr>
            <a:lvl2pPr marL="742950" indent="-285750" defTabSz="874713" eaLnBrk="0" hangingPunct="0">
              <a:tabLst>
                <a:tab pos="1250950" algn="l"/>
              </a:tabLst>
              <a:defRPr>
                <a:solidFill>
                  <a:schemeClr val="tx1"/>
                </a:solidFill>
                <a:latin typeface="Arial" panose="020B0604020202020204" pitchFamily="34" charset="0"/>
              </a:defRPr>
            </a:lvl2pPr>
            <a:lvl3pPr marL="1143000" indent="-228600" defTabSz="874713" eaLnBrk="0" hangingPunct="0">
              <a:tabLst>
                <a:tab pos="1250950" algn="l"/>
              </a:tabLst>
              <a:defRPr>
                <a:solidFill>
                  <a:schemeClr val="tx1"/>
                </a:solidFill>
                <a:latin typeface="Arial" panose="020B0604020202020204" pitchFamily="34" charset="0"/>
              </a:defRPr>
            </a:lvl3pPr>
            <a:lvl4pPr marL="1600200" indent="-228600" defTabSz="874713" eaLnBrk="0" hangingPunct="0">
              <a:tabLst>
                <a:tab pos="1250950" algn="l"/>
              </a:tabLst>
              <a:defRPr>
                <a:solidFill>
                  <a:schemeClr val="tx1"/>
                </a:solidFill>
                <a:latin typeface="Arial" panose="020B0604020202020204" pitchFamily="34" charset="0"/>
              </a:defRPr>
            </a:lvl4pPr>
            <a:lvl5pPr marL="2057400" indent="-228600" defTabSz="874713" eaLnBrk="0" hangingPunct="0">
              <a:tabLst>
                <a:tab pos="1250950" algn="l"/>
              </a:tabLst>
              <a:defRPr>
                <a:solidFill>
                  <a:schemeClr val="tx1"/>
                </a:solidFill>
                <a:latin typeface="Arial" panose="020B0604020202020204" pitchFamily="34" charset="0"/>
              </a:defRPr>
            </a:lvl5pPr>
            <a:lvl6pPr marL="25146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6pPr>
            <a:lvl7pPr marL="29718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7pPr>
            <a:lvl8pPr marL="34290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8pPr>
            <a:lvl9pPr marL="3886200" indent="-228600" defTabSz="874713" eaLnBrk="0" fontAlgn="base" hangingPunct="0">
              <a:spcBef>
                <a:spcPct val="0"/>
              </a:spcBef>
              <a:spcAft>
                <a:spcPct val="0"/>
              </a:spcAft>
              <a:tabLst>
                <a:tab pos="1250950" algn="l"/>
              </a:tabLst>
              <a:defRPr>
                <a:solidFill>
                  <a:schemeClr val="tx1"/>
                </a:solidFill>
                <a:latin typeface="Arial" panose="020B0604020202020204" pitchFamily="34" charset="0"/>
              </a:defRPr>
            </a:lvl9pPr>
          </a:lstStyle>
          <a:p>
            <a:pPr eaLnBrk="1" hangingPunct="1">
              <a:lnSpc>
                <a:spcPct val="90000"/>
              </a:lnSpc>
              <a:spcBef>
                <a:spcPct val="60000"/>
              </a:spcBef>
            </a:pPr>
            <a:r>
              <a:rPr lang="it-IT" altLang="it-IT" sz="1200">
                <a:solidFill>
                  <a:srgbClr val="005086"/>
                </a:solidFill>
              </a:rPr>
              <a:t>Quetiapina </a:t>
            </a:r>
            <a:r>
              <a:rPr lang="it-IT" altLang="it-IT" sz="1000">
                <a:solidFill>
                  <a:srgbClr val="005086"/>
                </a:solidFill>
              </a:rPr>
              <a:t>(n=329)</a:t>
            </a:r>
          </a:p>
        </p:txBody>
      </p:sp>
      <p:sp>
        <p:nvSpPr>
          <p:cNvPr id="39005" name="Rectangle 1270"/>
          <p:cNvSpPr>
            <a:spLocks noChangeArrowheads="1"/>
          </p:cNvSpPr>
          <p:nvPr/>
        </p:nvSpPr>
        <p:spPr bwMode="auto">
          <a:xfrm>
            <a:off x="3167063" y="2060575"/>
            <a:ext cx="157162" cy="158750"/>
          </a:xfrm>
          <a:prstGeom prst="rect">
            <a:avLst/>
          </a:prstGeom>
          <a:solidFill>
            <a:srgbClr val="35B6B3"/>
          </a:solidFill>
          <a:ln w="19050" algn="ctr">
            <a:solidFill>
              <a:srgbClr val="00808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it-IT" altLang="it-IT">
              <a:solidFill>
                <a:prstClr val="black"/>
              </a:solidFill>
            </a:endParaRPr>
          </a:p>
        </p:txBody>
      </p:sp>
      <p:sp>
        <p:nvSpPr>
          <p:cNvPr id="39006" name="Text Box 1281"/>
          <p:cNvSpPr txBox="1">
            <a:spLocks noChangeArrowheads="1"/>
          </p:cNvSpPr>
          <p:nvPr/>
        </p:nvSpPr>
        <p:spPr bwMode="auto">
          <a:xfrm>
            <a:off x="2019301" y="5992813"/>
            <a:ext cx="8164513" cy="36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lnSpc>
                <a:spcPct val="85000"/>
              </a:lnSpc>
              <a:spcBef>
                <a:spcPct val="25000"/>
              </a:spcBef>
            </a:pPr>
            <a:r>
              <a:rPr lang="it-IT" altLang="it-IT" sz="1400" dirty="0">
                <a:solidFill>
                  <a:prstClr val="black"/>
                </a:solidFill>
              </a:rPr>
              <a:t>I confronti OLZ vs PER (p=0,021) e OLZ vs ZIP (p=0,028) non sono risultati statisticamente significativi dopo aggiustamento per confronti multipli</a:t>
            </a:r>
          </a:p>
        </p:txBody>
      </p:sp>
      <p:pic>
        <p:nvPicPr>
          <p:cNvPr id="83" name="Immagine 8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897" y="4951685"/>
            <a:ext cx="2432103" cy="956993"/>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p:cNvSpPr>
            <a:spLocks noGrp="1"/>
          </p:cNvSpPr>
          <p:nvPr>
            <p:ph type="sldNum" sz="quarter" idx="12"/>
          </p:nvPr>
        </p:nvSpPr>
        <p:spPr>
          <a:xfrm>
            <a:off x="5300663" y="6111876"/>
            <a:ext cx="22860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EE2B35C-94F3-40C7-A65F-A93B6B332065}" type="slidenum">
              <a:rPr lang="it-IT" altLang="it-IT">
                <a:solidFill>
                  <a:srgbClr val="A7A399"/>
                </a:solidFill>
                <a:latin typeface="Verdana" panose="020B0604030504040204" pitchFamily="34" charset="0"/>
              </a:rPr>
              <a:pPr eaLnBrk="1" hangingPunct="1"/>
              <a:t>45</a:t>
            </a:fld>
            <a:endParaRPr lang="it-IT" altLang="it-IT">
              <a:solidFill>
                <a:srgbClr val="A7A399"/>
              </a:solidFill>
              <a:latin typeface="Verdana" panose="020B0604030504040204" pitchFamily="34" charset="0"/>
            </a:endParaRPr>
          </a:p>
        </p:txBody>
      </p:sp>
      <p:sp>
        <p:nvSpPr>
          <p:cNvPr id="56323" name="Text Box 2"/>
          <p:cNvSpPr txBox="1">
            <a:spLocks noChangeArrowheads="1"/>
          </p:cNvSpPr>
          <p:nvPr/>
        </p:nvSpPr>
        <p:spPr bwMode="auto">
          <a:xfrm>
            <a:off x="1919289" y="6457951"/>
            <a:ext cx="4941887"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lIns="91433" tIns="45716" rIns="91433" bIns="45716" anchor="b">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lnSpc>
                <a:spcPct val="90000"/>
              </a:lnSpc>
              <a:buFont typeface="Tahoma" panose="020B0604030504040204" pitchFamily="34" charset="0"/>
              <a:buNone/>
            </a:pPr>
            <a:r>
              <a:rPr lang="en-US" altLang="it-IT" sz="1200">
                <a:solidFill>
                  <a:srgbClr val="AECEE6"/>
                </a:solidFill>
              </a:rPr>
              <a:t>Osby U et al., </a:t>
            </a:r>
            <a:r>
              <a:rPr lang="en-US" altLang="it-IT" sz="1200" i="1">
                <a:solidFill>
                  <a:srgbClr val="AECEE6"/>
                </a:solidFill>
              </a:rPr>
              <a:t>Schizophr Res,</a:t>
            </a:r>
            <a:r>
              <a:rPr lang="en-US" altLang="it-IT" sz="1200">
                <a:solidFill>
                  <a:srgbClr val="AECEE6"/>
                </a:solidFill>
              </a:rPr>
              <a:t> 2000; 45:21-28</a:t>
            </a:r>
          </a:p>
        </p:txBody>
      </p:sp>
      <p:sp>
        <p:nvSpPr>
          <p:cNvPr id="326659" name="Rectangle 3"/>
          <p:cNvSpPr>
            <a:spLocks noGrp="1" noChangeArrowheads="1"/>
          </p:cNvSpPr>
          <p:nvPr>
            <p:ph type="title"/>
          </p:nvPr>
        </p:nvSpPr>
        <p:spPr>
          <a:xfrm>
            <a:off x="2162808" y="798239"/>
            <a:ext cx="7866385" cy="655292"/>
          </a:xfrm>
        </p:spPr>
        <p:style>
          <a:lnRef idx="0">
            <a:schemeClr val="accent1"/>
          </a:lnRef>
          <a:fillRef idx="1003">
            <a:schemeClr val="dk2"/>
          </a:fillRef>
          <a:effectRef idx="3">
            <a:schemeClr val="accent1"/>
          </a:effectRef>
          <a:fontRef idx="minor">
            <a:schemeClr val="lt1"/>
          </a:fontRef>
        </p:style>
        <p:txBody>
          <a:bodyPr>
            <a:normAutofit/>
          </a:bodyPr>
          <a:lstStyle/>
          <a:p>
            <a:pPr>
              <a:defRPr/>
            </a:pPr>
            <a:r>
              <a:rPr lang="it-IT" sz="2800" dirty="0" smtClean="0"/>
              <a:t>PSICOSI MAGGIORI: </a:t>
            </a:r>
            <a:r>
              <a:rPr lang="it-IT" sz="2800" dirty="0"/>
              <a:t>cause di morte naturale</a:t>
            </a:r>
            <a:endParaRPr lang="en-US" sz="2800" dirty="0"/>
          </a:p>
        </p:txBody>
      </p:sp>
      <p:sp>
        <p:nvSpPr>
          <p:cNvPr id="56325" name="Rectangle 4"/>
          <p:cNvSpPr>
            <a:spLocks noGrp="1" noChangeArrowheads="1"/>
          </p:cNvSpPr>
          <p:nvPr>
            <p:ph type="body" idx="4294967295"/>
          </p:nvPr>
        </p:nvSpPr>
        <p:spPr>
          <a:xfrm>
            <a:off x="1919289" y="1954214"/>
            <a:ext cx="8353425" cy="3813175"/>
          </a:xfrm>
          <a:prstGeom prst="rect">
            <a:avLst/>
          </a:prstGeom>
        </p:spPr>
        <p:txBody>
          <a:bodyPr/>
          <a:lstStyle/>
          <a:p>
            <a:pPr>
              <a:spcBef>
                <a:spcPct val="80000"/>
              </a:spcBef>
              <a:tabLst>
                <a:tab pos="6096000" algn="r"/>
              </a:tabLst>
            </a:pPr>
            <a:r>
              <a:rPr lang="en-US" altLang="it-IT" sz="2600" dirty="0"/>
              <a:t>Maggiore </a:t>
            </a:r>
            <a:r>
              <a:rPr lang="en-US" altLang="it-IT" sz="2600" dirty="0" err="1"/>
              <a:t>mortalità</a:t>
            </a:r>
            <a:r>
              <a:rPr lang="en-US" altLang="it-IT" sz="2600" dirty="0"/>
              <a:t> </a:t>
            </a:r>
            <a:r>
              <a:rPr lang="en-US" altLang="it-IT" sz="2600" dirty="0" err="1"/>
              <a:t>rispetto</a:t>
            </a:r>
            <a:r>
              <a:rPr lang="en-US" altLang="it-IT" sz="2600" dirty="0"/>
              <a:t> </a:t>
            </a:r>
            <a:r>
              <a:rPr lang="en-US" altLang="it-IT" sz="2600" dirty="0" err="1"/>
              <a:t>alla</a:t>
            </a:r>
            <a:r>
              <a:rPr lang="en-US" altLang="it-IT" sz="2600" dirty="0"/>
              <a:t> </a:t>
            </a:r>
            <a:r>
              <a:rPr lang="en-US" altLang="it-IT" sz="2600" dirty="0" err="1"/>
              <a:t>popolazione</a:t>
            </a:r>
            <a:r>
              <a:rPr lang="en-US" altLang="it-IT" sz="2600" dirty="0"/>
              <a:t> </a:t>
            </a:r>
            <a:r>
              <a:rPr lang="en-US" altLang="it-IT" sz="2600" dirty="0" err="1"/>
              <a:t>generale</a:t>
            </a:r>
            <a:r>
              <a:rPr lang="en-US" altLang="it-IT" sz="2600" dirty="0"/>
              <a:t> per:</a:t>
            </a:r>
          </a:p>
          <a:p>
            <a:pPr lvl="1">
              <a:spcBef>
                <a:spcPct val="80000"/>
              </a:spcBef>
              <a:tabLst>
                <a:tab pos="6096000" algn="r"/>
              </a:tabLst>
            </a:pPr>
            <a:r>
              <a:rPr lang="en-US" altLang="it-IT" sz="2200" dirty="0" err="1"/>
              <a:t>Diabete</a:t>
            </a:r>
            <a:r>
              <a:rPr lang="en-US" altLang="it-IT" sz="2200" dirty="0"/>
              <a:t> 	</a:t>
            </a:r>
            <a:r>
              <a:rPr lang="en-US" altLang="it-IT" sz="2200" b="1" dirty="0"/>
              <a:t>2.7x</a:t>
            </a:r>
            <a:r>
              <a:rPr lang="en-US" altLang="it-IT" sz="2200" dirty="0"/>
              <a:t>	</a:t>
            </a:r>
          </a:p>
          <a:p>
            <a:pPr lvl="1">
              <a:spcBef>
                <a:spcPct val="80000"/>
              </a:spcBef>
              <a:tabLst>
                <a:tab pos="6096000" algn="r"/>
              </a:tabLst>
            </a:pPr>
            <a:r>
              <a:rPr lang="en-US" altLang="it-IT" sz="2200" dirty="0" err="1"/>
              <a:t>Malattie</a:t>
            </a:r>
            <a:r>
              <a:rPr lang="en-US" altLang="it-IT" sz="2200" dirty="0"/>
              <a:t> </a:t>
            </a:r>
            <a:r>
              <a:rPr lang="en-US" altLang="it-IT" sz="2200" dirty="0" err="1"/>
              <a:t>cardiovascolari</a:t>
            </a:r>
            <a:r>
              <a:rPr lang="en-US" altLang="it-IT" sz="2200" dirty="0"/>
              <a:t> 	</a:t>
            </a:r>
            <a:r>
              <a:rPr lang="en-US" altLang="it-IT" sz="2200" b="1" dirty="0"/>
              <a:t>2.3x</a:t>
            </a:r>
          </a:p>
          <a:p>
            <a:pPr lvl="1">
              <a:spcBef>
                <a:spcPct val="80000"/>
              </a:spcBef>
              <a:tabLst>
                <a:tab pos="6096000" algn="r"/>
              </a:tabLst>
            </a:pPr>
            <a:r>
              <a:rPr lang="en-US" altLang="it-IT" sz="2200" dirty="0" err="1"/>
              <a:t>Malattie</a:t>
            </a:r>
            <a:r>
              <a:rPr lang="en-US" altLang="it-IT" sz="2200" dirty="0"/>
              <a:t> </a:t>
            </a:r>
            <a:r>
              <a:rPr lang="en-US" altLang="it-IT" sz="2200" dirty="0" err="1"/>
              <a:t>respiratorie</a:t>
            </a:r>
            <a:r>
              <a:rPr lang="en-US" altLang="it-IT" sz="2200" dirty="0"/>
              <a:t>	</a:t>
            </a:r>
            <a:r>
              <a:rPr lang="en-US" altLang="it-IT" sz="2200" b="1" dirty="0"/>
              <a:t>3.2x</a:t>
            </a:r>
          </a:p>
          <a:p>
            <a:pPr lvl="1">
              <a:spcBef>
                <a:spcPct val="80000"/>
              </a:spcBef>
              <a:tabLst>
                <a:tab pos="6096000" algn="r"/>
              </a:tabLst>
            </a:pPr>
            <a:r>
              <a:rPr lang="en-US" altLang="it-IT" sz="2200" dirty="0" err="1"/>
              <a:t>Malattie</a:t>
            </a:r>
            <a:r>
              <a:rPr lang="en-US" altLang="it-IT" sz="2200" dirty="0"/>
              <a:t> </a:t>
            </a:r>
            <a:r>
              <a:rPr lang="en-US" altLang="it-IT" sz="2200" dirty="0" err="1"/>
              <a:t>infettive</a:t>
            </a:r>
            <a:r>
              <a:rPr lang="en-US" altLang="it-IT" sz="2200" dirty="0"/>
              <a:t> 	</a:t>
            </a:r>
            <a:r>
              <a:rPr lang="en-US" altLang="it-IT" sz="2200" b="1" dirty="0"/>
              <a:t>3.4x</a:t>
            </a: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9894" y="5789575"/>
            <a:ext cx="2432103" cy="956993"/>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2"/>
          <p:cNvSpPr>
            <a:spLocks noGrp="1"/>
          </p:cNvSpPr>
          <p:nvPr>
            <p:ph type="sldNum" sz="quarter" idx="10"/>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FD6AED-977F-417F-AA97-14C89E893AA7}" type="slidenum">
              <a:rPr lang="it-IT" altLang="it-IT">
                <a:solidFill>
                  <a:srgbClr val="A7A399"/>
                </a:solidFill>
                <a:latin typeface="Verdana" panose="020B0604030504040204" pitchFamily="34" charset="0"/>
              </a:rPr>
              <a:pPr eaLnBrk="1" hangingPunct="1"/>
              <a:t>46</a:t>
            </a:fld>
            <a:endParaRPr lang="it-IT" altLang="it-IT">
              <a:solidFill>
                <a:srgbClr val="A7A399"/>
              </a:solidFill>
              <a:latin typeface="Verdana" panose="020B0604030504040204" pitchFamily="34" charset="0"/>
            </a:endParaRPr>
          </a:p>
        </p:txBody>
      </p:sp>
      <p:pic>
        <p:nvPicPr>
          <p:cNvPr id="93187" name="Picture 3" descr="C:\Documenti\Immagini\medicin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3082925"/>
            <a:ext cx="914400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Picture 4" descr="C:\Documenti\Immagini\medicine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25" y="274639"/>
            <a:ext cx="714375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arrotondato 1"/>
          <p:cNvSpPr/>
          <p:nvPr/>
        </p:nvSpPr>
        <p:spPr>
          <a:xfrm>
            <a:off x="3727938" y="4135194"/>
            <a:ext cx="7209692" cy="216877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defTabSz="457200"/>
            <a:endParaRPr lang="it-IT">
              <a:solidFill>
                <a:prstClr val="white"/>
              </a:solidFill>
            </a:endParaRPr>
          </a:p>
        </p:txBody>
      </p:sp>
      <p:sp>
        <p:nvSpPr>
          <p:cNvPr id="3" name="CasellaDiTesto 2"/>
          <p:cNvSpPr txBox="1"/>
          <p:nvPr/>
        </p:nvSpPr>
        <p:spPr>
          <a:xfrm>
            <a:off x="4149969" y="4595446"/>
            <a:ext cx="6365631" cy="1200329"/>
          </a:xfrm>
          <a:prstGeom prst="rect">
            <a:avLst/>
          </a:prstGeom>
          <a:noFill/>
        </p:spPr>
        <p:txBody>
          <a:bodyPr wrap="square" rtlCol="0">
            <a:spAutoFit/>
          </a:bodyPr>
          <a:lstStyle/>
          <a:p>
            <a:pPr defTabSz="457200"/>
            <a:r>
              <a:rPr lang="it-IT" dirty="0" smtClean="0">
                <a:solidFill>
                  <a:prstClr val="black"/>
                </a:solidFill>
              </a:rPr>
              <a:t>La non conoscenza delle cause molecolari di queste malattie e la mancanza di una chiara comprensione dei meccanismi di azione dei farmaci anti psicotici porta a confondere il campo di indagine e impedisce il progresso verso nuove terapie efficaci</a:t>
            </a:r>
            <a:endParaRPr lang="it-IT" dirty="0">
              <a:solidFill>
                <a:prstClr val="black"/>
              </a:solidFill>
            </a:endParaRPr>
          </a:p>
        </p:txBody>
      </p:sp>
      <p:pic>
        <p:nvPicPr>
          <p:cNvPr id="7" name="Immagin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22" y="5779428"/>
            <a:ext cx="2432103" cy="9569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gray">
          <a:xfrm>
            <a:off x="1833563" y="445296"/>
            <a:ext cx="8509000" cy="738187"/>
          </a:xfrm>
          <a:noFill/>
          <a:ln/>
        </p:spPr>
        <p:txBody>
          <a:bodyPr vert="horz" lIns="0" tIns="0" rIns="0" bIns="54864" rtlCol="0" anchor="b">
            <a:normAutofit/>
          </a:bodyPr>
          <a:lstStyle/>
          <a:p>
            <a:r>
              <a:rPr lang="en-US" altLang="it-IT" dirty="0" err="1"/>
              <a:t>Eziologia</a:t>
            </a:r>
            <a:r>
              <a:rPr lang="en-US" altLang="it-IT" dirty="0"/>
              <a:t> </a:t>
            </a:r>
            <a:r>
              <a:rPr lang="en-US" altLang="it-IT" dirty="0" err="1"/>
              <a:t>della</a:t>
            </a:r>
            <a:r>
              <a:rPr lang="en-US" altLang="it-IT" dirty="0"/>
              <a:t> </a:t>
            </a:r>
            <a:r>
              <a:rPr lang="en-US" altLang="it-IT" dirty="0" err="1"/>
              <a:t>Psicopatologia</a:t>
            </a:r>
            <a:endParaRPr lang="en-US" altLang="it-IT" dirty="0"/>
          </a:p>
        </p:txBody>
      </p:sp>
      <p:sp>
        <p:nvSpPr>
          <p:cNvPr id="7171" name="Freeform 3"/>
          <p:cNvSpPr>
            <a:spLocks/>
          </p:cNvSpPr>
          <p:nvPr/>
        </p:nvSpPr>
        <p:spPr bwMode="auto">
          <a:xfrm>
            <a:off x="2681289" y="1689101"/>
            <a:ext cx="3216275" cy="1674813"/>
          </a:xfrm>
          <a:custGeom>
            <a:avLst/>
            <a:gdLst>
              <a:gd name="T0" fmla="*/ 1158 w 1158"/>
              <a:gd name="T1" fmla="*/ 0 h 940"/>
              <a:gd name="T2" fmla="*/ 1 w 1158"/>
              <a:gd name="T3" fmla="*/ 940 h 940"/>
              <a:gd name="T4" fmla="*/ 109 w 1158"/>
              <a:gd name="T5" fmla="*/ 922 h 940"/>
              <a:gd name="T6" fmla="*/ 106 w 1158"/>
              <a:gd name="T7" fmla="*/ 891 h 940"/>
              <a:gd name="T8" fmla="*/ 94 w 1158"/>
              <a:gd name="T9" fmla="*/ 849 h 940"/>
              <a:gd name="T10" fmla="*/ 90 w 1158"/>
              <a:gd name="T11" fmla="*/ 815 h 940"/>
              <a:gd name="T12" fmla="*/ 98 w 1158"/>
              <a:gd name="T13" fmla="*/ 780 h 940"/>
              <a:gd name="T14" fmla="*/ 122 w 1158"/>
              <a:gd name="T15" fmla="*/ 750 h 940"/>
              <a:gd name="T16" fmla="*/ 152 w 1158"/>
              <a:gd name="T17" fmla="*/ 728 h 940"/>
              <a:gd name="T18" fmla="*/ 188 w 1158"/>
              <a:gd name="T19" fmla="*/ 717 h 940"/>
              <a:gd name="T20" fmla="*/ 240 w 1158"/>
              <a:gd name="T21" fmla="*/ 718 h 940"/>
              <a:gd name="T22" fmla="*/ 274 w 1158"/>
              <a:gd name="T23" fmla="*/ 725 h 940"/>
              <a:gd name="T24" fmla="*/ 308 w 1158"/>
              <a:gd name="T25" fmla="*/ 749 h 940"/>
              <a:gd name="T26" fmla="*/ 331 w 1158"/>
              <a:gd name="T27" fmla="*/ 778 h 940"/>
              <a:gd name="T28" fmla="*/ 341 w 1158"/>
              <a:gd name="T29" fmla="*/ 809 h 940"/>
              <a:gd name="T30" fmla="*/ 339 w 1158"/>
              <a:gd name="T31" fmla="*/ 843 h 940"/>
              <a:gd name="T32" fmla="*/ 331 w 1158"/>
              <a:gd name="T33" fmla="*/ 874 h 940"/>
              <a:gd name="T34" fmla="*/ 323 w 1158"/>
              <a:gd name="T35" fmla="*/ 906 h 940"/>
              <a:gd name="T36" fmla="*/ 327 w 1158"/>
              <a:gd name="T37" fmla="*/ 936 h 940"/>
              <a:gd name="T38" fmla="*/ 519 w 1158"/>
              <a:gd name="T39" fmla="*/ 903 h 940"/>
              <a:gd name="T40" fmla="*/ 521 w 1158"/>
              <a:gd name="T41" fmla="*/ 861 h 940"/>
              <a:gd name="T42" fmla="*/ 524 w 1158"/>
              <a:gd name="T43" fmla="*/ 826 h 940"/>
              <a:gd name="T44" fmla="*/ 533 w 1158"/>
              <a:gd name="T45" fmla="*/ 796 h 940"/>
              <a:gd name="T46" fmla="*/ 550 w 1158"/>
              <a:gd name="T47" fmla="*/ 776 h 940"/>
              <a:gd name="T48" fmla="*/ 574 w 1158"/>
              <a:gd name="T49" fmla="*/ 765 h 940"/>
              <a:gd name="T50" fmla="*/ 601 w 1158"/>
              <a:gd name="T51" fmla="*/ 762 h 940"/>
              <a:gd name="T52" fmla="*/ 634 w 1158"/>
              <a:gd name="T53" fmla="*/ 763 h 940"/>
              <a:gd name="T54" fmla="*/ 664 w 1158"/>
              <a:gd name="T55" fmla="*/ 766 h 940"/>
              <a:gd name="T56" fmla="*/ 702 w 1158"/>
              <a:gd name="T57" fmla="*/ 768 h 940"/>
              <a:gd name="T58" fmla="*/ 736 w 1158"/>
              <a:gd name="T59" fmla="*/ 763 h 940"/>
              <a:gd name="T60" fmla="*/ 767 w 1158"/>
              <a:gd name="T61" fmla="*/ 752 h 940"/>
              <a:gd name="T62" fmla="*/ 790 w 1158"/>
              <a:gd name="T63" fmla="*/ 731 h 940"/>
              <a:gd name="T64" fmla="*/ 803 w 1158"/>
              <a:gd name="T65" fmla="*/ 705 h 940"/>
              <a:gd name="T66" fmla="*/ 803 w 1158"/>
              <a:gd name="T67" fmla="*/ 675 h 940"/>
              <a:gd name="T68" fmla="*/ 803 w 1158"/>
              <a:gd name="T69" fmla="*/ 642 h 940"/>
              <a:gd name="T70" fmla="*/ 810 w 1158"/>
              <a:gd name="T71" fmla="*/ 615 h 940"/>
              <a:gd name="T72" fmla="*/ 824 w 1158"/>
              <a:gd name="T73" fmla="*/ 593 h 940"/>
              <a:gd name="T74" fmla="*/ 853 w 1158"/>
              <a:gd name="T75" fmla="*/ 578 h 940"/>
              <a:gd name="T76" fmla="*/ 884 w 1158"/>
              <a:gd name="T77" fmla="*/ 569 h 940"/>
              <a:gd name="T78" fmla="*/ 921 w 1158"/>
              <a:gd name="T79" fmla="*/ 561 h 940"/>
              <a:gd name="T80" fmla="*/ 954 w 1158"/>
              <a:gd name="T81" fmla="*/ 553 h 940"/>
              <a:gd name="T82" fmla="*/ 982 w 1158"/>
              <a:gd name="T83" fmla="*/ 542 h 940"/>
              <a:gd name="T84" fmla="*/ 1003 w 1158"/>
              <a:gd name="T85" fmla="*/ 526 h 940"/>
              <a:gd name="T86" fmla="*/ 1021 w 1158"/>
              <a:gd name="T87" fmla="*/ 501 h 940"/>
              <a:gd name="T88" fmla="*/ 1030 w 1158"/>
              <a:gd name="T89" fmla="*/ 469 h 940"/>
              <a:gd name="T90" fmla="*/ 1026 w 1158"/>
              <a:gd name="T91" fmla="*/ 438 h 940"/>
              <a:gd name="T92" fmla="*/ 1016 w 1158"/>
              <a:gd name="T93" fmla="*/ 398 h 940"/>
              <a:gd name="T94" fmla="*/ 1010 w 1158"/>
              <a:gd name="T95" fmla="*/ 364 h 940"/>
              <a:gd name="T96" fmla="*/ 1012 w 1158"/>
              <a:gd name="T97" fmla="*/ 331 h 940"/>
              <a:gd name="T98" fmla="*/ 1022 w 1158"/>
              <a:gd name="T99" fmla="*/ 303 h 940"/>
              <a:gd name="T100" fmla="*/ 1039 w 1158"/>
              <a:gd name="T101" fmla="*/ 278 h 940"/>
              <a:gd name="T102" fmla="*/ 1064 w 1158"/>
              <a:gd name="T103" fmla="*/ 254 h 940"/>
              <a:gd name="T104" fmla="*/ 1093 w 1158"/>
              <a:gd name="T105" fmla="*/ 240 h 940"/>
              <a:gd name="T106" fmla="*/ 1122 w 1158"/>
              <a:gd name="T107" fmla="*/ 234 h 940"/>
              <a:gd name="T108" fmla="*/ 1158 w 1158"/>
              <a:gd name="T109" fmla="*/ 234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58" h="940">
                <a:moveTo>
                  <a:pt x="1158" y="234"/>
                </a:moveTo>
                <a:lnTo>
                  <a:pt x="1158" y="0"/>
                </a:lnTo>
                <a:lnTo>
                  <a:pt x="0" y="0"/>
                </a:lnTo>
                <a:lnTo>
                  <a:pt x="1" y="940"/>
                </a:lnTo>
                <a:lnTo>
                  <a:pt x="104" y="940"/>
                </a:lnTo>
                <a:lnTo>
                  <a:pt x="109" y="922"/>
                </a:lnTo>
                <a:lnTo>
                  <a:pt x="109" y="909"/>
                </a:lnTo>
                <a:lnTo>
                  <a:pt x="106" y="891"/>
                </a:lnTo>
                <a:lnTo>
                  <a:pt x="100" y="872"/>
                </a:lnTo>
                <a:lnTo>
                  <a:pt x="94" y="849"/>
                </a:lnTo>
                <a:lnTo>
                  <a:pt x="91" y="831"/>
                </a:lnTo>
                <a:lnTo>
                  <a:pt x="90" y="815"/>
                </a:lnTo>
                <a:lnTo>
                  <a:pt x="93" y="797"/>
                </a:lnTo>
                <a:lnTo>
                  <a:pt x="98" y="780"/>
                </a:lnTo>
                <a:lnTo>
                  <a:pt x="109" y="763"/>
                </a:lnTo>
                <a:lnTo>
                  <a:pt x="122" y="750"/>
                </a:lnTo>
                <a:lnTo>
                  <a:pt x="136" y="737"/>
                </a:lnTo>
                <a:lnTo>
                  <a:pt x="152" y="728"/>
                </a:lnTo>
                <a:lnTo>
                  <a:pt x="171" y="720"/>
                </a:lnTo>
                <a:lnTo>
                  <a:pt x="188" y="717"/>
                </a:lnTo>
                <a:lnTo>
                  <a:pt x="212" y="716"/>
                </a:lnTo>
                <a:lnTo>
                  <a:pt x="240" y="718"/>
                </a:lnTo>
                <a:lnTo>
                  <a:pt x="258" y="720"/>
                </a:lnTo>
                <a:lnTo>
                  <a:pt x="274" y="725"/>
                </a:lnTo>
                <a:lnTo>
                  <a:pt x="289" y="734"/>
                </a:lnTo>
                <a:lnTo>
                  <a:pt x="308" y="749"/>
                </a:lnTo>
                <a:lnTo>
                  <a:pt x="320" y="763"/>
                </a:lnTo>
                <a:lnTo>
                  <a:pt x="331" y="778"/>
                </a:lnTo>
                <a:lnTo>
                  <a:pt x="337" y="794"/>
                </a:lnTo>
                <a:lnTo>
                  <a:pt x="341" y="809"/>
                </a:lnTo>
                <a:lnTo>
                  <a:pt x="341" y="826"/>
                </a:lnTo>
                <a:lnTo>
                  <a:pt x="339" y="843"/>
                </a:lnTo>
                <a:lnTo>
                  <a:pt x="335" y="859"/>
                </a:lnTo>
                <a:lnTo>
                  <a:pt x="331" y="874"/>
                </a:lnTo>
                <a:lnTo>
                  <a:pt x="326" y="890"/>
                </a:lnTo>
                <a:lnTo>
                  <a:pt x="323" y="906"/>
                </a:lnTo>
                <a:lnTo>
                  <a:pt x="323" y="920"/>
                </a:lnTo>
                <a:lnTo>
                  <a:pt x="327" y="936"/>
                </a:lnTo>
                <a:lnTo>
                  <a:pt x="521" y="936"/>
                </a:lnTo>
                <a:lnTo>
                  <a:pt x="519" y="903"/>
                </a:lnTo>
                <a:lnTo>
                  <a:pt x="521" y="879"/>
                </a:lnTo>
                <a:lnTo>
                  <a:pt x="521" y="861"/>
                </a:lnTo>
                <a:lnTo>
                  <a:pt x="522" y="844"/>
                </a:lnTo>
                <a:lnTo>
                  <a:pt x="524" y="826"/>
                </a:lnTo>
                <a:lnTo>
                  <a:pt x="528" y="808"/>
                </a:lnTo>
                <a:lnTo>
                  <a:pt x="533" y="796"/>
                </a:lnTo>
                <a:lnTo>
                  <a:pt x="540" y="785"/>
                </a:lnTo>
                <a:lnTo>
                  <a:pt x="550" y="776"/>
                </a:lnTo>
                <a:lnTo>
                  <a:pt x="561" y="769"/>
                </a:lnTo>
                <a:lnTo>
                  <a:pt x="574" y="765"/>
                </a:lnTo>
                <a:lnTo>
                  <a:pt x="588" y="763"/>
                </a:lnTo>
                <a:lnTo>
                  <a:pt x="601" y="762"/>
                </a:lnTo>
                <a:lnTo>
                  <a:pt x="618" y="762"/>
                </a:lnTo>
                <a:lnTo>
                  <a:pt x="634" y="763"/>
                </a:lnTo>
                <a:lnTo>
                  <a:pt x="647" y="765"/>
                </a:lnTo>
                <a:lnTo>
                  <a:pt x="664" y="766"/>
                </a:lnTo>
                <a:lnTo>
                  <a:pt x="682" y="768"/>
                </a:lnTo>
                <a:lnTo>
                  <a:pt x="702" y="768"/>
                </a:lnTo>
                <a:lnTo>
                  <a:pt x="719" y="766"/>
                </a:lnTo>
                <a:lnTo>
                  <a:pt x="736" y="763"/>
                </a:lnTo>
                <a:lnTo>
                  <a:pt x="754" y="759"/>
                </a:lnTo>
                <a:lnTo>
                  <a:pt x="767" y="752"/>
                </a:lnTo>
                <a:lnTo>
                  <a:pt x="781" y="743"/>
                </a:lnTo>
                <a:lnTo>
                  <a:pt x="790" y="731"/>
                </a:lnTo>
                <a:lnTo>
                  <a:pt x="799" y="718"/>
                </a:lnTo>
                <a:lnTo>
                  <a:pt x="803" y="705"/>
                </a:lnTo>
                <a:lnTo>
                  <a:pt x="805" y="690"/>
                </a:lnTo>
                <a:lnTo>
                  <a:pt x="803" y="675"/>
                </a:lnTo>
                <a:lnTo>
                  <a:pt x="802" y="659"/>
                </a:lnTo>
                <a:lnTo>
                  <a:pt x="803" y="642"/>
                </a:lnTo>
                <a:lnTo>
                  <a:pt x="806" y="629"/>
                </a:lnTo>
                <a:lnTo>
                  <a:pt x="810" y="615"/>
                </a:lnTo>
                <a:lnTo>
                  <a:pt x="816" y="602"/>
                </a:lnTo>
                <a:lnTo>
                  <a:pt x="824" y="593"/>
                </a:lnTo>
                <a:lnTo>
                  <a:pt x="837" y="584"/>
                </a:lnTo>
                <a:lnTo>
                  <a:pt x="853" y="578"/>
                </a:lnTo>
                <a:lnTo>
                  <a:pt x="869" y="573"/>
                </a:lnTo>
                <a:lnTo>
                  <a:pt x="884" y="569"/>
                </a:lnTo>
                <a:lnTo>
                  <a:pt x="900" y="565"/>
                </a:lnTo>
                <a:lnTo>
                  <a:pt x="921" y="561"/>
                </a:lnTo>
                <a:lnTo>
                  <a:pt x="937" y="558"/>
                </a:lnTo>
                <a:lnTo>
                  <a:pt x="954" y="553"/>
                </a:lnTo>
                <a:lnTo>
                  <a:pt x="968" y="548"/>
                </a:lnTo>
                <a:lnTo>
                  <a:pt x="982" y="542"/>
                </a:lnTo>
                <a:lnTo>
                  <a:pt x="993" y="534"/>
                </a:lnTo>
                <a:lnTo>
                  <a:pt x="1003" y="526"/>
                </a:lnTo>
                <a:lnTo>
                  <a:pt x="1014" y="513"/>
                </a:lnTo>
                <a:lnTo>
                  <a:pt x="1021" y="501"/>
                </a:lnTo>
                <a:lnTo>
                  <a:pt x="1027" y="487"/>
                </a:lnTo>
                <a:lnTo>
                  <a:pt x="1030" y="469"/>
                </a:lnTo>
                <a:lnTo>
                  <a:pt x="1028" y="454"/>
                </a:lnTo>
                <a:lnTo>
                  <a:pt x="1026" y="438"/>
                </a:lnTo>
                <a:lnTo>
                  <a:pt x="1021" y="419"/>
                </a:lnTo>
                <a:lnTo>
                  <a:pt x="1016" y="398"/>
                </a:lnTo>
                <a:lnTo>
                  <a:pt x="1011" y="379"/>
                </a:lnTo>
                <a:lnTo>
                  <a:pt x="1010" y="364"/>
                </a:lnTo>
                <a:lnTo>
                  <a:pt x="1010" y="350"/>
                </a:lnTo>
                <a:lnTo>
                  <a:pt x="1012" y="331"/>
                </a:lnTo>
                <a:lnTo>
                  <a:pt x="1017" y="315"/>
                </a:lnTo>
                <a:lnTo>
                  <a:pt x="1022" y="303"/>
                </a:lnTo>
                <a:lnTo>
                  <a:pt x="1029" y="291"/>
                </a:lnTo>
                <a:lnTo>
                  <a:pt x="1039" y="278"/>
                </a:lnTo>
                <a:lnTo>
                  <a:pt x="1050" y="265"/>
                </a:lnTo>
                <a:lnTo>
                  <a:pt x="1064" y="254"/>
                </a:lnTo>
                <a:lnTo>
                  <a:pt x="1079" y="245"/>
                </a:lnTo>
                <a:lnTo>
                  <a:pt x="1093" y="240"/>
                </a:lnTo>
                <a:lnTo>
                  <a:pt x="1107" y="236"/>
                </a:lnTo>
                <a:lnTo>
                  <a:pt x="1122" y="234"/>
                </a:lnTo>
                <a:lnTo>
                  <a:pt x="1140" y="234"/>
                </a:lnTo>
                <a:lnTo>
                  <a:pt x="1158" y="234"/>
                </a:lnTo>
                <a:close/>
              </a:path>
            </a:pathLst>
          </a:custGeom>
          <a:solidFill>
            <a:srgbClr val="6699FF"/>
          </a:solidFill>
          <a:ln w="12700">
            <a:solidFill>
              <a:schemeClr val="bg2"/>
            </a:solidFill>
            <a:prstDash val="solid"/>
            <a:round/>
            <a:headEnd/>
            <a:tailEnd/>
          </a:ln>
        </p:spPr>
        <p:txBody>
          <a:bodyPr/>
          <a:lstStyle/>
          <a:p>
            <a:pPr defTabSz="457200"/>
            <a:endParaRPr lang="it-IT">
              <a:solidFill>
                <a:prstClr val="black"/>
              </a:solidFill>
            </a:endParaRPr>
          </a:p>
        </p:txBody>
      </p:sp>
      <p:sp>
        <p:nvSpPr>
          <p:cNvPr id="7172" name="Freeform 4"/>
          <p:cNvSpPr>
            <a:spLocks/>
          </p:cNvSpPr>
          <p:nvPr/>
        </p:nvSpPr>
        <p:spPr bwMode="auto">
          <a:xfrm>
            <a:off x="2630488" y="3752851"/>
            <a:ext cx="3338512" cy="1997075"/>
          </a:xfrm>
          <a:custGeom>
            <a:avLst/>
            <a:gdLst>
              <a:gd name="T0" fmla="*/ 1153 w 1153"/>
              <a:gd name="T1" fmla="*/ 1122 h 1122"/>
              <a:gd name="T2" fmla="*/ 0 w 1153"/>
              <a:gd name="T3" fmla="*/ 226 h 1122"/>
              <a:gd name="T4" fmla="*/ 104 w 1153"/>
              <a:gd name="T5" fmla="*/ 218 h 1122"/>
              <a:gd name="T6" fmla="*/ 107 w 1153"/>
              <a:gd name="T7" fmla="*/ 198 h 1122"/>
              <a:gd name="T8" fmla="*/ 102 w 1153"/>
              <a:gd name="T9" fmla="*/ 173 h 1122"/>
              <a:gd name="T10" fmla="*/ 94 w 1153"/>
              <a:gd name="T11" fmla="*/ 143 h 1122"/>
              <a:gd name="T12" fmla="*/ 89 w 1153"/>
              <a:gd name="T13" fmla="*/ 114 h 1122"/>
              <a:gd name="T14" fmla="*/ 90 w 1153"/>
              <a:gd name="T15" fmla="*/ 87 h 1122"/>
              <a:gd name="T16" fmla="*/ 99 w 1153"/>
              <a:gd name="T17" fmla="*/ 60 h 1122"/>
              <a:gd name="T18" fmla="*/ 118 w 1153"/>
              <a:gd name="T19" fmla="*/ 38 h 1122"/>
              <a:gd name="T20" fmla="*/ 139 w 1153"/>
              <a:gd name="T21" fmla="*/ 20 h 1122"/>
              <a:gd name="T22" fmla="*/ 165 w 1153"/>
              <a:gd name="T23" fmla="*/ 7 h 1122"/>
              <a:gd name="T24" fmla="*/ 198 w 1153"/>
              <a:gd name="T25" fmla="*/ 1 h 1122"/>
              <a:gd name="T26" fmla="*/ 227 w 1153"/>
              <a:gd name="T27" fmla="*/ 0 h 1122"/>
              <a:gd name="T28" fmla="*/ 252 w 1153"/>
              <a:gd name="T29" fmla="*/ 3 h 1122"/>
              <a:gd name="T30" fmla="*/ 278 w 1153"/>
              <a:gd name="T31" fmla="*/ 11 h 1122"/>
              <a:gd name="T32" fmla="*/ 299 w 1153"/>
              <a:gd name="T33" fmla="*/ 25 h 1122"/>
              <a:gd name="T34" fmla="*/ 319 w 1153"/>
              <a:gd name="T35" fmla="*/ 46 h 1122"/>
              <a:gd name="T36" fmla="*/ 335 w 1153"/>
              <a:gd name="T37" fmla="*/ 69 h 1122"/>
              <a:gd name="T38" fmla="*/ 344 w 1153"/>
              <a:gd name="T39" fmla="*/ 101 h 1122"/>
              <a:gd name="T40" fmla="*/ 340 w 1153"/>
              <a:gd name="T41" fmla="*/ 133 h 1122"/>
              <a:gd name="T42" fmla="*/ 332 w 1153"/>
              <a:gd name="T43" fmla="*/ 165 h 1122"/>
              <a:gd name="T44" fmla="*/ 324 w 1153"/>
              <a:gd name="T45" fmla="*/ 197 h 1122"/>
              <a:gd name="T46" fmla="*/ 326 w 1153"/>
              <a:gd name="T47" fmla="*/ 212 h 1122"/>
              <a:gd name="T48" fmla="*/ 520 w 1153"/>
              <a:gd name="T49" fmla="*/ 220 h 1122"/>
              <a:gd name="T50" fmla="*/ 515 w 1153"/>
              <a:gd name="T51" fmla="*/ 279 h 1122"/>
              <a:gd name="T52" fmla="*/ 517 w 1153"/>
              <a:gd name="T53" fmla="*/ 314 h 1122"/>
              <a:gd name="T54" fmla="*/ 522 w 1153"/>
              <a:gd name="T55" fmla="*/ 350 h 1122"/>
              <a:gd name="T56" fmla="*/ 535 w 1153"/>
              <a:gd name="T57" fmla="*/ 372 h 1122"/>
              <a:gd name="T58" fmla="*/ 556 w 1153"/>
              <a:gd name="T59" fmla="*/ 388 h 1122"/>
              <a:gd name="T60" fmla="*/ 582 w 1153"/>
              <a:gd name="T61" fmla="*/ 395 h 1122"/>
              <a:gd name="T62" fmla="*/ 612 w 1153"/>
              <a:gd name="T63" fmla="*/ 396 h 1122"/>
              <a:gd name="T64" fmla="*/ 641 w 1153"/>
              <a:gd name="T65" fmla="*/ 393 h 1122"/>
              <a:gd name="T66" fmla="*/ 677 w 1153"/>
              <a:gd name="T67" fmla="*/ 389 h 1122"/>
              <a:gd name="T68" fmla="*/ 714 w 1153"/>
              <a:gd name="T69" fmla="*/ 391 h 1122"/>
              <a:gd name="T70" fmla="*/ 748 w 1153"/>
              <a:gd name="T71" fmla="*/ 400 h 1122"/>
              <a:gd name="T72" fmla="*/ 776 w 1153"/>
              <a:gd name="T73" fmla="*/ 416 h 1122"/>
              <a:gd name="T74" fmla="*/ 793 w 1153"/>
              <a:gd name="T75" fmla="*/ 440 h 1122"/>
              <a:gd name="T76" fmla="*/ 800 w 1153"/>
              <a:gd name="T77" fmla="*/ 468 h 1122"/>
              <a:gd name="T78" fmla="*/ 797 w 1153"/>
              <a:gd name="T79" fmla="*/ 500 h 1122"/>
              <a:gd name="T80" fmla="*/ 800 w 1153"/>
              <a:gd name="T81" fmla="*/ 530 h 1122"/>
              <a:gd name="T82" fmla="*/ 811 w 1153"/>
              <a:gd name="T83" fmla="*/ 556 h 1122"/>
              <a:gd name="T84" fmla="*/ 831 w 1153"/>
              <a:gd name="T85" fmla="*/ 574 h 1122"/>
              <a:gd name="T86" fmla="*/ 864 w 1153"/>
              <a:gd name="T87" fmla="*/ 585 h 1122"/>
              <a:gd name="T88" fmla="*/ 895 w 1153"/>
              <a:gd name="T89" fmla="*/ 593 h 1122"/>
              <a:gd name="T90" fmla="*/ 932 w 1153"/>
              <a:gd name="T91" fmla="*/ 600 h 1122"/>
              <a:gd name="T92" fmla="*/ 963 w 1153"/>
              <a:gd name="T93" fmla="*/ 610 h 1122"/>
              <a:gd name="T94" fmla="*/ 988 w 1153"/>
              <a:gd name="T95" fmla="*/ 624 h 1122"/>
              <a:gd name="T96" fmla="*/ 1009 w 1153"/>
              <a:gd name="T97" fmla="*/ 645 h 1122"/>
              <a:gd name="T98" fmla="*/ 1022 w 1153"/>
              <a:gd name="T99" fmla="*/ 670 h 1122"/>
              <a:gd name="T100" fmla="*/ 1023 w 1153"/>
              <a:gd name="T101" fmla="*/ 705 h 1122"/>
              <a:gd name="T102" fmla="*/ 1016 w 1153"/>
              <a:gd name="T103" fmla="*/ 739 h 1122"/>
              <a:gd name="T104" fmla="*/ 1006 w 1153"/>
              <a:gd name="T105" fmla="*/ 779 h 1122"/>
              <a:gd name="T106" fmla="*/ 1004 w 1153"/>
              <a:gd name="T107" fmla="*/ 808 h 1122"/>
              <a:gd name="T108" fmla="*/ 1011 w 1153"/>
              <a:gd name="T109" fmla="*/ 843 h 1122"/>
              <a:gd name="T110" fmla="*/ 1024 w 1153"/>
              <a:gd name="T111" fmla="*/ 867 h 1122"/>
              <a:gd name="T112" fmla="*/ 1045 w 1153"/>
              <a:gd name="T113" fmla="*/ 893 h 1122"/>
              <a:gd name="T114" fmla="*/ 1073 w 1153"/>
              <a:gd name="T115" fmla="*/ 913 h 1122"/>
              <a:gd name="T116" fmla="*/ 1102 w 1153"/>
              <a:gd name="T117" fmla="*/ 922 h 1122"/>
              <a:gd name="T118" fmla="*/ 1135 w 1153"/>
              <a:gd name="T119" fmla="*/ 925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53" h="1122">
                <a:moveTo>
                  <a:pt x="1153" y="924"/>
                </a:moveTo>
                <a:lnTo>
                  <a:pt x="1153" y="1122"/>
                </a:lnTo>
                <a:lnTo>
                  <a:pt x="1" y="1122"/>
                </a:lnTo>
                <a:lnTo>
                  <a:pt x="0" y="226"/>
                </a:lnTo>
                <a:lnTo>
                  <a:pt x="100" y="226"/>
                </a:lnTo>
                <a:lnTo>
                  <a:pt x="104" y="218"/>
                </a:lnTo>
                <a:lnTo>
                  <a:pt x="107" y="207"/>
                </a:lnTo>
                <a:lnTo>
                  <a:pt x="107" y="198"/>
                </a:lnTo>
                <a:lnTo>
                  <a:pt x="106" y="187"/>
                </a:lnTo>
                <a:lnTo>
                  <a:pt x="102" y="173"/>
                </a:lnTo>
                <a:lnTo>
                  <a:pt x="98" y="155"/>
                </a:lnTo>
                <a:lnTo>
                  <a:pt x="94" y="143"/>
                </a:lnTo>
                <a:lnTo>
                  <a:pt x="90" y="128"/>
                </a:lnTo>
                <a:lnTo>
                  <a:pt x="89" y="114"/>
                </a:lnTo>
                <a:lnTo>
                  <a:pt x="89" y="100"/>
                </a:lnTo>
                <a:lnTo>
                  <a:pt x="90" y="87"/>
                </a:lnTo>
                <a:lnTo>
                  <a:pt x="94" y="73"/>
                </a:lnTo>
                <a:lnTo>
                  <a:pt x="99" y="60"/>
                </a:lnTo>
                <a:lnTo>
                  <a:pt x="107" y="50"/>
                </a:lnTo>
                <a:lnTo>
                  <a:pt x="118" y="38"/>
                </a:lnTo>
                <a:lnTo>
                  <a:pt x="128" y="29"/>
                </a:lnTo>
                <a:lnTo>
                  <a:pt x="139" y="20"/>
                </a:lnTo>
                <a:lnTo>
                  <a:pt x="151" y="13"/>
                </a:lnTo>
                <a:lnTo>
                  <a:pt x="165" y="7"/>
                </a:lnTo>
                <a:lnTo>
                  <a:pt x="181" y="3"/>
                </a:lnTo>
                <a:lnTo>
                  <a:pt x="198" y="1"/>
                </a:lnTo>
                <a:lnTo>
                  <a:pt x="212" y="0"/>
                </a:lnTo>
                <a:lnTo>
                  <a:pt x="227" y="0"/>
                </a:lnTo>
                <a:lnTo>
                  <a:pt x="241" y="1"/>
                </a:lnTo>
                <a:lnTo>
                  <a:pt x="252" y="3"/>
                </a:lnTo>
                <a:lnTo>
                  <a:pt x="265" y="7"/>
                </a:lnTo>
                <a:lnTo>
                  <a:pt x="278" y="11"/>
                </a:lnTo>
                <a:lnTo>
                  <a:pt x="288" y="17"/>
                </a:lnTo>
                <a:lnTo>
                  <a:pt x="299" y="25"/>
                </a:lnTo>
                <a:lnTo>
                  <a:pt x="309" y="35"/>
                </a:lnTo>
                <a:lnTo>
                  <a:pt x="319" y="46"/>
                </a:lnTo>
                <a:lnTo>
                  <a:pt x="328" y="57"/>
                </a:lnTo>
                <a:lnTo>
                  <a:pt x="335" y="69"/>
                </a:lnTo>
                <a:lnTo>
                  <a:pt x="340" y="84"/>
                </a:lnTo>
                <a:lnTo>
                  <a:pt x="344" y="101"/>
                </a:lnTo>
                <a:lnTo>
                  <a:pt x="344" y="117"/>
                </a:lnTo>
                <a:lnTo>
                  <a:pt x="340" y="133"/>
                </a:lnTo>
                <a:lnTo>
                  <a:pt x="336" y="149"/>
                </a:lnTo>
                <a:lnTo>
                  <a:pt x="332" y="165"/>
                </a:lnTo>
                <a:lnTo>
                  <a:pt x="327" y="183"/>
                </a:lnTo>
                <a:lnTo>
                  <a:pt x="324" y="197"/>
                </a:lnTo>
                <a:lnTo>
                  <a:pt x="324" y="205"/>
                </a:lnTo>
                <a:lnTo>
                  <a:pt x="326" y="212"/>
                </a:lnTo>
                <a:lnTo>
                  <a:pt x="329" y="220"/>
                </a:lnTo>
                <a:lnTo>
                  <a:pt x="520" y="220"/>
                </a:lnTo>
                <a:lnTo>
                  <a:pt x="516" y="257"/>
                </a:lnTo>
                <a:lnTo>
                  <a:pt x="515" y="279"/>
                </a:lnTo>
                <a:lnTo>
                  <a:pt x="516" y="297"/>
                </a:lnTo>
                <a:lnTo>
                  <a:pt x="517" y="314"/>
                </a:lnTo>
                <a:lnTo>
                  <a:pt x="519" y="332"/>
                </a:lnTo>
                <a:lnTo>
                  <a:pt x="522" y="350"/>
                </a:lnTo>
                <a:lnTo>
                  <a:pt x="528" y="362"/>
                </a:lnTo>
                <a:lnTo>
                  <a:pt x="535" y="372"/>
                </a:lnTo>
                <a:lnTo>
                  <a:pt x="544" y="381"/>
                </a:lnTo>
                <a:lnTo>
                  <a:pt x="556" y="388"/>
                </a:lnTo>
                <a:lnTo>
                  <a:pt x="569" y="393"/>
                </a:lnTo>
                <a:lnTo>
                  <a:pt x="582" y="395"/>
                </a:lnTo>
                <a:lnTo>
                  <a:pt x="596" y="396"/>
                </a:lnTo>
                <a:lnTo>
                  <a:pt x="612" y="396"/>
                </a:lnTo>
                <a:lnTo>
                  <a:pt x="629" y="394"/>
                </a:lnTo>
                <a:lnTo>
                  <a:pt x="641" y="393"/>
                </a:lnTo>
                <a:lnTo>
                  <a:pt x="659" y="391"/>
                </a:lnTo>
                <a:lnTo>
                  <a:pt x="677" y="389"/>
                </a:lnTo>
                <a:lnTo>
                  <a:pt x="697" y="389"/>
                </a:lnTo>
                <a:lnTo>
                  <a:pt x="714" y="391"/>
                </a:lnTo>
                <a:lnTo>
                  <a:pt x="731" y="394"/>
                </a:lnTo>
                <a:lnTo>
                  <a:pt x="748" y="400"/>
                </a:lnTo>
                <a:lnTo>
                  <a:pt x="762" y="406"/>
                </a:lnTo>
                <a:lnTo>
                  <a:pt x="776" y="416"/>
                </a:lnTo>
                <a:lnTo>
                  <a:pt x="785" y="427"/>
                </a:lnTo>
                <a:lnTo>
                  <a:pt x="793" y="440"/>
                </a:lnTo>
                <a:lnTo>
                  <a:pt x="798" y="454"/>
                </a:lnTo>
                <a:lnTo>
                  <a:pt x="800" y="468"/>
                </a:lnTo>
                <a:lnTo>
                  <a:pt x="798" y="484"/>
                </a:lnTo>
                <a:lnTo>
                  <a:pt x="797" y="500"/>
                </a:lnTo>
                <a:lnTo>
                  <a:pt x="798" y="516"/>
                </a:lnTo>
                <a:lnTo>
                  <a:pt x="800" y="530"/>
                </a:lnTo>
                <a:lnTo>
                  <a:pt x="805" y="543"/>
                </a:lnTo>
                <a:lnTo>
                  <a:pt x="811" y="556"/>
                </a:lnTo>
                <a:lnTo>
                  <a:pt x="819" y="565"/>
                </a:lnTo>
                <a:lnTo>
                  <a:pt x="831" y="574"/>
                </a:lnTo>
                <a:lnTo>
                  <a:pt x="847" y="580"/>
                </a:lnTo>
                <a:lnTo>
                  <a:pt x="864" y="585"/>
                </a:lnTo>
                <a:lnTo>
                  <a:pt x="878" y="589"/>
                </a:lnTo>
                <a:lnTo>
                  <a:pt x="895" y="593"/>
                </a:lnTo>
                <a:lnTo>
                  <a:pt x="915" y="597"/>
                </a:lnTo>
                <a:lnTo>
                  <a:pt x="932" y="600"/>
                </a:lnTo>
                <a:lnTo>
                  <a:pt x="949" y="605"/>
                </a:lnTo>
                <a:lnTo>
                  <a:pt x="963" y="610"/>
                </a:lnTo>
                <a:lnTo>
                  <a:pt x="977" y="616"/>
                </a:lnTo>
                <a:lnTo>
                  <a:pt x="988" y="624"/>
                </a:lnTo>
                <a:lnTo>
                  <a:pt x="997" y="632"/>
                </a:lnTo>
                <a:lnTo>
                  <a:pt x="1009" y="645"/>
                </a:lnTo>
                <a:lnTo>
                  <a:pt x="1016" y="657"/>
                </a:lnTo>
                <a:lnTo>
                  <a:pt x="1022" y="670"/>
                </a:lnTo>
                <a:lnTo>
                  <a:pt x="1025" y="688"/>
                </a:lnTo>
                <a:lnTo>
                  <a:pt x="1023" y="705"/>
                </a:lnTo>
                <a:lnTo>
                  <a:pt x="1020" y="720"/>
                </a:lnTo>
                <a:lnTo>
                  <a:pt x="1016" y="739"/>
                </a:lnTo>
                <a:lnTo>
                  <a:pt x="1011" y="760"/>
                </a:lnTo>
                <a:lnTo>
                  <a:pt x="1006" y="779"/>
                </a:lnTo>
                <a:lnTo>
                  <a:pt x="1004" y="795"/>
                </a:lnTo>
                <a:lnTo>
                  <a:pt x="1004" y="808"/>
                </a:lnTo>
                <a:lnTo>
                  <a:pt x="1007" y="827"/>
                </a:lnTo>
                <a:lnTo>
                  <a:pt x="1011" y="843"/>
                </a:lnTo>
                <a:lnTo>
                  <a:pt x="1017" y="855"/>
                </a:lnTo>
                <a:lnTo>
                  <a:pt x="1024" y="867"/>
                </a:lnTo>
                <a:lnTo>
                  <a:pt x="1034" y="880"/>
                </a:lnTo>
                <a:lnTo>
                  <a:pt x="1045" y="893"/>
                </a:lnTo>
                <a:lnTo>
                  <a:pt x="1058" y="904"/>
                </a:lnTo>
                <a:lnTo>
                  <a:pt x="1073" y="913"/>
                </a:lnTo>
                <a:lnTo>
                  <a:pt x="1087" y="918"/>
                </a:lnTo>
                <a:lnTo>
                  <a:pt x="1102" y="922"/>
                </a:lnTo>
                <a:lnTo>
                  <a:pt x="1117" y="924"/>
                </a:lnTo>
                <a:lnTo>
                  <a:pt x="1135" y="925"/>
                </a:lnTo>
                <a:lnTo>
                  <a:pt x="1153" y="924"/>
                </a:lnTo>
                <a:close/>
              </a:path>
            </a:pathLst>
          </a:custGeom>
          <a:solidFill>
            <a:srgbClr val="00FF00"/>
          </a:solidFill>
          <a:ln w="12700">
            <a:solidFill>
              <a:srgbClr val="000000"/>
            </a:solidFill>
            <a:prstDash val="solid"/>
            <a:round/>
            <a:headEnd/>
            <a:tailEnd/>
          </a:ln>
        </p:spPr>
        <p:txBody>
          <a:bodyPr/>
          <a:lstStyle/>
          <a:p>
            <a:pPr defTabSz="457200"/>
            <a:endParaRPr lang="it-IT">
              <a:solidFill>
                <a:prstClr val="black"/>
              </a:solidFill>
            </a:endParaRPr>
          </a:p>
        </p:txBody>
      </p:sp>
      <p:sp>
        <p:nvSpPr>
          <p:cNvPr id="7173" name="Rectangle 5"/>
          <p:cNvSpPr>
            <a:spLocks noChangeArrowheads="1"/>
          </p:cNvSpPr>
          <p:nvPr/>
        </p:nvSpPr>
        <p:spPr bwMode="auto">
          <a:xfrm>
            <a:off x="3495675" y="4867275"/>
            <a:ext cx="22923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lvl="1" defTabSz="457200" eaLnBrk="0" hangingPunct="0"/>
            <a:r>
              <a:rPr lang="it-IT" altLang="it-IT" sz="2200" b="1">
                <a:solidFill>
                  <a:prstClr val="black"/>
                </a:solidFill>
                <a:latin typeface="Comic Sans MS" panose="030F0702030302020204" pitchFamily="66" charset="0"/>
                <a:cs typeface="Arial" panose="020B0604020202020204" pitchFamily="34" charset="0"/>
              </a:rPr>
              <a:t>Supporto Sociale</a:t>
            </a:r>
            <a:endParaRPr lang="it-IT" altLang="it-IT" sz="2200" b="1" baseline="30000">
              <a:solidFill>
                <a:prstClr val="black"/>
              </a:solidFill>
              <a:latin typeface="Comic Sans MS" panose="030F0702030302020204" pitchFamily="66" charset="0"/>
              <a:cs typeface="Arial" panose="020B0604020202020204" pitchFamily="34" charset="0"/>
            </a:endParaRPr>
          </a:p>
        </p:txBody>
      </p:sp>
      <p:sp>
        <p:nvSpPr>
          <p:cNvPr id="7174" name="Freeform 6"/>
          <p:cNvSpPr>
            <a:spLocks/>
          </p:cNvSpPr>
          <p:nvPr/>
        </p:nvSpPr>
        <p:spPr bwMode="auto">
          <a:xfrm>
            <a:off x="6329365" y="1702594"/>
            <a:ext cx="3114675" cy="1997075"/>
          </a:xfrm>
          <a:custGeom>
            <a:avLst/>
            <a:gdLst>
              <a:gd name="T0" fmla="*/ 0 w 1153"/>
              <a:gd name="T1" fmla="*/ 0 h 1122"/>
              <a:gd name="T2" fmla="*/ 1153 w 1153"/>
              <a:gd name="T3" fmla="*/ 896 h 1122"/>
              <a:gd name="T4" fmla="*/ 1049 w 1153"/>
              <a:gd name="T5" fmla="*/ 904 h 1122"/>
              <a:gd name="T6" fmla="*/ 1046 w 1153"/>
              <a:gd name="T7" fmla="*/ 924 h 1122"/>
              <a:gd name="T8" fmla="*/ 1051 w 1153"/>
              <a:gd name="T9" fmla="*/ 949 h 1122"/>
              <a:gd name="T10" fmla="*/ 1059 w 1153"/>
              <a:gd name="T11" fmla="*/ 979 h 1122"/>
              <a:gd name="T12" fmla="*/ 1064 w 1153"/>
              <a:gd name="T13" fmla="*/ 1008 h 1122"/>
              <a:gd name="T14" fmla="*/ 1062 w 1153"/>
              <a:gd name="T15" fmla="*/ 1035 h 1122"/>
              <a:gd name="T16" fmla="*/ 1054 w 1153"/>
              <a:gd name="T17" fmla="*/ 1062 h 1122"/>
              <a:gd name="T18" fmla="*/ 1035 w 1153"/>
              <a:gd name="T19" fmla="*/ 1084 h 1122"/>
              <a:gd name="T20" fmla="*/ 1014 w 1153"/>
              <a:gd name="T21" fmla="*/ 1102 h 1122"/>
              <a:gd name="T22" fmla="*/ 988 w 1153"/>
              <a:gd name="T23" fmla="*/ 1114 h 1122"/>
              <a:gd name="T24" fmla="*/ 955 w 1153"/>
              <a:gd name="T25" fmla="*/ 1121 h 1122"/>
              <a:gd name="T26" fmla="*/ 926 w 1153"/>
              <a:gd name="T27" fmla="*/ 1122 h 1122"/>
              <a:gd name="T28" fmla="*/ 901 w 1153"/>
              <a:gd name="T29" fmla="*/ 1119 h 1122"/>
              <a:gd name="T30" fmla="*/ 875 w 1153"/>
              <a:gd name="T31" fmla="*/ 1111 h 1122"/>
              <a:gd name="T32" fmla="*/ 854 w 1153"/>
              <a:gd name="T33" fmla="*/ 1097 h 1122"/>
              <a:gd name="T34" fmla="*/ 834 w 1153"/>
              <a:gd name="T35" fmla="*/ 1076 h 1122"/>
              <a:gd name="T36" fmla="*/ 818 w 1153"/>
              <a:gd name="T37" fmla="*/ 1053 h 1122"/>
              <a:gd name="T38" fmla="*/ 809 w 1153"/>
              <a:gd name="T39" fmla="*/ 1021 h 1122"/>
              <a:gd name="T40" fmla="*/ 813 w 1153"/>
              <a:gd name="T41" fmla="*/ 989 h 1122"/>
              <a:gd name="T42" fmla="*/ 821 w 1153"/>
              <a:gd name="T43" fmla="*/ 957 h 1122"/>
              <a:gd name="T44" fmla="*/ 828 w 1153"/>
              <a:gd name="T45" fmla="*/ 925 h 1122"/>
              <a:gd name="T46" fmla="*/ 827 w 1153"/>
              <a:gd name="T47" fmla="*/ 910 h 1122"/>
              <a:gd name="T48" fmla="*/ 632 w 1153"/>
              <a:gd name="T49" fmla="*/ 902 h 1122"/>
              <a:gd name="T50" fmla="*/ 634 w 1153"/>
              <a:gd name="T51" fmla="*/ 849 h 1122"/>
              <a:gd name="T52" fmla="*/ 630 w 1153"/>
              <a:gd name="T53" fmla="*/ 814 h 1122"/>
              <a:gd name="T54" fmla="*/ 622 w 1153"/>
              <a:gd name="T55" fmla="*/ 793 h 1122"/>
              <a:gd name="T56" fmla="*/ 606 w 1153"/>
              <a:gd name="T57" fmla="*/ 776 h 1122"/>
              <a:gd name="T58" fmla="*/ 584 w 1153"/>
              <a:gd name="T59" fmla="*/ 765 h 1122"/>
              <a:gd name="T60" fmla="*/ 557 w 1153"/>
              <a:gd name="T61" fmla="*/ 762 h 1122"/>
              <a:gd name="T62" fmla="*/ 518 w 1153"/>
              <a:gd name="T63" fmla="*/ 764 h 1122"/>
              <a:gd name="T64" fmla="*/ 481 w 1153"/>
              <a:gd name="T65" fmla="*/ 767 h 1122"/>
              <a:gd name="T66" fmla="*/ 443 w 1153"/>
              <a:gd name="T67" fmla="*/ 767 h 1122"/>
              <a:gd name="T68" fmla="*/ 405 w 1153"/>
              <a:gd name="T69" fmla="*/ 760 h 1122"/>
              <a:gd name="T70" fmla="*/ 376 w 1153"/>
              <a:gd name="T71" fmla="*/ 743 h 1122"/>
              <a:gd name="T72" fmla="*/ 359 w 1153"/>
              <a:gd name="T73" fmla="*/ 720 h 1122"/>
              <a:gd name="T74" fmla="*/ 352 w 1153"/>
              <a:gd name="T75" fmla="*/ 689 h 1122"/>
              <a:gd name="T76" fmla="*/ 353 w 1153"/>
              <a:gd name="T77" fmla="*/ 654 h 1122"/>
              <a:gd name="T78" fmla="*/ 348 w 1153"/>
              <a:gd name="T79" fmla="*/ 622 h 1122"/>
              <a:gd name="T80" fmla="*/ 340 w 1153"/>
              <a:gd name="T81" fmla="*/ 602 h 1122"/>
              <a:gd name="T82" fmla="*/ 328 w 1153"/>
              <a:gd name="T83" fmla="*/ 589 h 1122"/>
              <a:gd name="T84" fmla="*/ 300 w 1153"/>
              <a:gd name="T85" fmla="*/ 576 h 1122"/>
              <a:gd name="T86" fmla="*/ 263 w 1153"/>
              <a:gd name="T87" fmla="*/ 566 h 1122"/>
              <a:gd name="T88" fmla="*/ 222 w 1153"/>
              <a:gd name="T89" fmla="*/ 559 h 1122"/>
              <a:gd name="T90" fmla="*/ 191 w 1153"/>
              <a:gd name="T91" fmla="*/ 549 h 1122"/>
              <a:gd name="T92" fmla="*/ 164 w 1153"/>
              <a:gd name="T93" fmla="*/ 534 h 1122"/>
              <a:gd name="T94" fmla="*/ 142 w 1153"/>
              <a:gd name="T95" fmla="*/ 513 h 1122"/>
              <a:gd name="T96" fmla="*/ 128 w 1153"/>
              <a:gd name="T97" fmla="*/ 487 h 1122"/>
              <a:gd name="T98" fmla="*/ 126 w 1153"/>
              <a:gd name="T99" fmla="*/ 458 h 1122"/>
              <a:gd name="T100" fmla="*/ 134 w 1153"/>
              <a:gd name="T101" fmla="*/ 426 h 1122"/>
              <a:gd name="T102" fmla="*/ 141 w 1153"/>
              <a:gd name="T103" fmla="*/ 390 h 1122"/>
              <a:gd name="T104" fmla="*/ 147 w 1153"/>
              <a:gd name="T105" fmla="*/ 356 h 1122"/>
              <a:gd name="T106" fmla="*/ 141 w 1153"/>
              <a:gd name="T107" fmla="*/ 322 h 1122"/>
              <a:gd name="T108" fmla="*/ 127 w 1153"/>
              <a:gd name="T109" fmla="*/ 291 h 1122"/>
              <a:gd name="T110" fmla="*/ 113 w 1153"/>
              <a:gd name="T111" fmla="*/ 272 h 1122"/>
              <a:gd name="T112" fmla="*/ 95 w 1153"/>
              <a:gd name="T113" fmla="*/ 255 h 1122"/>
              <a:gd name="T114" fmla="*/ 74 w 1153"/>
              <a:gd name="T115" fmla="*/ 243 h 1122"/>
              <a:gd name="T116" fmla="*/ 47 w 1153"/>
              <a:gd name="T117" fmla="*/ 235 h 1122"/>
              <a:gd name="T118" fmla="*/ 15 w 1153"/>
              <a:gd name="T119" fmla="*/ 234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53" h="1122">
                <a:moveTo>
                  <a:pt x="0" y="234"/>
                </a:moveTo>
                <a:lnTo>
                  <a:pt x="0" y="0"/>
                </a:lnTo>
                <a:lnTo>
                  <a:pt x="1152" y="0"/>
                </a:lnTo>
                <a:lnTo>
                  <a:pt x="1153" y="896"/>
                </a:lnTo>
                <a:lnTo>
                  <a:pt x="1053" y="896"/>
                </a:lnTo>
                <a:lnTo>
                  <a:pt x="1049" y="904"/>
                </a:lnTo>
                <a:lnTo>
                  <a:pt x="1046" y="915"/>
                </a:lnTo>
                <a:lnTo>
                  <a:pt x="1046" y="924"/>
                </a:lnTo>
                <a:lnTo>
                  <a:pt x="1047" y="935"/>
                </a:lnTo>
                <a:lnTo>
                  <a:pt x="1051" y="949"/>
                </a:lnTo>
                <a:lnTo>
                  <a:pt x="1055" y="967"/>
                </a:lnTo>
                <a:lnTo>
                  <a:pt x="1059" y="979"/>
                </a:lnTo>
                <a:lnTo>
                  <a:pt x="1062" y="994"/>
                </a:lnTo>
                <a:lnTo>
                  <a:pt x="1064" y="1008"/>
                </a:lnTo>
                <a:lnTo>
                  <a:pt x="1064" y="1022"/>
                </a:lnTo>
                <a:lnTo>
                  <a:pt x="1062" y="1035"/>
                </a:lnTo>
                <a:lnTo>
                  <a:pt x="1059" y="1049"/>
                </a:lnTo>
                <a:lnTo>
                  <a:pt x="1054" y="1062"/>
                </a:lnTo>
                <a:lnTo>
                  <a:pt x="1046" y="1072"/>
                </a:lnTo>
                <a:lnTo>
                  <a:pt x="1035" y="1084"/>
                </a:lnTo>
                <a:lnTo>
                  <a:pt x="1024" y="1093"/>
                </a:lnTo>
                <a:lnTo>
                  <a:pt x="1014" y="1102"/>
                </a:lnTo>
                <a:lnTo>
                  <a:pt x="1002" y="1109"/>
                </a:lnTo>
                <a:lnTo>
                  <a:pt x="988" y="1114"/>
                </a:lnTo>
                <a:lnTo>
                  <a:pt x="971" y="1119"/>
                </a:lnTo>
                <a:lnTo>
                  <a:pt x="955" y="1121"/>
                </a:lnTo>
                <a:lnTo>
                  <a:pt x="941" y="1122"/>
                </a:lnTo>
                <a:lnTo>
                  <a:pt x="926" y="1122"/>
                </a:lnTo>
                <a:lnTo>
                  <a:pt x="912" y="1121"/>
                </a:lnTo>
                <a:lnTo>
                  <a:pt x="901" y="1119"/>
                </a:lnTo>
                <a:lnTo>
                  <a:pt x="888" y="1115"/>
                </a:lnTo>
                <a:lnTo>
                  <a:pt x="875" y="1111"/>
                </a:lnTo>
                <a:lnTo>
                  <a:pt x="865" y="1105"/>
                </a:lnTo>
                <a:lnTo>
                  <a:pt x="854" y="1097"/>
                </a:lnTo>
                <a:lnTo>
                  <a:pt x="844" y="1087"/>
                </a:lnTo>
                <a:lnTo>
                  <a:pt x="834" y="1076"/>
                </a:lnTo>
                <a:lnTo>
                  <a:pt x="825" y="1065"/>
                </a:lnTo>
                <a:lnTo>
                  <a:pt x="818" y="1053"/>
                </a:lnTo>
                <a:lnTo>
                  <a:pt x="813" y="1038"/>
                </a:lnTo>
                <a:lnTo>
                  <a:pt x="809" y="1021"/>
                </a:lnTo>
                <a:lnTo>
                  <a:pt x="809" y="1005"/>
                </a:lnTo>
                <a:lnTo>
                  <a:pt x="813" y="989"/>
                </a:lnTo>
                <a:lnTo>
                  <a:pt x="817" y="973"/>
                </a:lnTo>
                <a:lnTo>
                  <a:pt x="821" y="957"/>
                </a:lnTo>
                <a:lnTo>
                  <a:pt x="826" y="939"/>
                </a:lnTo>
                <a:lnTo>
                  <a:pt x="828" y="925"/>
                </a:lnTo>
                <a:lnTo>
                  <a:pt x="828" y="917"/>
                </a:lnTo>
                <a:lnTo>
                  <a:pt x="827" y="910"/>
                </a:lnTo>
                <a:lnTo>
                  <a:pt x="824" y="902"/>
                </a:lnTo>
                <a:lnTo>
                  <a:pt x="632" y="902"/>
                </a:lnTo>
                <a:lnTo>
                  <a:pt x="635" y="868"/>
                </a:lnTo>
                <a:lnTo>
                  <a:pt x="634" y="849"/>
                </a:lnTo>
                <a:lnTo>
                  <a:pt x="632" y="831"/>
                </a:lnTo>
                <a:lnTo>
                  <a:pt x="630" y="814"/>
                </a:lnTo>
                <a:lnTo>
                  <a:pt x="627" y="803"/>
                </a:lnTo>
                <a:lnTo>
                  <a:pt x="622" y="793"/>
                </a:lnTo>
                <a:lnTo>
                  <a:pt x="616" y="784"/>
                </a:lnTo>
                <a:lnTo>
                  <a:pt x="606" y="776"/>
                </a:lnTo>
                <a:lnTo>
                  <a:pt x="595" y="769"/>
                </a:lnTo>
                <a:lnTo>
                  <a:pt x="584" y="765"/>
                </a:lnTo>
                <a:lnTo>
                  <a:pt x="574" y="763"/>
                </a:lnTo>
                <a:lnTo>
                  <a:pt x="557" y="762"/>
                </a:lnTo>
                <a:lnTo>
                  <a:pt x="537" y="762"/>
                </a:lnTo>
                <a:lnTo>
                  <a:pt x="518" y="764"/>
                </a:lnTo>
                <a:lnTo>
                  <a:pt x="497" y="765"/>
                </a:lnTo>
                <a:lnTo>
                  <a:pt x="481" y="767"/>
                </a:lnTo>
                <a:lnTo>
                  <a:pt x="460" y="768"/>
                </a:lnTo>
                <a:lnTo>
                  <a:pt x="443" y="767"/>
                </a:lnTo>
                <a:lnTo>
                  <a:pt x="428" y="765"/>
                </a:lnTo>
                <a:lnTo>
                  <a:pt x="405" y="760"/>
                </a:lnTo>
                <a:lnTo>
                  <a:pt x="390" y="753"/>
                </a:lnTo>
                <a:lnTo>
                  <a:pt x="376" y="743"/>
                </a:lnTo>
                <a:lnTo>
                  <a:pt x="367" y="732"/>
                </a:lnTo>
                <a:lnTo>
                  <a:pt x="359" y="720"/>
                </a:lnTo>
                <a:lnTo>
                  <a:pt x="353" y="705"/>
                </a:lnTo>
                <a:lnTo>
                  <a:pt x="352" y="689"/>
                </a:lnTo>
                <a:lnTo>
                  <a:pt x="352" y="669"/>
                </a:lnTo>
                <a:lnTo>
                  <a:pt x="353" y="654"/>
                </a:lnTo>
                <a:lnTo>
                  <a:pt x="352" y="639"/>
                </a:lnTo>
                <a:lnTo>
                  <a:pt x="348" y="622"/>
                </a:lnTo>
                <a:lnTo>
                  <a:pt x="345" y="612"/>
                </a:lnTo>
                <a:lnTo>
                  <a:pt x="340" y="602"/>
                </a:lnTo>
                <a:lnTo>
                  <a:pt x="334" y="595"/>
                </a:lnTo>
                <a:lnTo>
                  <a:pt x="328" y="589"/>
                </a:lnTo>
                <a:lnTo>
                  <a:pt x="315" y="583"/>
                </a:lnTo>
                <a:lnTo>
                  <a:pt x="300" y="576"/>
                </a:lnTo>
                <a:lnTo>
                  <a:pt x="283" y="571"/>
                </a:lnTo>
                <a:lnTo>
                  <a:pt x="263" y="566"/>
                </a:lnTo>
                <a:lnTo>
                  <a:pt x="243" y="562"/>
                </a:lnTo>
                <a:lnTo>
                  <a:pt x="222" y="559"/>
                </a:lnTo>
                <a:lnTo>
                  <a:pt x="207" y="554"/>
                </a:lnTo>
                <a:lnTo>
                  <a:pt x="191" y="549"/>
                </a:lnTo>
                <a:lnTo>
                  <a:pt x="175" y="543"/>
                </a:lnTo>
                <a:lnTo>
                  <a:pt x="164" y="534"/>
                </a:lnTo>
                <a:lnTo>
                  <a:pt x="151" y="523"/>
                </a:lnTo>
                <a:lnTo>
                  <a:pt x="142" y="513"/>
                </a:lnTo>
                <a:lnTo>
                  <a:pt x="134" y="501"/>
                </a:lnTo>
                <a:lnTo>
                  <a:pt x="128" y="487"/>
                </a:lnTo>
                <a:lnTo>
                  <a:pt x="126" y="472"/>
                </a:lnTo>
                <a:lnTo>
                  <a:pt x="126" y="458"/>
                </a:lnTo>
                <a:lnTo>
                  <a:pt x="129" y="445"/>
                </a:lnTo>
                <a:lnTo>
                  <a:pt x="134" y="426"/>
                </a:lnTo>
                <a:lnTo>
                  <a:pt x="139" y="407"/>
                </a:lnTo>
                <a:lnTo>
                  <a:pt x="141" y="390"/>
                </a:lnTo>
                <a:lnTo>
                  <a:pt x="145" y="373"/>
                </a:lnTo>
                <a:lnTo>
                  <a:pt x="147" y="356"/>
                </a:lnTo>
                <a:lnTo>
                  <a:pt x="145" y="338"/>
                </a:lnTo>
                <a:lnTo>
                  <a:pt x="141" y="322"/>
                </a:lnTo>
                <a:lnTo>
                  <a:pt x="135" y="306"/>
                </a:lnTo>
                <a:lnTo>
                  <a:pt x="127" y="291"/>
                </a:lnTo>
                <a:lnTo>
                  <a:pt x="118" y="279"/>
                </a:lnTo>
                <a:lnTo>
                  <a:pt x="113" y="272"/>
                </a:lnTo>
                <a:lnTo>
                  <a:pt x="104" y="263"/>
                </a:lnTo>
                <a:lnTo>
                  <a:pt x="95" y="255"/>
                </a:lnTo>
                <a:lnTo>
                  <a:pt x="86" y="249"/>
                </a:lnTo>
                <a:lnTo>
                  <a:pt x="74" y="243"/>
                </a:lnTo>
                <a:lnTo>
                  <a:pt x="62" y="239"/>
                </a:lnTo>
                <a:lnTo>
                  <a:pt x="47" y="235"/>
                </a:lnTo>
                <a:lnTo>
                  <a:pt x="30" y="234"/>
                </a:lnTo>
                <a:lnTo>
                  <a:pt x="15" y="234"/>
                </a:lnTo>
                <a:lnTo>
                  <a:pt x="0" y="234"/>
                </a:lnTo>
                <a:close/>
              </a:path>
            </a:pathLst>
          </a:custGeom>
          <a:solidFill>
            <a:srgbClr val="00FFFF"/>
          </a:solidFill>
          <a:ln w="12700">
            <a:solidFill>
              <a:schemeClr val="bg2"/>
            </a:solidFill>
            <a:prstDash val="solid"/>
            <a:round/>
            <a:headEnd/>
            <a:tailEnd/>
          </a:ln>
        </p:spPr>
        <p:txBody>
          <a:bodyPr lIns="36000" rIns="18000"/>
          <a:lstStyle/>
          <a:p>
            <a:pPr defTabSz="457200"/>
            <a:endParaRPr lang="it-IT">
              <a:solidFill>
                <a:prstClr val="black"/>
              </a:solidFill>
            </a:endParaRPr>
          </a:p>
        </p:txBody>
      </p:sp>
      <p:sp>
        <p:nvSpPr>
          <p:cNvPr id="7175" name="Rectangle 7"/>
          <p:cNvSpPr>
            <a:spLocks noChangeArrowheads="1"/>
          </p:cNvSpPr>
          <p:nvPr/>
        </p:nvSpPr>
        <p:spPr bwMode="auto">
          <a:xfrm>
            <a:off x="2633663" y="1728789"/>
            <a:ext cx="3427412" cy="427037"/>
          </a:xfrm>
          <a:prstGeom prst="rect">
            <a:avLst/>
          </a:pr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rIns="18000" anchor="ctr">
            <a:spAutoFit/>
          </a:bodyPr>
          <a:lstStyle/>
          <a:p>
            <a:pPr lvl="1" defTabSz="457200" eaLnBrk="0" hangingPunct="0"/>
            <a:r>
              <a:rPr lang="it-IT" altLang="it-IT" sz="2200" b="1">
                <a:solidFill>
                  <a:prstClr val="black"/>
                </a:solidFill>
                <a:latin typeface="Comic Sans MS" panose="030F0702030302020204" pitchFamily="66" charset="0"/>
                <a:cs typeface="Arial" panose="020B0604020202020204" pitchFamily="34" charset="0"/>
              </a:rPr>
              <a:t>Genetica</a:t>
            </a:r>
            <a:endParaRPr lang="it-IT" altLang="it-IT" sz="2200" b="1" baseline="30000">
              <a:solidFill>
                <a:prstClr val="black"/>
              </a:solidFill>
              <a:latin typeface="Comic Sans MS" panose="030F0702030302020204" pitchFamily="66" charset="0"/>
              <a:cs typeface="Arial" panose="020B0604020202020204" pitchFamily="34" charset="0"/>
            </a:endParaRPr>
          </a:p>
        </p:txBody>
      </p:sp>
      <p:sp>
        <p:nvSpPr>
          <p:cNvPr id="7176" name="Freeform 8"/>
          <p:cNvSpPr>
            <a:spLocks/>
          </p:cNvSpPr>
          <p:nvPr/>
        </p:nvSpPr>
        <p:spPr bwMode="auto">
          <a:xfrm>
            <a:off x="6219826" y="4054476"/>
            <a:ext cx="3128963" cy="1674813"/>
          </a:xfrm>
          <a:custGeom>
            <a:avLst/>
            <a:gdLst>
              <a:gd name="T0" fmla="*/ 0 w 1158"/>
              <a:gd name="T1" fmla="*/ 940 h 940"/>
              <a:gd name="T2" fmla="*/ 1157 w 1158"/>
              <a:gd name="T3" fmla="*/ 0 h 940"/>
              <a:gd name="T4" fmla="*/ 1049 w 1158"/>
              <a:gd name="T5" fmla="*/ 18 h 940"/>
              <a:gd name="T6" fmla="*/ 1052 w 1158"/>
              <a:gd name="T7" fmla="*/ 49 h 940"/>
              <a:gd name="T8" fmla="*/ 1064 w 1158"/>
              <a:gd name="T9" fmla="*/ 91 h 940"/>
              <a:gd name="T10" fmla="*/ 1067 w 1158"/>
              <a:gd name="T11" fmla="*/ 125 h 940"/>
              <a:gd name="T12" fmla="*/ 1060 w 1158"/>
              <a:gd name="T13" fmla="*/ 160 h 940"/>
              <a:gd name="T14" fmla="*/ 1036 w 1158"/>
              <a:gd name="T15" fmla="*/ 190 h 940"/>
              <a:gd name="T16" fmla="*/ 1006 w 1158"/>
              <a:gd name="T17" fmla="*/ 212 h 940"/>
              <a:gd name="T18" fmla="*/ 970 w 1158"/>
              <a:gd name="T19" fmla="*/ 223 h 940"/>
              <a:gd name="T20" fmla="*/ 918 w 1158"/>
              <a:gd name="T21" fmla="*/ 222 h 940"/>
              <a:gd name="T22" fmla="*/ 884 w 1158"/>
              <a:gd name="T23" fmla="*/ 215 h 940"/>
              <a:gd name="T24" fmla="*/ 850 w 1158"/>
              <a:gd name="T25" fmla="*/ 191 h 940"/>
              <a:gd name="T26" fmla="*/ 827 w 1158"/>
              <a:gd name="T27" fmla="*/ 162 h 940"/>
              <a:gd name="T28" fmla="*/ 817 w 1158"/>
              <a:gd name="T29" fmla="*/ 131 h 940"/>
              <a:gd name="T30" fmla="*/ 819 w 1158"/>
              <a:gd name="T31" fmla="*/ 97 h 940"/>
              <a:gd name="T32" fmla="*/ 827 w 1158"/>
              <a:gd name="T33" fmla="*/ 66 h 940"/>
              <a:gd name="T34" fmla="*/ 835 w 1158"/>
              <a:gd name="T35" fmla="*/ 34 h 940"/>
              <a:gd name="T36" fmla="*/ 831 w 1158"/>
              <a:gd name="T37" fmla="*/ 4 h 940"/>
              <a:gd name="T38" fmla="*/ 639 w 1158"/>
              <a:gd name="T39" fmla="*/ 37 h 940"/>
              <a:gd name="T40" fmla="*/ 636 w 1158"/>
              <a:gd name="T41" fmla="*/ 79 h 940"/>
              <a:gd name="T42" fmla="*/ 634 w 1158"/>
              <a:gd name="T43" fmla="*/ 114 h 940"/>
              <a:gd name="T44" fmla="*/ 625 w 1158"/>
              <a:gd name="T45" fmla="*/ 144 h 940"/>
              <a:gd name="T46" fmla="*/ 608 w 1158"/>
              <a:gd name="T47" fmla="*/ 164 h 940"/>
              <a:gd name="T48" fmla="*/ 584 w 1158"/>
              <a:gd name="T49" fmla="*/ 175 h 940"/>
              <a:gd name="T50" fmla="*/ 557 w 1158"/>
              <a:gd name="T51" fmla="*/ 178 h 940"/>
              <a:gd name="T52" fmla="*/ 524 w 1158"/>
              <a:gd name="T53" fmla="*/ 176 h 940"/>
              <a:gd name="T54" fmla="*/ 494 w 1158"/>
              <a:gd name="T55" fmla="*/ 174 h 940"/>
              <a:gd name="T56" fmla="*/ 456 w 1158"/>
              <a:gd name="T57" fmla="*/ 172 h 940"/>
              <a:gd name="T58" fmla="*/ 422 w 1158"/>
              <a:gd name="T59" fmla="*/ 176 h 940"/>
              <a:gd name="T60" fmla="*/ 391 w 1158"/>
              <a:gd name="T61" fmla="*/ 188 h 940"/>
              <a:gd name="T62" fmla="*/ 368 w 1158"/>
              <a:gd name="T63" fmla="*/ 209 h 940"/>
              <a:gd name="T64" fmla="*/ 355 w 1158"/>
              <a:gd name="T65" fmla="*/ 235 h 940"/>
              <a:gd name="T66" fmla="*/ 355 w 1158"/>
              <a:gd name="T67" fmla="*/ 265 h 940"/>
              <a:gd name="T68" fmla="*/ 355 w 1158"/>
              <a:gd name="T69" fmla="*/ 298 h 940"/>
              <a:gd name="T70" fmla="*/ 348 w 1158"/>
              <a:gd name="T71" fmla="*/ 325 h 940"/>
              <a:gd name="T72" fmla="*/ 334 w 1158"/>
              <a:gd name="T73" fmla="*/ 347 h 940"/>
              <a:gd name="T74" fmla="*/ 305 w 1158"/>
              <a:gd name="T75" fmla="*/ 362 h 940"/>
              <a:gd name="T76" fmla="*/ 274 w 1158"/>
              <a:gd name="T77" fmla="*/ 371 h 940"/>
              <a:gd name="T78" fmla="*/ 237 w 1158"/>
              <a:gd name="T79" fmla="*/ 379 h 940"/>
              <a:gd name="T80" fmla="*/ 204 w 1158"/>
              <a:gd name="T81" fmla="*/ 387 h 940"/>
              <a:gd name="T82" fmla="*/ 176 w 1158"/>
              <a:gd name="T83" fmla="*/ 398 h 940"/>
              <a:gd name="T84" fmla="*/ 155 w 1158"/>
              <a:gd name="T85" fmla="*/ 414 h 940"/>
              <a:gd name="T86" fmla="*/ 137 w 1158"/>
              <a:gd name="T87" fmla="*/ 439 h 940"/>
              <a:gd name="T88" fmla="*/ 128 w 1158"/>
              <a:gd name="T89" fmla="*/ 470 h 940"/>
              <a:gd name="T90" fmla="*/ 132 w 1158"/>
              <a:gd name="T91" fmla="*/ 502 h 940"/>
              <a:gd name="T92" fmla="*/ 142 w 1158"/>
              <a:gd name="T93" fmla="*/ 542 h 940"/>
              <a:gd name="T94" fmla="*/ 148 w 1158"/>
              <a:gd name="T95" fmla="*/ 576 h 940"/>
              <a:gd name="T96" fmla="*/ 146 w 1158"/>
              <a:gd name="T97" fmla="*/ 609 h 940"/>
              <a:gd name="T98" fmla="*/ 137 w 1158"/>
              <a:gd name="T99" fmla="*/ 639 h 940"/>
              <a:gd name="T100" fmla="*/ 123 w 1158"/>
              <a:gd name="T101" fmla="*/ 669 h 940"/>
              <a:gd name="T102" fmla="*/ 100 w 1158"/>
              <a:gd name="T103" fmla="*/ 702 h 940"/>
              <a:gd name="T104" fmla="*/ 77 w 1158"/>
              <a:gd name="T105" fmla="*/ 723 h 940"/>
              <a:gd name="T106" fmla="*/ 53 w 1158"/>
              <a:gd name="T107" fmla="*/ 736 h 940"/>
              <a:gd name="T108" fmla="*/ 17 w 1158"/>
              <a:gd name="T109" fmla="*/ 743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58" h="940">
                <a:moveTo>
                  <a:pt x="0" y="743"/>
                </a:moveTo>
                <a:lnTo>
                  <a:pt x="0" y="940"/>
                </a:lnTo>
                <a:lnTo>
                  <a:pt x="1158" y="940"/>
                </a:lnTo>
                <a:lnTo>
                  <a:pt x="1157" y="0"/>
                </a:lnTo>
                <a:lnTo>
                  <a:pt x="1054" y="0"/>
                </a:lnTo>
                <a:lnTo>
                  <a:pt x="1049" y="18"/>
                </a:lnTo>
                <a:lnTo>
                  <a:pt x="1049" y="31"/>
                </a:lnTo>
                <a:lnTo>
                  <a:pt x="1052" y="49"/>
                </a:lnTo>
                <a:lnTo>
                  <a:pt x="1058" y="68"/>
                </a:lnTo>
                <a:lnTo>
                  <a:pt x="1064" y="91"/>
                </a:lnTo>
                <a:lnTo>
                  <a:pt x="1067" y="109"/>
                </a:lnTo>
                <a:lnTo>
                  <a:pt x="1067" y="125"/>
                </a:lnTo>
                <a:lnTo>
                  <a:pt x="1065" y="143"/>
                </a:lnTo>
                <a:lnTo>
                  <a:pt x="1060" y="160"/>
                </a:lnTo>
                <a:lnTo>
                  <a:pt x="1049" y="176"/>
                </a:lnTo>
                <a:lnTo>
                  <a:pt x="1036" y="190"/>
                </a:lnTo>
                <a:lnTo>
                  <a:pt x="1022" y="203"/>
                </a:lnTo>
                <a:lnTo>
                  <a:pt x="1006" y="212"/>
                </a:lnTo>
                <a:lnTo>
                  <a:pt x="987" y="219"/>
                </a:lnTo>
                <a:lnTo>
                  <a:pt x="970" y="223"/>
                </a:lnTo>
                <a:lnTo>
                  <a:pt x="946" y="224"/>
                </a:lnTo>
                <a:lnTo>
                  <a:pt x="918" y="222"/>
                </a:lnTo>
                <a:lnTo>
                  <a:pt x="900" y="219"/>
                </a:lnTo>
                <a:lnTo>
                  <a:pt x="884" y="215"/>
                </a:lnTo>
                <a:lnTo>
                  <a:pt x="869" y="206"/>
                </a:lnTo>
                <a:lnTo>
                  <a:pt x="850" y="191"/>
                </a:lnTo>
                <a:lnTo>
                  <a:pt x="838" y="177"/>
                </a:lnTo>
                <a:lnTo>
                  <a:pt x="827" y="162"/>
                </a:lnTo>
                <a:lnTo>
                  <a:pt x="821" y="146"/>
                </a:lnTo>
                <a:lnTo>
                  <a:pt x="817" y="131"/>
                </a:lnTo>
                <a:lnTo>
                  <a:pt x="817" y="114"/>
                </a:lnTo>
                <a:lnTo>
                  <a:pt x="819" y="97"/>
                </a:lnTo>
                <a:lnTo>
                  <a:pt x="823" y="81"/>
                </a:lnTo>
                <a:lnTo>
                  <a:pt x="827" y="66"/>
                </a:lnTo>
                <a:lnTo>
                  <a:pt x="832" y="50"/>
                </a:lnTo>
                <a:lnTo>
                  <a:pt x="835" y="34"/>
                </a:lnTo>
                <a:lnTo>
                  <a:pt x="835" y="20"/>
                </a:lnTo>
                <a:lnTo>
                  <a:pt x="831" y="4"/>
                </a:lnTo>
                <a:lnTo>
                  <a:pt x="637" y="4"/>
                </a:lnTo>
                <a:lnTo>
                  <a:pt x="639" y="37"/>
                </a:lnTo>
                <a:lnTo>
                  <a:pt x="637" y="60"/>
                </a:lnTo>
                <a:lnTo>
                  <a:pt x="636" y="79"/>
                </a:lnTo>
                <a:lnTo>
                  <a:pt x="636" y="96"/>
                </a:lnTo>
                <a:lnTo>
                  <a:pt x="634" y="114"/>
                </a:lnTo>
                <a:lnTo>
                  <a:pt x="630" y="132"/>
                </a:lnTo>
                <a:lnTo>
                  <a:pt x="625" y="144"/>
                </a:lnTo>
                <a:lnTo>
                  <a:pt x="618" y="155"/>
                </a:lnTo>
                <a:lnTo>
                  <a:pt x="608" y="164"/>
                </a:lnTo>
                <a:lnTo>
                  <a:pt x="597" y="171"/>
                </a:lnTo>
                <a:lnTo>
                  <a:pt x="584" y="175"/>
                </a:lnTo>
                <a:lnTo>
                  <a:pt x="570" y="177"/>
                </a:lnTo>
                <a:lnTo>
                  <a:pt x="557" y="178"/>
                </a:lnTo>
                <a:lnTo>
                  <a:pt x="540" y="178"/>
                </a:lnTo>
                <a:lnTo>
                  <a:pt x="524" y="176"/>
                </a:lnTo>
                <a:lnTo>
                  <a:pt x="511" y="175"/>
                </a:lnTo>
                <a:lnTo>
                  <a:pt x="494" y="174"/>
                </a:lnTo>
                <a:lnTo>
                  <a:pt x="476" y="172"/>
                </a:lnTo>
                <a:lnTo>
                  <a:pt x="456" y="172"/>
                </a:lnTo>
                <a:lnTo>
                  <a:pt x="439" y="174"/>
                </a:lnTo>
                <a:lnTo>
                  <a:pt x="422" y="176"/>
                </a:lnTo>
                <a:lnTo>
                  <a:pt x="404" y="181"/>
                </a:lnTo>
                <a:lnTo>
                  <a:pt x="391" y="188"/>
                </a:lnTo>
                <a:lnTo>
                  <a:pt x="377" y="197"/>
                </a:lnTo>
                <a:lnTo>
                  <a:pt x="368" y="209"/>
                </a:lnTo>
                <a:lnTo>
                  <a:pt x="359" y="222"/>
                </a:lnTo>
                <a:lnTo>
                  <a:pt x="355" y="235"/>
                </a:lnTo>
                <a:lnTo>
                  <a:pt x="353" y="250"/>
                </a:lnTo>
                <a:lnTo>
                  <a:pt x="355" y="265"/>
                </a:lnTo>
                <a:lnTo>
                  <a:pt x="356" y="281"/>
                </a:lnTo>
                <a:lnTo>
                  <a:pt x="355" y="298"/>
                </a:lnTo>
                <a:lnTo>
                  <a:pt x="352" y="311"/>
                </a:lnTo>
                <a:lnTo>
                  <a:pt x="348" y="325"/>
                </a:lnTo>
                <a:lnTo>
                  <a:pt x="342" y="338"/>
                </a:lnTo>
                <a:lnTo>
                  <a:pt x="334" y="347"/>
                </a:lnTo>
                <a:lnTo>
                  <a:pt x="321" y="356"/>
                </a:lnTo>
                <a:lnTo>
                  <a:pt x="305" y="362"/>
                </a:lnTo>
                <a:lnTo>
                  <a:pt x="289" y="367"/>
                </a:lnTo>
                <a:lnTo>
                  <a:pt x="274" y="371"/>
                </a:lnTo>
                <a:lnTo>
                  <a:pt x="258" y="375"/>
                </a:lnTo>
                <a:lnTo>
                  <a:pt x="237" y="379"/>
                </a:lnTo>
                <a:lnTo>
                  <a:pt x="221" y="382"/>
                </a:lnTo>
                <a:lnTo>
                  <a:pt x="204" y="387"/>
                </a:lnTo>
                <a:lnTo>
                  <a:pt x="190" y="392"/>
                </a:lnTo>
                <a:lnTo>
                  <a:pt x="176" y="398"/>
                </a:lnTo>
                <a:lnTo>
                  <a:pt x="165" y="406"/>
                </a:lnTo>
                <a:lnTo>
                  <a:pt x="155" y="414"/>
                </a:lnTo>
                <a:lnTo>
                  <a:pt x="144" y="427"/>
                </a:lnTo>
                <a:lnTo>
                  <a:pt x="137" y="439"/>
                </a:lnTo>
                <a:lnTo>
                  <a:pt x="131" y="453"/>
                </a:lnTo>
                <a:lnTo>
                  <a:pt x="128" y="470"/>
                </a:lnTo>
                <a:lnTo>
                  <a:pt x="130" y="486"/>
                </a:lnTo>
                <a:lnTo>
                  <a:pt x="132" y="502"/>
                </a:lnTo>
                <a:lnTo>
                  <a:pt x="137" y="521"/>
                </a:lnTo>
                <a:lnTo>
                  <a:pt x="142" y="542"/>
                </a:lnTo>
                <a:lnTo>
                  <a:pt x="146" y="561"/>
                </a:lnTo>
                <a:lnTo>
                  <a:pt x="148" y="576"/>
                </a:lnTo>
                <a:lnTo>
                  <a:pt x="148" y="590"/>
                </a:lnTo>
                <a:lnTo>
                  <a:pt x="146" y="609"/>
                </a:lnTo>
                <a:lnTo>
                  <a:pt x="141" y="625"/>
                </a:lnTo>
                <a:lnTo>
                  <a:pt x="137" y="639"/>
                </a:lnTo>
                <a:lnTo>
                  <a:pt x="131" y="652"/>
                </a:lnTo>
                <a:lnTo>
                  <a:pt x="123" y="669"/>
                </a:lnTo>
                <a:lnTo>
                  <a:pt x="112" y="688"/>
                </a:lnTo>
                <a:lnTo>
                  <a:pt x="100" y="702"/>
                </a:lnTo>
                <a:lnTo>
                  <a:pt x="88" y="713"/>
                </a:lnTo>
                <a:lnTo>
                  <a:pt x="77" y="723"/>
                </a:lnTo>
                <a:lnTo>
                  <a:pt x="65" y="731"/>
                </a:lnTo>
                <a:lnTo>
                  <a:pt x="53" y="736"/>
                </a:lnTo>
                <a:lnTo>
                  <a:pt x="36" y="740"/>
                </a:lnTo>
                <a:lnTo>
                  <a:pt x="17" y="743"/>
                </a:lnTo>
                <a:lnTo>
                  <a:pt x="0" y="743"/>
                </a:lnTo>
                <a:close/>
              </a:path>
            </a:pathLst>
          </a:custGeom>
          <a:solidFill>
            <a:schemeClr val="accent1"/>
          </a:solidFill>
          <a:ln w="12700">
            <a:solidFill>
              <a:srgbClr val="000000"/>
            </a:solidFill>
            <a:prstDash val="solid"/>
            <a:round/>
            <a:headEnd/>
            <a:tailEnd/>
          </a:ln>
        </p:spPr>
        <p:txBody>
          <a:bodyPr/>
          <a:lstStyle/>
          <a:p>
            <a:pPr defTabSz="457200"/>
            <a:endParaRPr lang="it-IT">
              <a:solidFill>
                <a:prstClr val="black"/>
              </a:solidFill>
            </a:endParaRPr>
          </a:p>
        </p:txBody>
      </p:sp>
      <p:sp>
        <p:nvSpPr>
          <p:cNvPr id="7177" name="Rectangle 9"/>
          <p:cNvSpPr>
            <a:spLocks noChangeArrowheads="1"/>
          </p:cNvSpPr>
          <p:nvPr/>
        </p:nvSpPr>
        <p:spPr bwMode="auto">
          <a:xfrm>
            <a:off x="4621214" y="5222875"/>
            <a:ext cx="3208337"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lvl="1" algn="r" defTabSz="457200" eaLnBrk="0" hangingPunct="0"/>
            <a:r>
              <a:rPr lang="it-IT" altLang="it-IT" sz="2200" b="1">
                <a:solidFill>
                  <a:prstClr val="black"/>
                </a:solidFill>
                <a:latin typeface="Comic Sans MS" panose="030F0702030302020204" pitchFamily="66" charset="0"/>
                <a:cs typeface="Arial" panose="020B0604020202020204" pitchFamily="34" charset="0"/>
              </a:rPr>
              <a:t>Stress</a:t>
            </a:r>
            <a:endParaRPr lang="it-IT" altLang="it-IT" sz="2200" b="1" baseline="30000">
              <a:solidFill>
                <a:prstClr val="black"/>
              </a:solidFill>
              <a:latin typeface="Comic Sans MS" panose="030F0702030302020204" pitchFamily="66" charset="0"/>
              <a:cs typeface="Arial" panose="020B0604020202020204" pitchFamily="34" charset="0"/>
            </a:endParaRPr>
          </a:p>
        </p:txBody>
      </p:sp>
      <p:pic>
        <p:nvPicPr>
          <p:cNvPr id="7178" name="Picture 10" descr="fig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t="59184" b="8507"/>
          <a:stretch>
            <a:fillRect/>
          </a:stretch>
        </p:blipFill>
        <p:spPr bwMode="auto">
          <a:xfrm>
            <a:off x="2660650" y="2120901"/>
            <a:ext cx="2274888" cy="735013"/>
          </a:xfrm>
          <a:prstGeom prst="rect">
            <a:avLst/>
          </a:prstGeom>
          <a:noFill/>
          <a:extLst>
            <a:ext uri="{909E8E84-426E-40DD-AFC4-6F175D3DCCD1}">
              <a14:hiddenFill xmlns:a14="http://schemas.microsoft.com/office/drawing/2010/main">
                <a:gradFill rotWithShape="1">
                  <a:gsLst>
                    <a:gs pos="0">
                      <a:srgbClr val="CCFF99"/>
                    </a:gs>
                    <a:gs pos="100000">
                      <a:srgbClr val="CCFF99">
                        <a:gamma/>
                        <a:shade val="66275"/>
                        <a:invGamma/>
                      </a:srgbClr>
                    </a:gs>
                  </a:gsLst>
                  <a:path path="shape">
                    <a:fillToRect l="50000" t="50000" r="50000" b="50000"/>
                  </a:path>
                </a:gradFill>
              </a14:hiddenFill>
            </a:ext>
          </a:extLst>
        </p:spPr>
      </p:pic>
      <p:pic>
        <p:nvPicPr>
          <p:cNvPr id="7179" name="Picture 11" descr="gruppo_lettur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0338" y="4219576"/>
            <a:ext cx="1193800" cy="1438275"/>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Illustration of brain under stress">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b="12962"/>
          <a:stretch>
            <a:fillRect/>
          </a:stretch>
        </p:blipFill>
        <p:spPr bwMode="auto">
          <a:xfrm>
            <a:off x="8045450" y="4495800"/>
            <a:ext cx="1276350" cy="1200150"/>
          </a:xfrm>
          <a:prstGeom prst="rect">
            <a:avLst/>
          </a:prstGeom>
          <a:noFill/>
          <a:extLst>
            <a:ext uri="{909E8E84-426E-40DD-AFC4-6F175D3DCCD1}">
              <a14:hiddenFill xmlns:a14="http://schemas.microsoft.com/office/drawing/2010/main">
                <a:solidFill>
                  <a:srgbClr val="FFFFFF"/>
                </a:solidFill>
              </a14:hiddenFill>
            </a:ext>
          </a:extLst>
        </p:spPr>
      </p:pic>
      <p:sp>
        <p:nvSpPr>
          <p:cNvPr id="7181" name="Freeform 13"/>
          <p:cNvSpPr>
            <a:spLocks/>
          </p:cNvSpPr>
          <p:nvPr/>
        </p:nvSpPr>
        <p:spPr bwMode="auto">
          <a:xfrm>
            <a:off x="4279901" y="2170114"/>
            <a:ext cx="3592513" cy="3038475"/>
          </a:xfrm>
          <a:custGeom>
            <a:avLst/>
            <a:gdLst>
              <a:gd name="T0" fmla="*/ 516 w 1284"/>
              <a:gd name="T1" fmla="*/ 224 h 1407"/>
              <a:gd name="T2" fmla="*/ 498 w 1284"/>
              <a:gd name="T3" fmla="*/ 107 h 1407"/>
              <a:gd name="T4" fmla="*/ 561 w 1284"/>
              <a:gd name="T5" fmla="*/ 13 h 1407"/>
              <a:gd name="T6" fmla="*/ 705 w 1284"/>
              <a:gd name="T7" fmla="*/ 3 h 1407"/>
              <a:gd name="T8" fmla="*/ 776 w 1284"/>
              <a:gd name="T9" fmla="*/ 58 h 1407"/>
              <a:gd name="T10" fmla="*/ 792 w 1284"/>
              <a:gd name="T11" fmla="*/ 154 h 1407"/>
              <a:gd name="T12" fmla="*/ 778 w 1284"/>
              <a:gd name="T13" fmla="*/ 257 h 1407"/>
              <a:gd name="T14" fmla="*/ 848 w 1284"/>
              <a:gd name="T15" fmla="*/ 318 h 1407"/>
              <a:gd name="T16" fmla="*/ 954 w 1284"/>
              <a:gd name="T17" fmla="*/ 344 h 1407"/>
              <a:gd name="T18" fmla="*/ 998 w 1284"/>
              <a:gd name="T19" fmla="*/ 392 h 1407"/>
              <a:gd name="T20" fmla="*/ 1000 w 1284"/>
              <a:gd name="T21" fmla="*/ 460 h 1407"/>
              <a:gd name="T22" fmla="*/ 1041 w 1284"/>
              <a:gd name="T23" fmla="*/ 521 h 1407"/>
              <a:gd name="T24" fmla="*/ 1125 w 1284"/>
              <a:gd name="T25" fmla="*/ 533 h 1407"/>
              <a:gd name="T26" fmla="*/ 1216 w 1284"/>
              <a:gd name="T27" fmla="*/ 528 h 1407"/>
              <a:gd name="T28" fmla="*/ 1270 w 1284"/>
              <a:gd name="T29" fmla="*/ 558 h 1407"/>
              <a:gd name="T30" fmla="*/ 1283 w 1284"/>
              <a:gd name="T31" fmla="*/ 665 h 1407"/>
              <a:gd name="T32" fmla="*/ 1270 w 1284"/>
              <a:gd name="T33" fmla="*/ 808 h 1407"/>
              <a:gd name="T34" fmla="*/ 1215 w 1284"/>
              <a:gd name="T35" fmla="*/ 842 h 1407"/>
              <a:gd name="T36" fmla="*/ 1116 w 1284"/>
              <a:gd name="T37" fmla="*/ 837 h 1407"/>
              <a:gd name="T38" fmla="*/ 1043 w 1284"/>
              <a:gd name="T39" fmla="*/ 848 h 1407"/>
              <a:gd name="T40" fmla="*/ 1002 w 1284"/>
              <a:gd name="T41" fmla="*/ 890 h 1407"/>
              <a:gd name="T42" fmla="*/ 998 w 1284"/>
              <a:gd name="T43" fmla="*/ 971 h 1407"/>
              <a:gd name="T44" fmla="*/ 951 w 1284"/>
              <a:gd name="T45" fmla="*/ 1027 h 1407"/>
              <a:gd name="T46" fmla="*/ 866 w 1284"/>
              <a:gd name="T47" fmla="*/ 1046 h 1407"/>
              <a:gd name="T48" fmla="*/ 792 w 1284"/>
              <a:gd name="T49" fmla="*/ 1085 h 1407"/>
              <a:gd name="T50" fmla="*/ 776 w 1284"/>
              <a:gd name="T51" fmla="*/ 1164 h 1407"/>
              <a:gd name="T52" fmla="*/ 792 w 1284"/>
              <a:gd name="T53" fmla="*/ 1261 h 1407"/>
              <a:gd name="T54" fmla="*/ 757 w 1284"/>
              <a:gd name="T55" fmla="*/ 1353 h 1407"/>
              <a:gd name="T56" fmla="*/ 695 w 1284"/>
              <a:gd name="T57" fmla="*/ 1401 h 1407"/>
              <a:gd name="T58" fmla="*/ 599 w 1284"/>
              <a:gd name="T59" fmla="*/ 1406 h 1407"/>
              <a:gd name="T60" fmla="*/ 527 w 1284"/>
              <a:gd name="T61" fmla="*/ 1370 h 1407"/>
              <a:gd name="T62" fmla="*/ 493 w 1284"/>
              <a:gd name="T63" fmla="*/ 1301 h 1407"/>
              <a:gd name="T64" fmla="*/ 502 w 1284"/>
              <a:gd name="T65" fmla="*/ 1220 h 1407"/>
              <a:gd name="T66" fmla="*/ 507 w 1284"/>
              <a:gd name="T67" fmla="*/ 1147 h 1407"/>
              <a:gd name="T68" fmla="*/ 459 w 1284"/>
              <a:gd name="T69" fmla="*/ 1095 h 1407"/>
              <a:gd name="T70" fmla="*/ 380 w 1284"/>
              <a:gd name="T71" fmla="*/ 1075 h 1407"/>
              <a:gd name="T72" fmla="*/ 304 w 1284"/>
              <a:gd name="T73" fmla="*/ 1045 h 1407"/>
              <a:gd name="T74" fmla="*/ 284 w 1284"/>
              <a:gd name="T75" fmla="*/ 964 h 1407"/>
              <a:gd name="T76" fmla="*/ 261 w 1284"/>
              <a:gd name="T77" fmla="*/ 897 h 1407"/>
              <a:gd name="T78" fmla="*/ 185 w 1284"/>
              <a:gd name="T79" fmla="*/ 872 h 1407"/>
              <a:gd name="T80" fmla="*/ 108 w 1284"/>
              <a:gd name="T81" fmla="*/ 879 h 1407"/>
              <a:gd name="T82" fmla="*/ 25 w 1284"/>
              <a:gd name="T83" fmla="*/ 858 h 1407"/>
              <a:gd name="T84" fmla="*/ 1 w 1284"/>
              <a:gd name="T85" fmla="*/ 764 h 1407"/>
              <a:gd name="T86" fmla="*/ 6 w 1284"/>
              <a:gd name="T87" fmla="*/ 629 h 1407"/>
              <a:gd name="T88" fmla="*/ 31 w 1284"/>
              <a:gd name="T89" fmla="*/ 548 h 1407"/>
              <a:gd name="T90" fmla="*/ 95 w 1284"/>
              <a:gd name="T91" fmla="*/ 527 h 1407"/>
              <a:gd name="T92" fmla="*/ 190 w 1284"/>
              <a:gd name="T93" fmla="*/ 534 h 1407"/>
              <a:gd name="T94" fmla="*/ 274 w 1284"/>
              <a:gd name="T95" fmla="*/ 502 h 1407"/>
              <a:gd name="T96" fmla="*/ 289 w 1284"/>
              <a:gd name="T97" fmla="*/ 427 h 1407"/>
              <a:gd name="T98" fmla="*/ 320 w 1284"/>
              <a:gd name="T99" fmla="*/ 353 h 1407"/>
              <a:gd name="T100" fmla="*/ 409 w 1284"/>
              <a:gd name="T101" fmla="*/ 327 h 1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84" h="1407">
                <a:moveTo>
                  <a:pt x="489" y="294"/>
                </a:moveTo>
                <a:lnTo>
                  <a:pt x="502" y="278"/>
                </a:lnTo>
                <a:lnTo>
                  <a:pt x="511" y="263"/>
                </a:lnTo>
                <a:lnTo>
                  <a:pt x="516" y="246"/>
                </a:lnTo>
                <a:lnTo>
                  <a:pt x="516" y="224"/>
                </a:lnTo>
                <a:lnTo>
                  <a:pt x="510" y="199"/>
                </a:lnTo>
                <a:lnTo>
                  <a:pt x="505" y="178"/>
                </a:lnTo>
                <a:lnTo>
                  <a:pt x="498" y="152"/>
                </a:lnTo>
                <a:lnTo>
                  <a:pt x="495" y="124"/>
                </a:lnTo>
                <a:lnTo>
                  <a:pt x="498" y="107"/>
                </a:lnTo>
                <a:lnTo>
                  <a:pt x="503" y="86"/>
                </a:lnTo>
                <a:lnTo>
                  <a:pt x="513" y="64"/>
                </a:lnTo>
                <a:lnTo>
                  <a:pt x="527" y="43"/>
                </a:lnTo>
                <a:lnTo>
                  <a:pt x="545" y="26"/>
                </a:lnTo>
                <a:lnTo>
                  <a:pt x="561" y="13"/>
                </a:lnTo>
                <a:lnTo>
                  <a:pt x="583" y="5"/>
                </a:lnTo>
                <a:lnTo>
                  <a:pt x="609" y="1"/>
                </a:lnTo>
                <a:lnTo>
                  <a:pt x="637" y="0"/>
                </a:lnTo>
                <a:lnTo>
                  <a:pt x="675" y="0"/>
                </a:lnTo>
                <a:lnTo>
                  <a:pt x="705" y="3"/>
                </a:lnTo>
                <a:lnTo>
                  <a:pt x="722" y="9"/>
                </a:lnTo>
                <a:lnTo>
                  <a:pt x="735" y="17"/>
                </a:lnTo>
                <a:lnTo>
                  <a:pt x="749" y="26"/>
                </a:lnTo>
                <a:lnTo>
                  <a:pt x="763" y="40"/>
                </a:lnTo>
                <a:lnTo>
                  <a:pt x="776" y="58"/>
                </a:lnTo>
                <a:lnTo>
                  <a:pt x="786" y="74"/>
                </a:lnTo>
                <a:lnTo>
                  <a:pt x="791" y="88"/>
                </a:lnTo>
                <a:lnTo>
                  <a:pt x="795" y="112"/>
                </a:lnTo>
                <a:lnTo>
                  <a:pt x="795" y="133"/>
                </a:lnTo>
                <a:lnTo>
                  <a:pt x="792" y="154"/>
                </a:lnTo>
                <a:lnTo>
                  <a:pt x="788" y="170"/>
                </a:lnTo>
                <a:lnTo>
                  <a:pt x="783" y="196"/>
                </a:lnTo>
                <a:lnTo>
                  <a:pt x="776" y="223"/>
                </a:lnTo>
                <a:lnTo>
                  <a:pt x="773" y="240"/>
                </a:lnTo>
                <a:lnTo>
                  <a:pt x="778" y="257"/>
                </a:lnTo>
                <a:lnTo>
                  <a:pt x="784" y="269"/>
                </a:lnTo>
                <a:lnTo>
                  <a:pt x="795" y="285"/>
                </a:lnTo>
                <a:lnTo>
                  <a:pt x="811" y="298"/>
                </a:lnTo>
                <a:lnTo>
                  <a:pt x="826" y="309"/>
                </a:lnTo>
                <a:lnTo>
                  <a:pt x="848" y="318"/>
                </a:lnTo>
                <a:lnTo>
                  <a:pt x="870" y="324"/>
                </a:lnTo>
                <a:lnTo>
                  <a:pt x="891" y="329"/>
                </a:lnTo>
                <a:lnTo>
                  <a:pt x="913" y="332"/>
                </a:lnTo>
                <a:lnTo>
                  <a:pt x="936" y="338"/>
                </a:lnTo>
                <a:lnTo>
                  <a:pt x="954" y="344"/>
                </a:lnTo>
                <a:lnTo>
                  <a:pt x="968" y="351"/>
                </a:lnTo>
                <a:lnTo>
                  <a:pt x="979" y="359"/>
                </a:lnTo>
                <a:lnTo>
                  <a:pt x="987" y="368"/>
                </a:lnTo>
                <a:lnTo>
                  <a:pt x="993" y="379"/>
                </a:lnTo>
                <a:lnTo>
                  <a:pt x="998" y="392"/>
                </a:lnTo>
                <a:lnTo>
                  <a:pt x="1000" y="404"/>
                </a:lnTo>
                <a:lnTo>
                  <a:pt x="1002" y="415"/>
                </a:lnTo>
                <a:lnTo>
                  <a:pt x="1002" y="430"/>
                </a:lnTo>
                <a:lnTo>
                  <a:pt x="1000" y="447"/>
                </a:lnTo>
                <a:lnTo>
                  <a:pt x="1000" y="460"/>
                </a:lnTo>
                <a:lnTo>
                  <a:pt x="1003" y="476"/>
                </a:lnTo>
                <a:lnTo>
                  <a:pt x="1010" y="490"/>
                </a:lnTo>
                <a:lnTo>
                  <a:pt x="1018" y="502"/>
                </a:lnTo>
                <a:lnTo>
                  <a:pt x="1028" y="511"/>
                </a:lnTo>
                <a:lnTo>
                  <a:pt x="1041" y="521"/>
                </a:lnTo>
                <a:lnTo>
                  <a:pt x="1054" y="527"/>
                </a:lnTo>
                <a:lnTo>
                  <a:pt x="1074" y="531"/>
                </a:lnTo>
                <a:lnTo>
                  <a:pt x="1091" y="533"/>
                </a:lnTo>
                <a:lnTo>
                  <a:pt x="1107" y="534"/>
                </a:lnTo>
                <a:lnTo>
                  <a:pt x="1125" y="533"/>
                </a:lnTo>
                <a:lnTo>
                  <a:pt x="1147" y="531"/>
                </a:lnTo>
                <a:lnTo>
                  <a:pt x="1164" y="530"/>
                </a:lnTo>
                <a:lnTo>
                  <a:pt x="1181" y="528"/>
                </a:lnTo>
                <a:lnTo>
                  <a:pt x="1197" y="527"/>
                </a:lnTo>
                <a:lnTo>
                  <a:pt x="1216" y="528"/>
                </a:lnTo>
                <a:lnTo>
                  <a:pt x="1226" y="530"/>
                </a:lnTo>
                <a:lnTo>
                  <a:pt x="1238" y="533"/>
                </a:lnTo>
                <a:lnTo>
                  <a:pt x="1249" y="539"/>
                </a:lnTo>
                <a:lnTo>
                  <a:pt x="1261" y="548"/>
                </a:lnTo>
                <a:lnTo>
                  <a:pt x="1270" y="558"/>
                </a:lnTo>
                <a:lnTo>
                  <a:pt x="1277" y="573"/>
                </a:lnTo>
                <a:lnTo>
                  <a:pt x="1280" y="586"/>
                </a:lnTo>
                <a:lnTo>
                  <a:pt x="1282" y="602"/>
                </a:lnTo>
                <a:lnTo>
                  <a:pt x="1284" y="631"/>
                </a:lnTo>
                <a:lnTo>
                  <a:pt x="1283" y="665"/>
                </a:lnTo>
                <a:lnTo>
                  <a:pt x="1284" y="701"/>
                </a:lnTo>
                <a:lnTo>
                  <a:pt x="1281" y="743"/>
                </a:lnTo>
                <a:lnTo>
                  <a:pt x="1278" y="772"/>
                </a:lnTo>
                <a:lnTo>
                  <a:pt x="1275" y="795"/>
                </a:lnTo>
                <a:lnTo>
                  <a:pt x="1270" y="808"/>
                </a:lnTo>
                <a:lnTo>
                  <a:pt x="1262" y="820"/>
                </a:lnTo>
                <a:lnTo>
                  <a:pt x="1253" y="828"/>
                </a:lnTo>
                <a:lnTo>
                  <a:pt x="1241" y="835"/>
                </a:lnTo>
                <a:lnTo>
                  <a:pt x="1227" y="839"/>
                </a:lnTo>
                <a:lnTo>
                  <a:pt x="1215" y="842"/>
                </a:lnTo>
                <a:lnTo>
                  <a:pt x="1190" y="843"/>
                </a:lnTo>
                <a:lnTo>
                  <a:pt x="1168" y="842"/>
                </a:lnTo>
                <a:lnTo>
                  <a:pt x="1150" y="839"/>
                </a:lnTo>
                <a:lnTo>
                  <a:pt x="1134" y="838"/>
                </a:lnTo>
                <a:lnTo>
                  <a:pt x="1116" y="837"/>
                </a:lnTo>
                <a:lnTo>
                  <a:pt x="1100" y="837"/>
                </a:lnTo>
                <a:lnTo>
                  <a:pt x="1086" y="838"/>
                </a:lnTo>
                <a:lnTo>
                  <a:pt x="1071" y="839"/>
                </a:lnTo>
                <a:lnTo>
                  <a:pt x="1053" y="844"/>
                </a:lnTo>
                <a:lnTo>
                  <a:pt x="1043" y="848"/>
                </a:lnTo>
                <a:lnTo>
                  <a:pt x="1034" y="852"/>
                </a:lnTo>
                <a:lnTo>
                  <a:pt x="1022" y="860"/>
                </a:lnTo>
                <a:lnTo>
                  <a:pt x="1014" y="870"/>
                </a:lnTo>
                <a:lnTo>
                  <a:pt x="1008" y="879"/>
                </a:lnTo>
                <a:lnTo>
                  <a:pt x="1002" y="890"/>
                </a:lnTo>
                <a:lnTo>
                  <a:pt x="999" y="901"/>
                </a:lnTo>
                <a:lnTo>
                  <a:pt x="998" y="913"/>
                </a:lnTo>
                <a:lnTo>
                  <a:pt x="999" y="926"/>
                </a:lnTo>
                <a:lnTo>
                  <a:pt x="999" y="948"/>
                </a:lnTo>
                <a:lnTo>
                  <a:pt x="998" y="971"/>
                </a:lnTo>
                <a:lnTo>
                  <a:pt x="992" y="988"/>
                </a:lnTo>
                <a:lnTo>
                  <a:pt x="986" y="1002"/>
                </a:lnTo>
                <a:lnTo>
                  <a:pt x="977" y="1012"/>
                </a:lnTo>
                <a:lnTo>
                  <a:pt x="964" y="1020"/>
                </a:lnTo>
                <a:lnTo>
                  <a:pt x="951" y="1027"/>
                </a:lnTo>
                <a:lnTo>
                  <a:pt x="936" y="1031"/>
                </a:lnTo>
                <a:lnTo>
                  <a:pt x="917" y="1035"/>
                </a:lnTo>
                <a:lnTo>
                  <a:pt x="901" y="1040"/>
                </a:lnTo>
                <a:lnTo>
                  <a:pt x="882" y="1043"/>
                </a:lnTo>
                <a:lnTo>
                  <a:pt x="866" y="1046"/>
                </a:lnTo>
                <a:lnTo>
                  <a:pt x="848" y="1050"/>
                </a:lnTo>
                <a:lnTo>
                  <a:pt x="834" y="1057"/>
                </a:lnTo>
                <a:lnTo>
                  <a:pt x="818" y="1064"/>
                </a:lnTo>
                <a:lnTo>
                  <a:pt x="803" y="1073"/>
                </a:lnTo>
                <a:lnTo>
                  <a:pt x="792" y="1085"/>
                </a:lnTo>
                <a:lnTo>
                  <a:pt x="782" y="1099"/>
                </a:lnTo>
                <a:lnTo>
                  <a:pt x="774" y="1116"/>
                </a:lnTo>
                <a:lnTo>
                  <a:pt x="772" y="1131"/>
                </a:lnTo>
                <a:lnTo>
                  <a:pt x="773" y="1148"/>
                </a:lnTo>
                <a:lnTo>
                  <a:pt x="776" y="1164"/>
                </a:lnTo>
                <a:lnTo>
                  <a:pt x="781" y="1181"/>
                </a:lnTo>
                <a:lnTo>
                  <a:pt x="785" y="1200"/>
                </a:lnTo>
                <a:lnTo>
                  <a:pt x="788" y="1217"/>
                </a:lnTo>
                <a:lnTo>
                  <a:pt x="792" y="1239"/>
                </a:lnTo>
                <a:lnTo>
                  <a:pt x="792" y="1261"/>
                </a:lnTo>
                <a:lnTo>
                  <a:pt x="787" y="1283"/>
                </a:lnTo>
                <a:lnTo>
                  <a:pt x="782" y="1300"/>
                </a:lnTo>
                <a:lnTo>
                  <a:pt x="776" y="1317"/>
                </a:lnTo>
                <a:lnTo>
                  <a:pt x="768" y="1333"/>
                </a:lnTo>
                <a:lnTo>
                  <a:pt x="757" y="1353"/>
                </a:lnTo>
                <a:lnTo>
                  <a:pt x="745" y="1366"/>
                </a:lnTo>
                <a:lnTo>
                  <a:pt x="735" y="1375"/>
                </a:lnTo>
                <a:lnTo>
                  <a:pt x="722" y="1386"/>
                </a:lnTo>
                <a:lnTo>
                  <a:pt x="708" y="1396"/>
                </a:lnTo>
                <a:lnTo>
                  <a:pt x="695" y="1401"/>
                </a:lnTo>
                <a:lnTo>
                  <a:pt x="683" y="1404"/>
                </a:lnTo>
                <a:lnTo>
                  <a:pt x="663" y="1406"/>
                </a:lnTo>
                <a:lnTo>
                  <a:pt x="640" y="1407"/>
                </a:lnTo>
                <a:lnTo>
                  <a:pt x="612" y="1406"/>
                </a:lnTo>
                <a:lnTo>
                  <a:pt x="599" y="1406"/>
                </a:lnTo>
                <a:lnTo>
                  <a:pt x="582" y="1403"/>
                </a:lnTo>
                <a:lnTo>
                  <a:pt x="564" y="1398"/>
                </a:lnTo>
                <a:lnTo>
                  <a:pt x="548" y="1389"/>
                </a:lnTo>
                <a:lnTo>
                  <a:pt x="538" y="1381"/>
                </a:lnTo>
                <a:lnTo>
                  <a:pt x="527" y="1370"/>
                </a:lnTo>
                <a:lnTo>
                  <a:pt x="518" y="1360"/>
                </a:lnTo>
                <a:lnTo>
                  <a:pt x="509" y="1347"/>
                </a:lnTo>
                <a:lnTo>
                  <a:pt x="502" y="1334"/>
                </a:lnTo>
                <a:lnTo>
                  <a:pt x="496" y="1318"/>
                </a:lnTo>
                <a:lnTo>
                  <a:pt x="493" y="1301"/>
                </a:lnTo>
                <a:lnTo>
                  <a:pt x="492" y="1288"/>
                </a:lnTo>
                <a:lnTo>
                  <a:pt x="492" y="1270"/>
                </a:lnTo>
                <a:lnTo>
                  <a:pt x="493" y="1255"/>
                </a:lnTo>
                <a:lnTo>
                  <a:pt x="498" y="1239"/>
                </a:lnTo>
                <a:lnTo>
                  <a:pt x="502" y="1220"/>
                </a:lnTo>
                <a:lnTo>
                  <a:pt x="507" y="1202"/>
                </a:lnTo>
                <a:lnTo>
                  <a:pt x="510" y="1186"/>
                </a:lnTo>
                <a:lnTo>
                  <a:pt x="511" y="1171"/>
                </a:lnTo>
                <a:lnTo>
                  <a:pt x="510" y="1159"/>
                </a:lnTo>
                <a:lnTo>
                  <a:pt x="507" y="1147"/>
                </a:lnTo>
                <a:lnTo>
                  <a:pt x="499" y="1132"/>
                </a:lnTo>
                <a:lnTo>
                  <a:pt x="491" y="1122"/>
                </a:lnTo>
                <a:lnTo>
                  <a:pt x="481" y="1111"/>
                </a:lnTo>
                <a:lnTo>
                  <a:pt x="470" y="1103"/>
                </a:lnTo>
                <a:lnTo>
                  <a:pt x="459" y="1095"/>
                </a:lnTo>
                <a:lnTo>
                  <a:pt x="443" y="1089"/>
                </a:lnTo>
                <a:lnTo>
                  <a:pt x="429" y="1085"/>
                </a:lnTo>
                <a:lnTo>
                  <a:pt x="411" y="1081"/>
                </a:lnTo>
                <a:lnTo>
                  <a:pt x="395" y="1079"/>
                </a:lnTo>
                <a:lnTo>
                  <a:pt x="380" y="1075"/>
                </a:lnTo>
                <a:lnTo>
                  <a:pt x="362" y="1071"/>
                </a:lnTo>
                <a:lnTo>
                  <a:pt x="347" y="1065"/>
                </a:lnTo>
                <a:lnTo>
                  <a:pt x="329" y="1060"/>
                </a:lnTo>
                <a:lnTo>
                  <a:pt x="315" y="1054"/>
                </a:lnTo>
                <a:lnTo>
                  <a:pt x="304" y="1045"/>
                </a:lnTo>
                <a:lnTo>
                  <a:pt x="295" y="1033"/>
                </a:lnTo>
                <a:lnTo>
                  <a:pt x="289" y="1018"/>
                </a:lnTo>
                <a:lnTo>
                  <a:pt x="284" y="998"/>
                </a:lnTo>
                <a:lnTo>
                  <a:pt x="283" y="982"/>
                </a:lnTo>
                <a:lnTo>
                  <a:pt x="284" y="964"/>
                </a:lnTo>
                <a:lnTo>
                  <a:pt x="286" y="950"/>
                </a:lnTo>
                <a:lnTo>
                  <a:pt x="284" y="933"/>
                </a:lnTo>
                <a:lnTo>
                  <a:pt x="279" y="920"/>
                </a:lnTo>
                <a:lnTo>
                  <a:pt x="270" y="906"/>
                </a:lnTo>
                <a:lnTo>
                  <a:pt x="261" y="897"/>
                </a:lnTo>
                <a:lnTo>
                  <a:pt x="250" y="888"/>
                </a:lnTo>
                <a:lnTo>
                  <a:pt x="235" y="882"/>
                </a:lnTo>
                <a:lnTo>
                  <a:pt x="218" y="876"/>
                </a:lnTo>
                <a:lnTo>
                  <a:pt x="200" y="874"/>
                </a:lnTo>
                <a:lnTo>
                  <a:pt x="185" y="872"/>
                </a:lnTo>
                <a:lnTo>
                  <a:pt x="168" y="872"/>
                </a:lnTo>
                <a:lnTo>
                  <a:pt x="153" y="874"/>
                </a:lnTo>
                <a:lnTo>
                  <a:pt x="138" y="875"/>
                </a:lnTo>
                <a:lnTo>
                  <a:pt x="123" y="877"/>
                </a:lnTo>
                <a:lnTo>
                  <a:pt x="108" y="879"/>
                </a:lnTo>
                <a:lnTo>
                  <a:pt x="83" y="879"/>
                </a:lnTo>
                <a:lnTo>
                  <a:pt x="67" y="878"/>
                </a:lnTo>
                <a:lnTo>
                  <a:pt x="50" y="874"/>
                </a:lnTo>
                <a:lnTo>
                  <a:pt x="38" y="868"/>
                </a:lnTo>
                <a:lnTo>
                  <a:pt x="25" y="858"/>
                </a:lnTo>
                <a:lnTo>
                  <a:pt x="16" y="847"/>
                </a:lnTo>
                <a:lnTo>
                  <a:pt x="10" y="835"/>
                </a:lnTo>
                <a:lnTo>
                  <a:pt x="3" y="812"/>
                </a:lnTo>
                <a:lnTo>
                  <a:pt x="2" y="788"/>
                </a:lnTo>
                <a:lnTo>
                  <a:pt x="1" y="764"/>
                </a:lnTo>
                <a:lnTo>
                  <a:pt x="0" y="734"/>
                </a:lnTo>
                <a:lnTo>
                  <a:pt x="2" y="708"/>
                </a:lnTo>
                <a:lnTo>
                  <a:pt x="3" y="680"/>
                </a:lnTo>
                <a:lnTo>
                  <a:pt x="4" y="655"/>
                </a:lnTo>
                <a:lnTo>
                  <a:pt x="6" y="629"/>
                </a:lnTo>
                <a:lnTo>
                  <a:pt x="9" y="609"/>
                </a:lnTo>
                <a:lnTo>
                  <a:pt x="12" y="587"/>
                </a:lnTo>
                <a:lnTo>
                  <a:pt x="16" y="570"/>
                </a:lnTo>
                <a:lnTo>
                  <a:pt x="22" y="559"/>
                </a:lnTo>
                <a:lnTo>
                  <a:pt x="31" y="548"/>
                </a:lnTo>
                <a:lnTo>
                  <a:pt x="40" y="541"/>
                </a:lnTo>
                <a:lnTo>
                  <a:pt x="52" y="533"/>
                </a:lnTo>
                <a:lnTo>
                  <a:pt x="63" y="531"/>
                </a:lnTo>
                <a:lnTo>
                  <a:pt x="77" y="528"/>
                </a:lnTo>
                <a:lnTo>
                  <a:pt x="95" y="527"/>
                </a:lnTo>
                <a:lnTo>
                  <a:pt x="111" y="528"/>
                </a:lnTo>
                <a:lnTo>
                  <a:pt x="133" y="531"/>
                </a:lnTo>
                <a:lnTo>
                  <a:pt x="152" y="532"/>
                </a:lnTo>
                <a:lnTo>
                  <a:pt x="168" y="533"/>
                </a:lnTo>
                <a:lnTo>
                  <a:pt x="190" y="534"/>
                </a:lnTo>
                <a:lnTo>
                  <a:pt x="213" y="531"/>
                </a:lnTo>
                <a:lnTo>
                  <a:pt x="232" y="527"/>
                </a:lnTo>
                <a:lnTo>
                  <a:pt x="250" y="520"/>
                </a:lnTo>
                <a:lnTo>
                  <a:pt x="262" y="513"/>
                </a:lnTo>
                <a:lnTo>
                  <a:pt x="274" y="502"/>
                </a:lnTo>
                <a:lnTo>
                  <a:pt x="283" y="488"/>
                </a:lnTo>
                <a:lnTo>
                  <a:pt x="289" y="474"/>
                </a:lnTo>
                <a:lnTo>
                  <a:pt x="291" y="459"/>
                </a:lnTo>
                <a:lnTo>
                  <a:pt x="290" y="448"/>
                </a:lnTo>
                <a:lnTo>
                  <a:pt x="289" y="427"/>
                </a:lnTo>
                <a:lnTo>
                  <a:pt x="290" y="406"/>
                </a:lnTo>
                <a:lnTo>
                  <a:pt x="294" y="390"/>
                </a:lnTo>
                <a:lnTo>
                  <a:pt x="299" y="375"/>
                </a:lnTo>
                <a:lnTo>
                  <a:pt x="306" y="364"/>
                </a:lnTo>
                <a:lnTo>
                  <a:pt x="320" y="353"/>
                </a:lnTo>
                <a:lnTo>
                  <a:pt x="335" y="345"/>
                </a:lnTo>
                <a:lnTo>
                  <a:pt x="354" y="339"/>
                </a:lnTo>
                <a:lnTo>
                  <a:pt x="373" y="334"/>
                </a:lnTo>
                <a:lnTo>
                  <a:pt x="389" y="330"/>
                </a:lnTo>
                <a:lnTo>
                  <a:pt x="409" y="327"/>
                </a:lnTo>
                <a:lnTo>
                  <a:pt x="428" y="323"/>
                </a:lnTo>
                <a:lnTo>
                  <a:pt x="450" y="317"/>
                </a:lnTo>
                <a:lnTo>
                  <a:pt x="471" y="308"/>
                </a:lnTo>
                <a:lnTo>
                  <a:pt x="489" y="294"/>
                </a:lnTo>
                <a:close/>
              </a:path>
            </a:pathLst>
          </a:custGeom>
          <a:solidFill>
            <a:srgbClr val="FFFF00"/>
          </a:solidFill>
          <a:ln w="12700">
            <a:solidFill>
              <a:srgbClr val="000000"/>
            </a:solidFill>
            <a:prstDash val="solid"/>
            <a:round/>
            <a:headEnd/>
            <a:tailEnd/>
          </a:ln>
          <a:effectLst/>
          <a:extLst>
            <a:ext uri="{AF507438-7753-43E0-B8FC-AC1667EBCBE1}">
              <a14:hiddenEffects xmlns:a14="http://schemas.microsoft.com/office/drawing/2010/main">
                <a:effectLst>
                  <a:outerShdw dist="85194" dir="1593903" algn="ctr" rotWithShape="0">
                    <a:srgbClr val="808080"/>
                  </a:outerShdw>
                </a:effectLst>
              </a14:hiddenEffects>
            </a:ext>
          </a:extLst>
        </p:spPr>
        <p:txBody>
          <a:bodyPr/>
          <a:lstStyle/>
          <a:p>
            <a:pPr defTabSz="457200"/>
            <a:endParaRPr lang="it-IT">
              <a:solidFill>
                <a:prstClr val="black"/>
              </a:solidFill>
            </a:endParaRPr>
          </a:p>
        </p:txBody>
      </p:sp>
      <p:pic>
        <p:nvPicPr>
          <p:cNvPr id="7182" name="Picture 14" descr="time2"/>
          <p:cNvPicPr>
            <a:picLocks noChangeAspect="1" noChangeArrowheads="1"/>
          </p:cNvPicPr>
          <p:nvPr/>
        </p:nvPicPr>
        <p:blipFill>
          <a:blip r:embed="rId7" cstate="print">
            <a:extLst>
              <a:ext uri="{28A0092B-C50C-407E-A947-70E740481C1C}">
                <a14:useLocalDpi xmlns:a14="http://schemas.microsoft.com/office/drawing/2010/main" val="0"/>
              </a:ext>
            </a:extLst>
          </a:blip>
          <a:srcRect r="2281" b="2238"/>
          <a:stretch>
            <a:fillRect/>
          </a:stretch>
        </p:blipFill>
        <p:spPr bwMode="auto">
          <a:xfrm>
            <a:off x="4375150" y="3371850"/>
            <a:ext cx="515938" cy="647700"/>
          </a:xfrm>
          <a:prstGeom prst="rect">
            <a:avLst/>
          </a:prstGeom>
          <a:gradFill rotWithShape="1">
            <a:gsLst>
              <a:gs pos="0">
                <a:srgbClr val="CCFF99"/>
              </a:gs>
              <a:gs pos="100000">
                <a:srgbClr val="CCFF99">
                  <a:gamma/>
                  <a:shade val="66275"/>
                  <a:invGamma/>
                </a:srgbClr>
              </a:gs>
            </a:gsLst>
            <a:path path="shape">
              <a:fillToRect l="50000" t="50000" r="50000" b="50000"/>
            </a:path>
          </a:gradFill>
        </p:spPr>
      </p:pic>
      <p:pic>
        <p:nvPicPr>
          <p:cNvPr id="7183" name="Picture 15" descr="ANO003"/>
          <p:cNvPicPr>
            <a:picLocks noChangeAspect="1" noChangeArrowheads="1"/>
          </p:cNvPicPr>
          <p:nvPr/>
        </p:nvPicPr>
        <p:blipFill>
          <a:blip r:embed="rId8" cstate="print">
            <a:extLst>
              <a:ext uri="{28A0092B-C50C-407E-A947-70E740481C1C}">
                <a14:useLocalDpi xmlns:a14="http://schemas.microsoft.com/office/drawing/2010/main" val="0"/>
              </a:ext>
            </a:extLst>
          </a:blip>
          <a:srcRect l="7019" t="15451" r="12363" b="9706"/>
          <a:stretch>
            <a:fillRect/>
          </a:stretch>
        </p:blipFill>
        <p:spPr bwMode="auto">
          <a:xfrm>
            <a:off x="7332663" y="3355976"/>
            <a:ext cx="461962" cy="574675"/>
          </a:xfrm>
          <a:prstGeom prst="rect">
            <a:avLst/>
          </a:prstGeom>
          <a:gradFill rotWithShape="1">
            <a:gsLst>
              <a:gs pos="0">
                <a:srgbClr val="CCFF99"/>
              </a:gs>
              <a:gs pos="100000">
                <a:srgbClr val="CCFF99">
                  <a:gamma/>
                  <a:shade val="66275"/>
                  <a:invGamma/>
                </a:srgbClr>
              </a:gs>
            </a:gsLst>
            <a:path path="shape">
              <a:fillToRect l="50000" t="50000" r="50000" b="50000"/>
            </a:path>
          </a:gradFill>
        </p:spPr>
      </p:pic>
      <p:sp>
        <p:nvSpPr>
          <p:cNvPr id="7184" name="Rectangle 16"/>
          <p:cNvSpPr>
            <a:spLocks noChangeArrowheads="1"/>
          </p:cNvSpPr>
          <p:nvPr/>
        </p:nvSpPr>
        <p:spPr bwMode="auto">
          <a:xfrm>
            <a:off x="6216651" y="1741489"/>
            <a:ext cx="3427413" cy="427037"/>
          </a:xfrm>
          <a:prstGeom prst="rect">
            <a:avLst/>
          </a:pr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rIns="18000" anchor="ctr">
            <a:spAutoFit/>
          </a:bodyPr>
          <a:lstStyle/>
          <a:p>
            <a:pPr lvl="1" defTabSz="457200" eaLnBrk="0" hangingPunct="0"/>
            <a:r>
              <a:rPr lang="it-IT" altLang="it-IT" sz="2200" b="1">
                <a:solidFill>
                  <a:prstClr val="black"/>
                </a:solidFill>
                <a:latin typeface="Comic Sans MS" panose="030F0702030302020204" pitchFamily="66" charset="0"/>
                <a:cs typeface="Arial" panose="020B0604020202020204" pitchFamily="34" charset="0"/>
              </a:rPr>
              <a:t>Epigenetica</a:t>
            </a:r>
            <a:endParaRPr lang="it-IT" altLang="it-IT" sz="2200" b="1" baseline="30000">
              <a:solidFill>
                <a:prstClr val="black"/>
              </a:solidFill>
              <a:latin typeface="Comic Sans MS" panose="030F0702030302020204" pitchFamily="66" charset="0"/>
              <a:cs typeface="Arial" panose="020B0604020202020204" pitchFamily="34" charset="0"/>
            </a:endParaRPr>
          </a:p>
        </p:txBody>
      </p:sp>
      <p:pic>
        <p:nvPicPr>
          <p:cNvPr id="7185" name="Picture 17"/>
          <p:cNvPicPr>
            <a:picLocks noChangeAspect="1" noChangeArrowheads="1"/>
          </p:cNvPicPr>
          <p:nvPr/>
        </p:nvPicPr>
        <p:blipFill>
          <a:blip r:embed="rId9" cstate="print">
            <a:clrChange>
              <a:clrFrom>
                <a:srgbClr val="000080"/>
              </a:clrFrom>
              <a:clrTo>
                <a:srgbClr val="000080">
                  <a:alpha val="0"/>
                </a:srgbClr>
              </a:clrTo>
            </a:clrChange>
            <a:lum bright="-24000" contrast="24000"/>
            <a:extLst>
              <a:ext uri="{28A0092B-C50C-407E-A947-70E740481C1C}">
                <a14:useLocalDpi xmlns:a14="http://schemas.microsoft.com/office/drawing/2010/main" val="0"/>
              </a:ext>
            </a:extLst>
          </a:blip>
          <a:srcRect r="47018" b="49579"/>
          <a:stretch>
            <a:fillRect/>
          </a:stretch>
        </p:blipFill>
        <p:spPr bwMode="auto">
          <a:xfrm>
            <a:off x="8278813" y="2289176"/>
            <a:ext cx="1155700" cy="904875"/>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p:cNvPicPr>
            <a:picLocks noChangeAspect="1" noChangeArrowheads="1"/>
          </p:cNvPicPr>
          <p:nvPr/>
        </p:nvPicPr>
        <p:blipFill>
          <a:blip r:embed="rId10" cstate="print">
            <a:clrChange>
              <a:clrFrom>
                <a:srgbClr val="FFFFFF"/>
              </a:clrFrom>
              <a:clrTo>
                <a:srgbClr val="FFFFFF">
                  <a:alpha val="0"/>
                </a:srgbClr>
              </a:clrTo>
            </a:clrChange>
            <a:lum bright="-18000" contrast="18000"/>
            <a:extLst>
              <a:ext uri="{28A0092B-C50C-407E-A947-70E740481C1C}">
                <a14:useLocalDpi xmlns:a14="http://schemas.microsoft.com/office/drawing/2010/main" val="0"/>
              </a:ext>
            </a:extLst>
          </a:blip>
          <a:srcRect l="6244" r="35040" b="11267"/>
          <a:stretch>
            <a:fillRect/>
          </a:stretch>
        </p:blipFill>
        <p:spPr bwMode="auto">
          <a:xfrm>
            <a:off x="6948488" y="1919289"/>
            <a:ext cx="1414462" cy="1317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87" name="Rectangle 19"/>
          <p:cNvSpPr>
            <a:spLocks noChangeArrowheads="1"/>
          </p:cNvSpPr>
          <p:nvPr/>
        </p:nvSpPr>
        <p:spPr bwMode="auto">
          <a:xfrm>
            <a:off x="5022851" y="2709864"/>
            <a:ext cx="21304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457200" eaLnBrk="0" hangingPunct="0"/>
            <a:r>
              <a:rPr lang="it-IT" altLang="it-IT" sz="1600" b="1">
                <a:solidFill>
                  <a:prstClr val="black"/>
                </a:solidFill>
                <a:latin typeface="Comic Sans MS" panose="030F0702030302020204" pitchFamily="66" charset="0"/>
                <a:cs typeface="Arial" panose="020B0604020202020204" pitchFamily="34" charset="0"/>
              </a:rPr>
              <a:t>Funzione</a:t>
            </a:r>
          </a:p>
          <a:p>
            <a:pPr algn="ctr" defTabSz="457200" eaLnBrk="0" hangingPunct="0"/>
            <a:r>
              <a:rPr lang="it-IT" altLang="it-IT" sz="1600" b="1">
                <a:solidFill>
                  <a:prstClr val="black"/>
                </a:solidFill>
                <a:latin typeface="Comic Sans MS" panose="030F0702030302020204" pitchFamily="66" charset="0"/>
                <a:cs typeface="Arial" panose="020B0604020202020204" pitchFamily="34" charset="0"/>
              </a:rPr>
              <a:t>Plasticità Cerebrale</a:t>
            </a:r>
            <a:endParaRPr lang="it-IT" altLang="it-IT" sz="1600" b="1" baseline="30000">
              <a:solidFill>
                <a:prstClr val="black"/>
              </a:solidFill>
              <a:latin typeface="Comic Sans MS" panose="030F0702030302020204" pitchFamily="66" charset="0"/>
              <a:cs typeface="Arial" panose="020B0604020202020204" pitchFamily="34" charset="0"/>
            </a:endParaRPr>
          </a:p>
        </p:txBody>
      </p:sp>
      <p:sp>
        <p:nvSpPr>
          <p:cNvPr id="7188" name="Text Box 20"/>
          <p:cNvSpPr txBox="1">
            <a:spLocks noChangeArrowheads="1"/>
          </p:cNvSpPr>
          <p:nvPr/>
        </p:nvSpPr>
        <p:spPr bwMode="auto">
          <a:xfrm>
            <a:off x="5170488" y="5884863"/>
            <a:ext cx="1778000" cy="762000"/>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r>
              <a:rPr lang="it-IT" altLang="it-IT" sz="2200" b="1">
                <a:solidFill>
                  <a:prstClr val="black"/>
                </a:solidFill>
                <a:latin typeface="Comic Sans MS" panose="030F0702030302020204" pitchFamily="66" charset="0"/>
                <a:cs typeface="Arial" panose="020B0604020202020204" pitchFamily="34" charset="0"/>
              </a:rPr>
              <a:t>Ambiente</a:t>
            </a:r>
          </a:p>
          <a:p>
            <a:pPr algn="ctr" defTabSz="457200"/>
            <a:r>
              <a:rPr lang="it-IT" altLang="it-IT" sz="2200" b="1">
                <a:solidFill>
                  <a:prstClr val="black"/>
                </a:solidFill>
                <a:latin typeface="Comic Sans MS" panose="030F0702030302020204" pitchFamily="66" charset="0"/>
                <a:cs typeface="Arial" panose="020B0604020202020204" pitchFamily="34" charset="0"/>
              </a:rPr>
              <a:t>Stili di Vita</a:t>
            </a:r>
          </a:p>
        </p:txBody>
      </p:sp>
      <p:sp>
        <p:nvSpPr>
          <p:cNvPr id="7189" name="Line 21"/>
          <p:cNvSpPr>
            <a:spLocks noChangeShapeType="1"/>
          </p:cNvSpPr>
          <p:nvPr/>
        </p:nvSpPr>
        <p:spPr bwMode="auto">
          <a:xfrm>
            <a:off x="6705600" y="3744913"/>
            <a:ext cx="4508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7190" name="Line 22"/>
          <p:cNvSpPr>
            <a:spLocks noChangeShapeType="1"/>
          </p:cNvSpPr>
          <p:nvPr/>
        </p:nvSpPr>
        <p:spPr bwMode="auto">
          <a:xfrm flipH="1">
            <a:off x="4919664" y="3744913"/>
            <a:ext cx="40798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pic>
        <p:nvPicPr>
          <p:cNvPr id="7191" name="Picture 23"/>
          <p:cNvPicPr>
            <a:picLocks noChangeAspect="1" noChangeArrowheads="1"/>
          </p:cNvPicPr>
          <p:nvPr/>
        </p:nvPicPr>
        <p:blipFill>
          <a:blip r:embed="rId11" cstate="print">
            <a:extLst>
              <a:ext uri="{28A0092B-C50C-407E-A947-70E740481C1C}">
                <a14:useLocalDpi xmlns:a14="http://schemas.microsoft.com/office/drawing/2010/main" val="0"/>
              </a:ext>
            </a:extLst>
          </a:blip>
          <a:srcRect l="10056" t="56351" r="51326" b="3296"/>
          <a:stretch>
            <a:fillRect/>
          </a:stretch>
        </p:blipFill>
        <p:spPr bwMode="auto">
          <a:xfrm>
            <a:off x="5472113" y="3259138"/>
            <a:ext cx="1122362" cy="1141412"/>
          </a:xfrm>
          <a:prstGeom prst="rect">
            <a:avLst/>
          </a:prstGeom>
          <a:noFill/>
          <a:ln w="2857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Immagine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8385" y="5708196"/>
            <a:ext cx="2432103" cy="956993"/>
          </a:xfrm>
          <a:prstGeom prst="rect">
            <a:avLst/>
          </a:prstGeom>
        </p:spPr>
      </p:pic>
    </p:spTree>
    <p:extLst>
      <p:ext uri="{BB962C8B-B14F-4D97-AF65-F5344CB8AC3E}">
        <p14:creationId xmlns:p14="http://schemas.microsoft.com/office/powerpoint/2010/main" val="361207832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914" name="Rectangle 1026"/>
          <p:cNvSpPr>
            <a:spLocks noGrp="1" noChangeArrowheads="1"/>
          </p:cNvSpPr>
          <p:nvPr>
            <p:ph type="ctrTitle"/>
          </p:nvPr>
        </p:nvSpPr>
        <p:spPr>
          <a:xfrm>
            <a:off x="1979613" y="1443038"/>
            <a:ext cx="8367712" cy="2874962"/>
          </a:xfrm>
        </p:spPr>
        <p:txBody>
          <a:bodyPr anchor="t"/>
          <a:lstStyle/>
          <a:p>
            <a:pPr>
              <a:defRPr/>
            </a:pPr>
            <a:r>
              <a:rPr lang="en-GB" sz="3200">
                <a:solidFill>
                  <a:schemeClr val="accent2"/>
                </a:solidFill>
              </a:rPr>
              <a:t/>
            </a:r>
            <a:br>
              <a:rPr lang="en-GB" sz="3200">
                <a:solidFill>
                  <a:schemeClr val="accent2"/>
                </a:solidFill>
              </a:rPr>
            </a:br>
            <a:r>
              <a:rPr lang="en-GB" sz="3200">
                <a:solidFill>
                  <a:schemeClr val="accent2"/>
                </a:solidFill>
              </a:rPr>
              <a:t/>
            </a:r>
            <a:br>
              <a:rPr lang="en-GB" sz="3200">
                <a:solidFill>
                  <a:schemeClr val="accent2"/>
                </a:solidFill>
              </a:rPr>
            </a:br>
            <a:endParaRPr lang="en-GB">
              <a:solidFill>
                <a:srgbClr val="CC3300"/>
              </a:solidFill>
            </a:endParaRPr>
          </a:p>
        </p:txBody>
      </p:sp>
      <p:sp>
        <p:nvSpPr>
          <p:cNvPr id="177155" name="Text Box 1027"/>
          <p:cNvSpPr txBox="1">
            <a:spLocks noChangeArrowheads="1"/>
          </p:cNvSpPr>
          <p:nvPr/>
        </p:nvSpPr>
        <p:spPr bwMode="auto">
          <a:xfrm>
            <a:off x="2209769" y="6579049"/>
            <a:ext cx="65" cy="38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a:lnSpc>
                <a:spcPct val="95000"/>
              </a:lnSpc>
              <a:spcBef>
                <a:spcPct val="50000"/>
              </a:spcBef>
            </a:pPr>
            <a:endParaRPr lang="en-GB" altLang="it-IT" sz="2600">
              <a:solidFill>
                <a:prstClr val="black"/>
              </a:solidFill>
              <a:latin typeface="DIN-Medium"/>
            </a:endParaRPr>
          </a:p>
        </p:txBody>
      </p:sp>
      <p:sp>
        <p:nvSpPr>
          <p:cNvPr id="177156" name="Text Box 1028"/>
          <p:cNvSpPr txBox="1">
            <a:spLocks noChangeArrowheads="1"/>
          </p:cNvSpPr>
          <p:nvPr/>
        </p:nvSpPr>
        <p:spPr bwMode="auto">
          <a:xfrm>
            <a:off x="1957357" y="6536186"/>
            <a:ext cx="65" cy="38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a:lnSpc>
                <a:spcPct val="95000"/>
              </a:lnSpc>
              <a:spcBef>
                <a:spcPct val="50000"/>
              </a:spcBef>
            </a:pPr>
            <a:endParaRPr lang="en-GB" altLang="it-IT" sz="2600">
              <a:solidFill>
                <a:prstClr val="black"/>
              </a:solidFill>
              <a:latin typeface="DIN-Medium"/>
            </a:endParaRPr>
          </a:p>
        </p:txBody>
      </p:sp>
      <p:sp>
        <p:nvSpPr>
          <p:cNvPr id="177157" name="Text Box 1029"/>
          <p:cNvSpPr txBox="1">
            <a:spLocks noChangeArrowheads="1"/>
          </p:cNvSpPr>
          <p:nvPr/>
        </p:nvSpPr>
        <p:spPr bwMode="auto">
          <a:xfrm>
            <a:off x="1752600" y="914400"/>
            <a:ext cx="861060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spcBef>
                <a:spcPct val="50000"/>
              </a:spcBef>
            </a:pPr>
            <a:endParaRPr lang="en-GB" altLang="it-IT" sz="1600" b="1" u="sng">
              <a:solidFill>
                <a:prstClr val="black"/>
              </a:solidFill>
              <a:latin typeface="Times" panose="02020603050405020304" pitchFamily="18" charset="0"/>
            </a:endParaRPr>
          </a:p>
          <a:p>
            <a:pPr defTabSz="457200"/>
            <a:endParaRPr lang="en-GB" altLang="it-IT" sz="1600">
              <a:solidFill>
                <a:srgbClr val="000000"/>
              </a:solidFill>
              <a:latin typeface="Helv"/>
            </a:endParaRPr>
          </a:p>
          <a:p>
            <a:pPr defTabSz="457200"/>
            <a:endParaRPr lang="en-GB" altLang="it-IT" sz="1200">
              <a:solidFill>
                <a:srgbClr val="000000"/>
              </a:solidFill>
              <a:latin typeface="Courier New" panose="02070309020205020404" pitchFamily="49" charset="0"/>
            </a:endParaRPr>
          </a:p>
        </p:txBody>
      </p:sp>
      <p:sp>
        <p:nvSpPr>
          <p:cNvPr id="177158" name="Text Box 1030"/>
          <p:cNvSpPr txBox="1">
            <a:spLocks noChangeArrowheads="1"/>
          </p:cNvSpPr>
          <p:nvPr/>
        </p:nvSpPr>
        <p:spPr bwMode="auto">
          <a:xfrm>
            <a:off x="1676400" y="1600201"/>
            <a:ext cx="8839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a:r>
              <a:rPr lang="en-GB" altLang="it-IT" b="1">
                <a:solidFill>
                  <a:prstClr val="black"/>
                </a:solidFill>
                <a:latin typeface="Times" panose="02020603050405020304" pitchFamily="18" charset="0"/>
              </a:rPr>
              <a:t>	</a:t>
            </a:r>
          </a:p>
          <a:p>
            <a:pPr defTabSz="457200">
              <a:buFontTx/>
              <a:buAutoNum type="arabicPeriod"/>
            </a:pPr>
            <a:endParaRPr lang="en-GB" altLang="it-IT" b="1">
              <a:solidFill>
                <a:prstClr val="black"/>
              </a:solidFill>
              <a:latin typeface="Times" panose="02020603050405020304" pitchFamily="18" charset="0"/>
            </a:endParaRPr>
          </a:p>
        </p:txBody>
      </p:sp>
      <p:pic>
        <p:nvPicPr>
          <p:cNvPr id="177159" name="Picture 1032"/>
          <p:cNvPicPr>
            <a:picLocks noChangeAspect="1" noChangeArrowheads="1"/>
          </p:cNvPicPr>
          <p:nvPr/>
        </p:nvPicPr>
        <p:blipFill>
          <a:blip r:embed="rId3">
            <a:extLst>
              <a:ext uri="{28A0092B-C50C-407E-A947-70E740481C1C}">
                <a14:useLocalDpi xmlns:a14="http://schemas.microsoft.com/office/drawing/2010/main" val="0"/>
              </a:ext>
            </a:extLst>
          </a:blip>
          <a:srcRect l="10872" t="29318" r="18262" b="49023"/>
          <a:stretch>
            <a:fillRect/>
          </a:stretch>
        </p:blipFill>
        <p:spPr bwMode="auto">
          <a:xfrm>
            <a:off x="5591176" y="2924176"/>
            <a:ext cx="5076825"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7160" name="Picture 1033"/>
          <p:cNvPicPr>
            <a:picLocks noChangeAspect="1" noChangeArrowheads="1"/>
          </p:cNvPicPr>
          <p:nvPr/>
        </p:nvPicPr>
        <p:blipFill>
          <a:blip r:embed="rId4">
            <a:extLst>
              <a:ext uri="{28A0092B-C50C-407E-A947-70E740481C1C}">
                <a14:useLocalDpi xmlns:a14="http://schemas.microsoft.com/office/drawing/2010/main" val="0"/>
              </a:ext>
            </a:extLst>
          </a:blip>
          <a:srcRect l="28596" t="9636" r="27849" b="9636"/>
          <a:stretch>
            <a:fillRect/>
          </a:stretch>
        </p:blipFill>
        <p:spPr bwMode="auto">
          <a:xfrm>
            <a:off x="1524000" y="0"/>
            <a:ext cx="42116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7161" name="Picture 1034"/>
          <p:cNvPicPr>
            <a:picLocks noChangeAspect="1" noChangeArrowheads="1"/>
          </p:cNvPicPr>
          <p:nvPr/>
        </p:nvPicPr>
        <p:blipFill>
          <a:blip r:embed="rId5">
            <a:extLst>
              <a:ext uri="{28A0092B-C50C-407E-A947-70E740481C1C}">
                <a14:useLocalDpi xmlns:a14="http://schemas.microsoft.com/office/drawing/2010/main" val="0"/>
              </a:ext>
            </a:extLst>
          </a:blip>
          <a:srcRect l="76399" t="14561" r="1894" b="75586"/>
          <a:stretch>
            <a:fillRect/>
          </a:stretch>
        </p:blipFill>
        <p:spPr bwMode="auto">
          <a:xfrm>
            <a:off x="5735638" y="1"/>
            <a:ext cx="4932362"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7162" name="Picture 1035"/>
          <p:cNvPicPr>
            <a:picLocks noChangeAspect="1" noChangeArrowheads="1"/>
          </p:cNvPicPr>
          <p:nvPr/>
        </p:nvPicPr>
        <p:blipFill>
          <a:blip r:embed="rId6">
            <a:extLst>
              <a:ext uri="{28A0092B-C50C-407E-A947-70E740481C1C}">
                <a14:useLocalDpi xmlns:a14="http://schemas.microsoft.com/office/drawing/2010/main" val="0"/>
              </a:ext>
            </a:extLst>
          </a:blip>
          <a:srcRect l="1270" t="29318" r="69939" b="50000"/>
          <a:stretch>
            <a:fillRect/>
          </a:stretch>
        </p:blipFill>
        <p:spPr bwMode="auto">
          <a:xfrm>
            <a:off x="7032625" y="1268414"/>
            <a:ext cx="2808288"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4924" name="Line 1036"/>
          <p:cNvSpPr>
            <a:spLocks noChangeShapeType="1"/>
          </p:cNvSpPr>
          <p:nvPr/>
        </p:nvSpPr>
        <p:spPr bwMode="auto">
          <a:xfrm>
            <a:off x="5735638" y="5465763"/>
            <a:ext cx="3168650"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pPr defTabSz="457200"/>
            <a:endParaRPr lang="it-IT">
              <a:solidFill>
                <a:prstClr val="black"/>
              </a:solidFill>
            </a:endParaRPr>
          </a:p>
        </p:txBody>
      </p:sp>
      <p:sp>
        <p:nvSpPr>
          <p:cNvPr id="934925" name="Line 1037"/>
          <p:cNvSpPr>
            <a:spLocks noChangeShapeType="1"/>
          </p:cNvSpPr>
          <p:nvPr/>
        </p:nvSpPr>
        <p:spPr bwMode="auto">
          <a:xfrm>
            <a:off x="7718425" y="5038725"/>
            <a:ext cx="2808288" cy="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pPr defTabSz="457200"/>
            <a:endParaRPr lang="it-IT">
              <a:solidFill>
                <a:prstClr val="black"/>
              </a:solidFill>
            </a:endParaRPr>
          </a:p>
        </p:txBody>
      </p:sp>
      <p:sp>
        <p:nvSpPr>
          <p:cNvPr id="934926" name="Rectangle 1038"/>
          <p:cNvSpPr>
            <a:spLocks noChangeArrowheads="1"/>
          </p:cNvSpPr>
          <p:nvPr/>
        </p:nvSpPr>
        <p:spPr bwMode="auto">
          <a:xfrm>
            <a:off x="8688388" y="4724401"/>
            <a:ext cx="1008062" cy="36036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it-IT" altLang="it-IT">
              <a:solidFill>
                <a:prstClr val="black"/>
              </a:solidFill>
            </a:endParaRPr>
          </a:p>
        </p:txBody>
      </p:sp>
      <p:sp>
        <p:nvSpPr>
          <p:cNvPr id="177166" name="Rectangle 1039"/>
          <p:cNvSpPr>
            <a:spLocks noChangeArrowheads="1"/>
          </p:cNvSpPr>
          <p:nvPr/>
        </p:nvSpPr>
        <p:spPr bwMode="auto">
          <a:xfrm>
            <a:off x="8975726" y="5943600"/>
            <a:ext cx="1692275" cy="914400"/>
          </a:xfrm>
          <a:prstGeom prst="rect">
            <a:avLst/>
          </a:prstGeom>
          <a:solidFill>
            <a:schemeClr val="bg1"/>
          </a:soli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endParaRPr lang="it-IT" altLang="it-IT">
              <a:solidFill>
                <a:prstClr val="white"/>
              </a:solidFill>
            </a:endParaRPr>
          </a:p>
        </p:txBody>
      </p:sp>
      <p:pic>
        <p:nvPicPr>
          <p:cNvPr id="15" name="Immagin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548" y="4846638"/>
            <a:ext cx="2432103" cy="95699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934925"/>
                                        </p:tgtEl>
                                        <p:attrNameLst>
                                          <p:attrName>style.visibility</p:attrName>
                                        </p:attrNameLst>
                                      </p:cBhvr>
                                      <p:to>
                                        <p:strVal val="visible"/>
                                      </p:to>
                                    </p:set>
                                    <p:animEffect transition="in" filter="strips(downRight)">
                                      <p:cBhvr>
                                        <p:cTn id="7" dur="1000"/>
                                        <p:tgtEl>
                                          <p:spTgt spid="934925"/>
                                        </p:tgtEl>
                                      </p:cBhvr>
                                    </p:animEffect>
                                  </p:childTnLst>
                                </p:cTn>
                              </p:par>
                            </p:childTnLst>
                          </p:cTn>
                        </p:par>
                        <p:par>
                          <p:cTn id="8" fill="hold" nodeType="afterGroup">
                            <p:stCondLst>
                              <p:cond delay="1000"/>
                            </p:stCondLst>
                            <p:childTnLst>
                              <p:par>
                                <p:cTn id="9" presetID="18" presetClass="entr" presetSubtype="6" fill="hold" grpId="0" nodeType="afterEffect">
                                  <p:stCondLst>
                                    <p:cond delay="0"/>
                                  </p:stCondLst>
                                  <p:childTnLst>
                                    <p:set>
                                      <p:cBhvr>
                                        <p:cTn id="10" dur="1" fill="hold">
                                          <p:stCondLst>
                                            <p:cond delay="0"/>
                                          </p:stCondLst>
                                        </p:cTn>
                                        <p:tgtEl>
                                          <p:spTgt spid="934924"/>
                                        </p:tgtEl>
                                        <p:attrNameLst>
                                          <p:attrName>style.visibility</p:attrName>
                                        </p:attrNameLst>
                                      </p:cBhvr>
                                      <p:to>
                                        <p:strVal val="visible"/>
                                      </p:to>
                                    </p:set>
                                    <p:animEffect transition="in" filter="strips(downRight)">
                                      <p:cBhvr>
                                        <p:cTn id="11" dur="1000"/>
                                        <p:tgtEl>
                                          <p:spTgt spid="934924"/>
                                        </p:tgtEl>
                                      </p:cBhvr>
                                    </p:animEffect>
                                  </p:childTnLst>
                                </p:cTn>
                              </p:par>
                            </p:childTnLst>
                          </p:cTn>
                        </p:par>
                        <p:par>
                          <p:cTn id="12" fill="hold" nodeType="afterGroup">
                            <p:stCondLst>
                              <p:cond delay="2000"/>
                            </p:stCondLst>
                            <p:childTnLst>
                              <p:par>
                                <p:cTn id="13" presetID="20" presetClass="entr" presetSubtype="0" fill="hold" grpId="0" nodeType="afterEffect">
                                  <p:stCondLst>
                                    <p:cond delay="0"/>
                                  </p:stCondLst>
                                  <p:childTnLst>
                                    <p:set>
                                      <p:cBhvr>
                                        <p:cTn id="14" dur="1" fill="hold">
                                          <p:stCondLst>
                                            <p:cond delay="0"/>
                                          </p:stCondLst>
                                        </p:cTn>
                                        <p:tgtEl>
                                          <p:spTgt spid="934926"/>
                                        </p:tgtEl>
                                        <p:attrNameLst>
                                          <p:attrName>style.visibility</p:attrName>
                                        </p:attrNameLst>
                                      </p:cBhvr>
                                      <p:to>
                                        <p:strVal val="visible"/>
                                      </p:to>
                                    </p:set>
                                    <p:animEffect transition="in" filter="wedge">
                                      <p:cBhvr>
                                        <p:cTn id="15" dur="2000"/>
                                        <p:tgtEl>
                                          <p:spTgt spid="9349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4924" grpId="0" animBg="1"/>
      <p:bldP spid="934925" grpId="0" animBg="1"/>
      <p:bldP spid="93492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p:nvPr>
        </p:nvSpPr>
        <p:spPr/>
        <p:txBody>
          <a:bodyPr/>
          <a:lstStyle/>
          <a:p>
            <a:pPr algn="ctr"/>
            <a:r>
              <a:rPr lang="it-IT" altLang="it-IT"/>
              <a:t>Psicofarmaci: pro e contro</a:t>
            </a:r>
          </a:p>
        </p:txBody>
      </p:sp>
      <p:sp>
        <p:nvSpPr>
          <p:cNvPr id="57349" name="Rectangle 5" descr="Rectangle: Click to edit Master text styles&#10;Second level&#10;Third level&#10;Fourth level&#10;Fifth level"/>
          <p:cNvSpPr>
            <a:spLocks noGrp="1" noChangeArrowheads="1"/>
          </p:cNvSpPr>
          <p:nvPr>
            <p:ph type="body" sz="half" idx="4294967295"/>
          </p:nvPr>
        </p:nvSpPr>
        <p:spPr>
          <a:xfrm>
            <a:off x="2362200" y="1905000"/>
            <a:ext cx="3810000" cy="4114800"/>
          </a:xfrm>
          <a:prstGeom prst="rect">
            <a:avLst/>
          </a:prstGeom>
        </p:spPr>
        <p:txBody>
          <a:bodyPr>
            <a:normAutofit fontScale="85000" lnSpcReduction="10000"/>
          </a:bodyPr>
          <a:lstStyle/>
          <a:p>
            <a:r>
              <a:rPr lang="it-IT" altLang="it-IT" sz="2800"/>
              <a:t>Prove di evidenza</a:t>
            </a:r>
          </a:p>
          <a:p>
            <a:r>
              <a:rPr lang="it-IT" altLang="it-IT" sz="2800"/>
              <a:t>Evidenza provata</a:t>
            </a:r>
          </a:p>
          <a:p>
            <a:r>
              <a:rPr lang="it-IT" altLang="it-IT" sz="2800"/>
              <a:t>Controllo degli organi regolatori</a:t>
            </a:r>
          </a:p>
          <a:p>
            <a:r>
              <a:rPr lang="it-IT" altLang="it-IT" sz="2800"/>
              <a:t>Informazioni sul prodotto a garanzia del consumatore</a:t>
            </a:r>
          </a:p>
          <a:p>
            <a:r>
              <a:rPr lang="it-IT" altLang="it-IT" sz="2800"/>
              <a:t>Farmacoeconomia</a:t>
            </a:r>
          </a:p>
        </p:txBody>
      </p:sp>
      <p:sp>
        <p:nvSpPr>
          <p:cNvPr id="57350" name="Rectangle 6" descr="Rectangle: Click to edit Master text styles&#10;Second level&#10;Third level&#10;Fourth level&#10;Fifth level"/>
          <p:cNvSpPr>
            <a:spLocks noGrp="1" noChangeArrowheads="1"/>
          </p:cNvSpPr>
          <p:nvPr>
            <p:ph type="body" sz="half" idx="4294967295"/>
          </p:nvPr>
        </p:nvSpPr>
        <p:spPr>
          <a:xfrm>
            <a:off x="6324600" y="1905000"/>
            <a:ext cx="3810000" cy="4114800"/>
          </a:xfrm>
          <a:prstGeom prst="rect">
            <a:avLst/>
          </a:prstGeom>
        </p:spPr>
        <p:txBody>
          <a:bodyPr>
            <a:normAutofit lnSpcReduction="10000"/>
          </a:bodyPr>
          <a:lstStyle/>
          <a:p>
            <a:r>
              <a:rPr lang="it-IT" altLang="it-IT" sz="2800"/>
              <a:t>Inefficacia, nonostante l’evidenza</a:t>
            </a:r>
          </a:p>
          <a:p>
            <a:r>
              <a:rPr lang="it-IT" altLang="it-IT" sz="2800"/>
              <a:t>Effetti collaterali</a:t>
            </a:r>
          </a:p>
          <a:p>
            <a:r>
              <a:rPr lang="it-IT" altLang="it-IT" sz="2800"/>
              <a:t>Non compliance</a:t>
            </a:r>
          </a:p>
          <a:p>
            <a:r>
              <a:rPr lang="it-IT" altLang="it-IT" sz="2800"/>
              <a:t>Stigma</a:t>
            </a:r>
          </a:p>
          <a:p>
            <a:r>
              <a:rPr lang="it-IT" altLang="it-IT" sz="2800"/>
              <a:t>Costo sanitario</a:t>
            </a: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3780" y="5774279"/>
            <a:ext cx="2432103" cy="956993"/>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80086" y="802835"/>
            <a:ext cx="5799438" cy="3416320"/>
          </a:xfrm>
          <a:prstGeom prst="rect">
            <a:avLst/>
          </a:prstGeom>
        </p:spPr>
        <p:txBody>
          <a:bodyPr wrap="square">
            <a:spAutoFit/>
          </a:bodyPr>
          <a:lstStyle/>
          <a:p>
            <a:r>
              <a:rPr lang="it-IT" dirty="0">
                <a:solidFill>
                  <a:srgbClr val="252525"/>
                </a:solidFill>
                <a:latin typeface="Arial" panose="020B0604020202020204" pitchFamily="34" charset="0"/>
              </a:rPr>
              <a:t>I ricercatori americani </a:t>
            </a:r>
            <a:r>
              <a:rPr lang="it-IT" b="1" dirty="0">
                <a:solidFill>
                  <a:srgbClr val="252525"/>
                </a:solidFill>
                <a:latin typeface="Arial" panose="020B0604020202020204" pitchFamily="34" charset="0"/>
              </a:rPr>
              <a:t>Jeffrey Hall</a:t>
            </a:r>
            <a:r>
              <a:rPr lang="it-IT" dirty="0">
                <a:solidFill>
                  <a:srgbClr val="252525"/>
                </a:solidFill>
                <a:latin typeface="Arial" panose="020B0604020202020204" pitchFamily="34" charset="0"/>
              </a:rPr>
              <a:t>, </a:t>
            </a:r>
            <a:r>
              <a:rPr lang="it-IT" b="1" dirty="0">
                <a:solidFill>
                  <a:srgbClr val="252525"/>
                </a:solidFill>
                <a:latin typeface="Arial" panose="020B0604020202020204" pitchFamily="34" charset="0"/>
              </a:rPr>
              <a:t>Michael </a:t>
            </a:r>
            <a:r>
              <a:rPr lang="it-IT" b="1" dirty="0" err="1">
                <a:solidFill>
                  <a:srgbClr val="252525"/>
                </a:solidFill>
                <a:latin typeface="Arial" panose="020B0604020202020204" pitchFamily="34" charset="0"/>
              </a:rPr>
              <a:t>Rosbash</a:t>
            </a:r>
            <a:r>
              <a:rPr lang="it-IT" dirty="0">
                <a:solidFill>
                  <a:srgbClr val="252525"/>
                </a:solidFill>
                <a:latin typeface="Arial" panose="020B0604020202020204" pitchFamily="34" charset="0"/>
              </a:rPr>
              <a:t> e </a:t>
            </a:r>
            <a:r>
              <a:rPr lang="it-IT" b="1" dirty="0">
                <a:solidFill>
                  <a:srgbClr val="252525"/>
                </a:solidFill>
                <a:latin typeface="Arial" panose="020B0604020202020204" pitchFamily="34" charset="0"/>
              </a:rPr>
              <a:t>Michael W. </a:t>
            </a:r>
            <a:r>
              <a:rPr lang="it-IT" b="1" dirty="0" smtClean="0">
                <a:solidFill>
                  <a:srgbClr val="252525"/>
                </a:solidFill>
                <a:latin typeface="Arial" panose="020B0604020202020204" pitchFamily="34" charset="0"/>
              </a:rPr>
              <a:t>Young </a:t>
            </a:r>
            <a:r>
              <a:rPr lang="it-IT" dirty="0" smtClean="0">
                <a:solidFill>
                  <a:srgbClr val="252525"/>
                </a:solidFill>
                <a:latin typeface="Arial" panose="020B0604020202020204" pitchFamily="34" charset="0"/>
              </a:rPr>
              <a:t>hanno </a:t>
            </a:r>
            <a:r>
              <a:rPr lang="it-IT" dirty="0">
                <a:solidFill>
                  <a:srgbClr val="252525"/>
                </a:solidFill>
                <a:latin typeface="Arial" panose="020B0604020202020204" pitchFamily="34" charset="0"/>
              </a:rPr>
              <a:t>vinto il Nobel per la medicina 2017 per lo studio dei meccanismi che controllano i ritmi circadiani</a:t>
            </a:r>
            <a:r>
              <a:rPr lang="it-IT" dirty="0" smtClean="0">
                <a:solidFill>
                  <a:srgbClr val="252525"/>
                </a:solidFill>
                <a:latin typeface="Arial" panose="020B0604020202020204" pitchFamily="34" charset="0"/>
              </a:rPr>
              <a:t>.</a:t>
            </a:r>
          </a:p>
          <a:p>
            <a:r>
              <a:rPr lang="it-IT" dirty="0" smtClean="0">
                <a:solidFill>
                  <a:srgbClr val="252525"/>
                </a:solidFill>
                <a:latin typeface="Arial" panose="020B0604020202020204" pitchFamily="34" charset="0"/>
              </a:rPr>
              <a:t>I </a:t>
            </a:r>
            <a:r>
              <a:rPr lang="it-IT" dirty="0">
                <a:solidFill>
                  <a:srgbClr val="252525"/>
                </a:solidFill>
                <a:latin typeface="Arial" panose="020B0604020202020204" pitchFamily="34" charset="0"/>
              </a:rPr>
              <a:t>tre ricercatori americani hanno dimostrato, a partire dagli anni 80, come funziona il nostro orologio interno che regola i ritmi del sonno, il comportamento alimentare, il metabolismo, la temperatura corporea, il rilascio degli ormoni e la pressione sanguigna. L'aspetto che più ha colpito gli scienziati è che le regole di base dei ritmi circadiani sono comuni a </a:t>
            </a:r>
            <a:r>
              <a:rPr lang="it-IT" dirty="0">
                <a:solidFill>
                  <a:srgbClr val="167FC3"/>
                </a:solidFill>
                <a:latin typeface="Arial" panose="020B0604020202020204" pitchFamily="34" charset="0"/>
                <a:hlinkClick r:id="rId3"/>
              </a:rPr>
              <a:t>piante</a:t>
            </a:r>
            <a:r>
              <a:rPr lang="it-IT" dirty="0">
                <a:solidFill>
                  <a:srgbClr val="252525"/>
                </a:solidFill>
                <a:latin typeface="Arial" panose="020B0604020202020204" pitchFamily="34" charset="0"/>
              </a:rPr>
              <a:t> e </a:t>
            </a:r>
            <a:r>
              <a:rPr lang="it-IT" dirty="0">
                <a:solidFill>
                  <a:srgbClr val="167FC3"/>
                </a:solidFill>
                <a:latin typeface="Arial" panose="020B0604020202020204" pitchFamily="34" charset="0"/>
                <a:hlinkClick r:id="rId4"/>
              </a:rPr>
              <a:t>animali</a:t>
            </a:r>
            <a:r>
              <a:rPr lang="it-IT" dirty="0">
                <a:solidFill>
                  <a:srgbClr val="252525"/>
                </a:solidFill>
                <a:latin typeface="Arial" panose="020B0604020202020204" pitchFamily="34" charset="0"/>
              </a:rPr>
              <a:t>, dai più semplici ai più evoluti.</a:t>
            </a:r>
            <a:endParaRPr lang="it-IT" dirty="0"/>
          </a:p>
        </p:txBody>
      </p:sp>
      <p:pic>
        <p:nvPicPr>
          <p:cNvPr id="3" name="Immagin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7233" y="1438885"/>
            <a:ext cx="5270653" cy="3707026"/>
          </a:xfrm>
          <a:prstGeom prst="rect">
            <a:avLst/>
          </a:prstGeom>
        </p:spPr>
      </p:pic>
      <p:pic>
        <p:nvPicPr>
          <p:cNvPr id="4" name="Immagin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15987509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artico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1" y="228600"/>
            <a:ext cx="6657975" cy="6261100"/>
          </a:xfrm>
          <a:prstGeom prst="rect">
            <a:avLst/>
          </a:prstGeom>
          <a:noFill/>
          <a:extLst>
            <a:ext uri="{909E8E84-426E-40DD-AFC4-6F175D3DCCD1}">
              <a14:hiddenFill xmlns:a14="http://schemas.microsoft.com/office/drawing/2010/main">
                <a:solidFill>
                  <a:srgbClr val="FFFFFF"/>
                </a:solidFill>
              </a14:hiddenFill>
            </a:ext>
          </a:extLst>
        </p:spPr>
      </p:pic>
      <p:sp>
        <p:nvSpPr>
          <p:cNvPr id="40963" name="Text Box 3"/>
          <p:cNvSpPr txBox="1">
            <a:spLocks noChangeArrowheads="1"/>
          </p:cNvSpPr>
          <p:nvPr/>
        </p:nvSpPr>
        <p:spPr bwMode="auto">
          <a:xfrm>
            <a:off x="2286000" y="3295651"/>
            <a:ext cx="8077200" cy="120032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b="1">
                <a:solidFill>
                  <a:prstClr val="black"/>
                </a:solidFill>
              </a:rPr>
              <a:t>"...la promozione di lineeguide terapeutiche fondate sull'evidenza nei disturbi mentali gravi passa attraverso l'affinarsi delle tecniche, il progresso della ricerca, la cooperazione dei clinici medici e non medici, degli amministratori, dei consumatori finali del prodotto e dei membri familiari..."</a:t>
            </a:r>
            <a:r>
              <a:rPr lang="it-IT" altLang="it-IT">
                <a:solidFill>
                  <a:prstClr val="black"/>
                </a:solidFill>
              </a:rPr>
              <a:t>    </a:t>
            </a:r>
          </a:p>
        </p:txBody>
      </p:sp>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97" y="5788793"/>
            <a:ext cx="2432103" cy="9569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animEffect transition="in" filter="dissolve">
                                      <p:cBhvr>
                                        <p:cTn id="7" dur="500"/>
                                        <p:tgtEl>
                                          <p:spTgt spid="40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nimBg="1"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2667000" y="1600201"/>
            <a:ext cx="7239000"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sz="2000">
                <a:solidFill>
                  <a:srgbClr val="080910"/>
                </a:solidFill>
                <a:latin typeface="Lucida Console" panose="020B0609040504020204" pitchFamily="49" charset="0"/>
              </a:rPr>
              <a:t>"...l'efficacia di una terapia si basa sull'arte e la pratica dell'apprendere, sull'unicità del malato, sulla relazione medico-paziente, e sulla volontà del malato di cambiare il suo modello mentale, la sua filosofia di vita e i rapporti all'interno della sua famiglia. Le linee guida - </a:t>
            </a:r>
            <a:r>
              <a:rPr lang="it-IT" altLang="it-IT" sz="2000" b="1" i="1">
                <a:solidFill>
                  <a:srgbClr val="080910"/>
                </a:solidFill>
                <a:latin typeface="Lucida Console" panose="020B0609040504020204" pitchFamily="49" charset="0"/>
              </a:rPr>
              <a:t>guidelines</a:t>
            </a:r>
            <a:r>
              <a:rPr lang="it-IT" altLang="it-IT" sz="2000">
                <a:solidFill>
                  <a:srgbClr val="080910"/>
                </a:solidFill>
                <a:latin typeface="Lucida Console" panose="020B0609040504020204" pitchFamily="49" charset="0"/>
              </a:rPr>
              <a:t> - terapeutiche sono le linee di vita - </a:t>
            </a:r>
            <a:r>
              <a:rPr lang="it-IT" altLang="it-IT" sz="2000" b="1" i="1">
                <a:solidFill>
                  <a:srgbClr val="080910"/>
                </a:solidFill>
                <a:latin typeface="Lucida Console" panose="020B0609040504020204" pitchFamily="49" charset="0"/>
              </a:rPr>
              <a:t>lifelines</a:t>
            </a:r>
            <a:r>
              <a:rPr lang="it-IT" altLang="it-IT" sz="2000">
                <a:solidFill>
                  <a:srgbClr val="080910"/>
                </a:solidFill>
                <a:latin typeface="Lucida Console" panose="020B0609040504020204" pitchFamily="49" charset="0"/>
              </a:rPr>
              <a:t> - della psichiatria medica e della psicofarmacologia clinica, senza le quali la psichiatria non raggiungerà mai una maturità professionale per essere pienamente accolta nei circuiti della medicina"</a:t>
            </a:r>
          </a:p>
        </p:txBody>
      </p:sp>
      <p:sp>
        <p:nvSpPr>
          <p:cNvPr id="33795" name="Text Box 3"/>
          <p:cNvSpPr txBox="1">
            <a:spLocks noChangeArrowheads="1"/>
          </p:cNvSpPr>
          <p:nvPr/>
        </p:nvSpPr>
        <p:spPr bwMode="auto">
          <a:xfrm>
            <a:off x="1905000" y="6172200"/>
            <a:ext cx="845820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sz="1200">
                <a:solidFill>
                  <a:prstClr val="black"/>
                </a:solidFill>
              </a:rPr>
              <a:t>Jakovljevic M: Miths and facts in contemporary psychopharmacotherapy: evidence-based vs. evidence-biased treatment algorithms practice. Psychiatr Danub. 2007 Dec; 19(4):342-9.</a:t>
            </a: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7148" y="244337"/>
            <a:ext cx="2432103" cy="956993"/>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Come usare i farmaci nella riabilitazione</a:t>
            </a:r>
            <a:endParaRPr lang="it-IT" dirty="0"/>
          </a:p>
        </p:txBody>
      </p:sp>
      <p:sp>
        <p:nvSpPr>
          <p:cNvPr id="3" name="Segnaposto testo 2"/>
          <p:cNvSpPr>
            <a:spLocks noGrp="1"/>
          </p:cNvSpPr>
          <p:nvPr>
            <p:ph type="body" idx="1"/>
          </p:nvPr>
        </p:nvSpPr>
        <p:spPr/>
        <p:txBody>
          <a:bodyPr/>
          <a:lstStyle/>
          <a:p>
            <a:r>
              <a:rPr lang="it-IT" dirty="0" smtClean="0"/>
              <a:t>Fase sub-post-acuta</a:t>
            </a:r>
            <a:endParaRPr lang="it-IT" dirty="0"/>
          </a:p>
        </p:txBody>
      </p:sp>
      <p:sp>
        <p:nvSpPr>
          <p:cNvPr id="4" name="Segnaposto testo 3"/>
          <p:cNvSpPr>
            <a:spLocks noGrp="1"/>
          </p:cNvSpPr>
          <p:nvPr>
            <p:ph type="body" sz="quarter" idx="3"/>
          </p:nvPr>
        </p:nvSpPr>
        <p:spPr/>
        <p:txBody>
          <a:bodyPr/>
          <a:lstStyle/>
          <a:p>
            <a:r>
              <a:rPr lang="it-IT" dirty="0" smtClean="0"/>
              <a:t>Fase di stabilizzazione</a:t>
            </a:r>
            <a:endParaRPr lang="it-IT" dirty="0"/>
          </a:p>
        </p:txBody>
      </p:sp>
      <p:sp>
        <p:nvSpPr>
          <p:cNvPr id="5" name="Segnaposto testo 4"/>
          <p:cNvSpPr>
            <a:spLocks noGrp="1"/>
          </p:cNvSpPr>
          <p:nvPr>
            <p:ph type="body" sz="quarter" idx="13"/>
          </p:nvPr>
        </p:nvSpPr>
        <p:spPr/>
        <p:txBody>
          <a:bodyPr/>
          <a:lstStyle/>
          <a:p>
            <a:r>
              <a:rPr lang="it-IT" dirty="0" smtClean="0"/>
              <a:t>Fase Di Mantenimento</a:t>
            </a:r>
            <a:endParaRPr lang="it-IT" dirty="0"/>
          </a:p>
        </p:txBody>
      </p:sp>
      <p:sp>
        <p:nvSpPr>
          <p:cNvPr id="6" name="Segnaposto testo 5"/>
          <p:cNvSpPr>
            <a:spLocks noGrp="1"/>
          </p:cNvSpPr>
          <p:nvPr>
            <p:ph type="body" sz="half" idx="15"/>
          </p:nvPr>
        </p:nvSpPr>
        <p:spPr/>
        <p:txBody>
          <a:bodyPr/>
          <a:lstStyle/>
          <a:p>
            <a:r>
              <a:rPr lang="it-IT" dirty="0" smtClean="0"/>
              <a:t>Mantenimento del dosaggio ottimale raggiunto</a:t>
            </a:r>
          </a:p>
          <a:p>
            <a:r>
              <a:rPr lang="it-IT" dirty="0" smtClean="0"/>
              <a:t>Razionalizzazione del trattamento</a:t>
            </a:r>
          </a:p>
          <a:p>
            <a:r>
              <a:rPr lang="it-IT" dirty="0" smtClean="0"/>
              <a:t>Riduzione degli effetti collaterali</a:t>
            </a:r>
          </a:p>
          <a:p>
            <a:r>
              <a:rPr lang="it-IT" dirty="0" smtClean="0"/>
              <a:t>Controllo della </a:t>
            </a:r>
            <a:r>
              <a:rPr lang="it-IT" dirty="0" err="1" smtClean="0"/>
              <a:t>compliance</a:t>
            </a:r>
            <a:endParaRPr lang="it-IT" dirty="0" smtClean="0"/>
          </a:p>
          <a:p>
            <a:r>
              <a:rPr lang="it-IT" dirty="0" smtClean="0"/>
              <a:t>Sostegno della famiglia</a:t>
            </a:r>
          </a:p>
          <a:p>
            <a:r>
              <a:rPr lang="it-IT" dirty="0" smtClean="0"/>
              <a:t>Attivazione integrata di psicoterapia e riabilitazione</a:t>
            </a:r>
            <a:endParaRPr lang="it-IT" dirty="0"/>
          </a:p>
        </p:txBody>
      </p:sp>
      <p:sp>
        <p:nvSpPr>
          <p:cNvPr id="7" name="Segnaposto testo 6"/>
          <p:cNvSpPr>
            <a:spLocks noGrp="1"/>
          </p:cNvSpPr>
          <p:nvPr>
            <p:ph type="body" sz="half" idx="16"/>
          </p:nvPr>
        </p:nvSpPr>
        <p:spPr/>
        <p:txBody>
          <a:bodyPr>
            <a:normAutofit lnSpcReduction="10000"/>
          </a:bodyPr>
          <a:lstStyle/>
          <a:p>
            <a:r>
              <a:rPr lang="it-IT" dirty="0" smtClean="0"/>
              <a:t>Migliore dosaggio per il controllo dei sintomi e una buona performance socio-relazionale</a:t>
            </a:r>
          </a:p>
          <a:p>
            <a:r>
              <a:rPr lang="it-IT" dirty="0" smtClean="0"/>
              <a:t>Controllo della </a:t>
            </a:r>
            <a:r>
              <a:rPr lang="it-IT" dirty="0" err="1" smtClean="0"/>
              <a:t>compliance</a:t>
            </a:r>
            <a:endParaRPr lang="it-IT" dirty="0" smtClean="0"/>
          </a:p>
          <a:p>
            <a:r>
              <a:rPr lang="it-IT" dirty="0" smtClean="0"/>
              <a:t>Controlli medici specialistici costanti e ravvicinati</a:t>
            </a:r>
          </a:p>
          <a:p>
            <a:r>
              <a:rPr lang="it-IT" dirty="0" smtClean="0"/>
              <a:t>Attivazione integrata di psicoterapia e riabilitazione</a:t>
            </a:r>
          </a:p>
          <a:p>
            <a:r>
              <a:rPr lang="it-IT" dirty="0" smtClean="0"/>
              <a:t>Reinserimento socio-lavorativo</a:t>
            </a:r>
            <a:endParaRPr lang="it-IT" dirty="0"/>
          </a:p>
        </p:txBody>
      </p:sp>
      <p:sp>
        <p:nvSpPr>
          <p:cNvPr id="8" name="Segnaposto testo 7"/>
          <p:cNvSpPr>
            <a:spLocks noGrp="1"/>
          </p:cNvSpPr>
          <p:nvPr>
            <p:ph type="body" sz="half" idx="17"/>
          </p:nvPr>
        </p:nvSpPr>
        <p:spPr/>
        <p:txBody>
          <a:bodyPr/>
          <a:lstStyle/>
          <a:p>
            <a:r>
              <a:rPr lang="it-IT" dirty="0" smtClean="0"/>
              <a:t>Dosaggio minimo controllato</a:t>
            </a:r>
          </a:p>
          <a:p>
            <a:r>
              <a:rPr lang="it-IT" dirty="0" smtClean="0"/>
              <a:t>Sostegno </a:t>
            </a:r>
            <a:r>
              <a:rPr lang="it-IT" smtClean="0"/>
              <a:t>al reinserimento</a:t>
            </a:r>
          </a:p>
          <a:p>
            <a:endParaRPr lang="it-IT" dirty="0" smtClean="0"/>
          </a:p>
          <a:p>
            <a:endParaRPr lang="it-IT" dirty="0"/>
          </a:p>
        </p:txBody>
      </p:sp>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6352" y="5791200"/>
            <a:ext cx="2432103" cy="956993"/>
          </a:xfrm>
          <a:prstGeom prst="rect">
            <a:avLst/>
          </a:prstGeom>
        </p:spPr>
      </p:pic>
    </p:spTree>
    <p:extLst>
      <p:ext uri="{BB962C8B-B14F-4D97-AF65-F5344CB8AC3E}">
        <p14:creationId xmlns:p14="http://schemas.microsoft.com/office/powerpoint/2010/main" val="19364510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Tecniche di farmacologia clinica</a:t>
            </a:r>
            <a:endParaRPr lang="it-IT" dirty="0"/>
          </a:p>
        </p:txBody>
      </p:sp>
      <p:sp>
        <p:nvSpPr>
          <p:cNvPr id="3" name="Segnaposto contenuto 2"/>
          <p:cNvSpPr>
            <a:spLocks noGrp="1"/>
          </p:cNvSpPr>
          <p:nvPr>
            <p:ph sz="quarter" idx="13"/>
          </p:nvPr>
        </p:nvSpPr>
        <p:spPr/>
        <p:txBody>
          <a:bodyPr/>
          <a:lstStyle/>
          <a:p>
            <a:r>
              <a:rPr lang="it-IT" dirty="0" smtClean="0"/>
              <a:t>SWITCHING</a:t>
            </a:r>
          </a:p>
          <a:p>
            <a:endParaRPr lang="it-IT" dirty="0"/>
          </a:p>
          <a:p>
            <a:endParaRPr lang="it-IT" dirty="0" smtClean="0"/>
          </a:p>
          <a:p>
            <a:endParaRPr lang="it-IT" dirty="0"/>
          </a:p>
          <a:p>
            <a:r>
              <a:rPr lang="it-IT" dirty="0" smtClean="0"/>
              <a:t>POTENZIAMENTO</a:t>
            </a:r>
            <a:endParaRPr lang="it-IT" dirty="0"/>
          </a:p>
        </p:txBody>
      </p:sp>
      <p:sp>
        <p:nvSpPr>
          <p:cNvPr id="4" name="Rettangolo 3"/>
          <p:cNvSpPr/>
          <p:nvPr/>
        </p:nvSpPr>
        <p:spPr>
          <a:xfrm>
            <a:off x="2954215" y="2214694"/>
            <a:ext cx="949570" cy="6457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srgbClr val="FFC000"/>
              </a:solidFill>
            </a:endParaRPr>
          </a:p>
        </p:txBody>
      </p:sp>
      <p:sp>
        <p:nvSpPr>
          <p:cNvPr id="5" name="Rettangolo 4"/>
          <p:cNvSpPr/>
          <p:nvPr/>
        </p:nvSpPr>
        <p:spPr>
          <a:xfrm>
            <a:off x="3915508" y="2214694"/>
            <a:ext cx="949570" cy="6457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6" name="Rettangolo 5"/>
          <p:cNvSpPr/>
          <p:nvPr/>
        </p:nvSpPr>
        <p:spPr>
          <a:xfrm>
            <a:off x="5146117" y="2214694"/>
            <a:ext cx="375452" cy="6457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srgbClr val="FFC000"/>
              </a:solidFill>
            </a:endParaRPr>
          </a:p>
        </p:txBody>
      </p:sp>
      <p:sp>
        <p:nvSpPr>
          <p:cNvPr id="7" name="Triangolo rettangolo 6"/>
          <p:cNvSpPr/>
          <p:nvPr/>
        </p:nvSpPr>
        <p:spPr>
          <a:xfrm>
            <a:off x="5521569" y="2214694"/>
            <a:ext cx="1078523" cy="64573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8" name="Triangolo rettangolo 7"/>
          <p:cNvSpPr/>
          <p:nvPr/>
        </p:nvSpPr>
        <p:spPr>
          <a:xfrm rot="10800000">
            <a:off x="5545643" y="2214694"/>
            <a:ext cx="1089665" cy="657925"/>
          </a:xfrm>
          <a:prstGeom prst="r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9" name="Triangolo isoscele 8"/>
          <p:cNvSpPr/>
          <p:nvPr/>
        </p:nvSpPr>
        <p:spPr>
          <a:xfrm rot="5590936">
            <a:off x="7057292" y="2132632"/>
            <a:ext cx="609600" cy="856754"/>
          </a:xfrm>
          <a:prstGeom prst="triangl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10" name="Triangolo isoscele 9"/>
          <p:cNvSpPr/>
          <p:nvPr/>
        </p:nvSpPr>
        <p:spPr>
          <a:xfrm rot="16200000">
            <a:off x="7924795" y="2144356"/>
            <a:ext cx="609600" cy="85675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11" name="Triangolo isoscele 10"/>
          <p:cNvSpPr/>
          <p:nvPr/>
        </p:nvSpPr>
        <p:spPr>
          <a:xfrm rot="16200000">
            <a:off x="7909480" y="2106433"/>
            <a:ext cx="656493" cy="873014"/>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12" name="Triangolo isoscele 11"/>
          <p:cNvSpPr/>
          <p:nvPr/>
        </p:nvSpPr>
        <p:spPr>
          <a:xfrm>
            <a:off x="6933715" y="2543909"/>
            <a:ext cx="1724257" cy="30383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13" name="Trapezio 12"/>
          <p:cNvSpPr/>
          <p:nvPr/>
        </p:nvSpPr>
        <p:spPr>
          <a:xfrm>
            <a:off x="9507415" y="2267933"/>
            <a:ext cx="1184031" cy="579338"/>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14" name="Triangolo isoscele 13"/>
          <p:cNvSpPr/>
          <p:nvPr/>
        </p:nvSpPr>
        <p:spPr>
          <a:xfrm rot="10800000">
            <a:off x="9251791" y="2264450"/>
            <a:ext cx="482196" cy="617490"/>
          </a:xfrm>
          <a:prstGeom prst="triangle">
            <a:avLst>
              <a:gd name="adj" fmla="val 5063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16" name="Triangolo isoscele 15"/>
          <p:cNvSpPr/>
          <p:nvPr/>
        </p:nvSpPr>
        <p:spPr>
          <a:xfrm rot="10800000">
            <a:off x="10478881" y="2251790"/>
            <a:ext cx="482196" cy="617490"/>
          </a:xfrm>
          <a:prstGeom prst="triangle">
            <a:avLst>
              <a:gd name="adj" fmla="val 5063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endParaRPr>
          </a:p>
        </p:txBody>
      </p:sp>
      <p:sp>
        <p:nvSpPr>
          <p:cNvPr id="17" name="CasellaDiTesto 16"/>
          <p:cNvSpPr txBox="1"/>
          <p:nvPr/>
        </p:nvSpPr>
        <p:spPr>
          <a:xfrm>
            <a:off x="2977996" y="1921561"/>
            <a:ext cx="1910863" cy="307777"/>
          </a:xfrm>
          <a:prstGeom prst="rect">
            <a:avLst/>
          </a:prstGeom>
          <a:noFill/>
        </p:spPr>
        <p:txBody>
          <a:bodyPr wrap="square" rtlCol="0">
            <a:spAutoFit/>
          </a:bodyPr>
          <a:lstStyle/>
          <a:p>
            <a:pPr defTabSz="457200"/>
            <a:r>
              <a:rPr lang="it-IT" sz="1400" dirty="0" err="1" smtClean="0">
                <a:solidFill>
                  <a:prstClr val="black"/>
                </a:solidFill>
              </a:rPr>
              <a:t>Abrupt</a:t>
            </a:r>
            <a:r>
              <a:rPr lang="it-IT" sz="1400" dirty="0" smtClean="0">
                <a:solidFill>
                  <a:prstClr val="black"/>
                </a:solidFill>
              </a:rPr>
              <a:t> </a:t>
            </a:r>
            <a:r>
              <a:rPr lang="it-IT" sz="1400" dirty="0" err="1" smtClean="0">
                <a:solidFill>
                  <a:prstClr val="black"/>
                </a:solidFill>
              </a:rPr>
              <a:t>switch</a:t>
            </a:r>
            <a:endParaRPr lang="it-IT" sz="1400" dirty="0">
              <a:solidFill>
                <a:prstClr val="black"/>
              </a:solidFill>
            </a:endParaRPr>
          </a:p>
        </p:txBody>
      </p:sp>
      <p:sp>
        <p:nvSpPr>
          <p:cNvPr id="18" name="CasellaDiTesto 17"/>
          <p:cNvSpPr txBox="1"/>
          <p:nvPr/>
        </p:nvSpPr>
        <p:spPr>
          <a:xfrm>
            <a:off x="5169898" y="1947670"/>
            <a:ext cx="1910863" cy="307777"/>
          </a:xfrm>
          <a:prstGeom prst="rect">
            <a:avLst/>
          </a:prstGeom>
          <a:noFill/>
        </p:spPr>
        <p:txBody>
          <a:bodyPr wrap="square" rtlCol="0">
            <a:spAutoFit/>
          </a:bodyPr>
          <a:lstStyle/>
          <a:p>
            <a:pPr defTabSz="457200"/>
            <a:r>
              <a:rPr lang="it-IT" sz="1400" dirty="0" err="1" smtClean="0">
                <a:solidFill>
                  <a:prstClr val="black"/>
                </a:solidFill>
              </a:rPr>
              <a:t>Taper</a:t>
            </a:r>
            <a:r>
              <a:rPr lang="it-IT" sz="1400" dirty="0" smtClean="0">
                <a:solidFill>
                  <a:prstClr val="black"/>
                </a:solidFill>
              </a:rPr>
              <a:t> </a:t>
            </a:r>
            <a:r>
              <a:rPr lang="it-IT" sz="1400" dirty="0" err="1" smtClean="0">
                <a:solidFill>
                  <a:prstClr val="black"/>
                </a:solidFill>
              </a:rPr>
              <a:t>switch</a:t>
            </a:r>
            <a:endParaRPr lang="it-IT" sz="1400" dirty="0">
              <a:solidFill>
                <a:prstClr val="black"/>
              </a:solidFill>
            </a:endParaRPr>
          </a:p>
        </p:txBody>
      </p:sp>
      <p:sp>
        <p:nvSpPr>
          <p:cNvPr id="19" name="CasellaDiTesto 18"/>
          <p:cNvSpPr txBox="1"/>
          <p:nvPr/>
        </p:nvSpPr>
        <p:spPr>
          <a:xfrm>
            <a:off x="6883724" y="1963024"/>
            <a:ext cx="1910863" cy="369332"/>
          </a:xfrm>
          <a:prstGeom prst="rect">
            <a:avLst/>
          </a:prstGeom>
          <a:noFill/>
        </p:spPr>
        <p:txBody>
          <a:bodyPr wrap="square" rtlCol="0">
            <a:spAutoFit/>
          </a:bodyPr>
          <a:lstStyle/>
          <a:p>
            <a:pPr defTabSz="457200"/>
            <a:r>
              <a:rPr lang="it-IT" sz="1400" dirty="0" smtClean="0">
                <a:solidFill>
                  <a:prstClr val="black"/>
                </a:solidFill>
              </a:rPr>
              <a:t>Cross-</a:t>
            </a:r>
            <a:r>
              <a:rPr lang="it-IT" sz="1400" dirty="0" err="1" smtClean="0">
                <a:solidFill>
                  <a:prstClr val="black"/>
                </a:solidFill>
              </a:rPr>
              <a:t>taper</a:t>
            </a:r>
            <a:r>
              <a:rPr lang="it-IT" sz="1400" dirty="0" smtClean="0">
                <a:solidFill>
                  <a:prstClr val="black"/>
                </a:solidFill>
              </a:rPr>
              <a:t>-</a:t>
            </a:r>
            <a:r>
              <a:rPr lang="it-IT" sz="1400" dirty="0" err="1" smtClean="0">
                <a:solidFill>
                  <a:prstClr val="black"/>
                </a:solidFill>
              </a:rPr>
              <a:t>switch</a:t>
            </a:r>
            <a:r>
              <a:rPr lang="it-IT" dirty="0" smtClean="0">
                <a:solidFill>
                  <a:prstClr val="black"/>
                </a:solidFill>
              </a:rPr>
              <a:t> </a:t>
            </a:r>
            <a:endParaRPr lang="it-IT" dirty="0">
              <a:solidFill>
                <a:prstClr val="black"/>
              </a:solidFill>
            </a:endParaRPr>
          </a:p>
        </p:txBody>
      </p:sp>
      <p:sp>
        <p:nvSpPr>
          <p:cNvPr id="20" name="CasellaDiTesto 19"/>
          <p:cNvSpPr txBox="1"/>
          <p:nvPr/>
        </p:nvSpPr>
        <p:spPr>
          <a:xfrm>
            <a:off x="9115365" y="1979706"/>
            <a:ext cx="2391463" cy="307777"/>
          </a:xfrm>
          <a:prstGeom prst="rect">
            <a:avLst/>
          </a:prstGeom>
          <a:noFill/>
        </p:spPr>
        <p:txBody>
          <a:bodyPr wrap="square" rtlCol="0">
            <a:spAutoFit/>
          </a:bodyPr>
          <a:lstStyle/>
          <a:p>
            <a:pPr defTabSz="457200"/>
            <a:r>
              <a:rPr lang="it-IT" sz="1400" dirty="0" smtClean="0">
                <a:solidFill>
                  <a:prstClr val="black"/>
                </a:solidFill>
              </a:rPr>
              <a:t>Plateau cross-</a:t>
            </a:r>
            <a:r>
              <a:rPr lang="it-IT" sz="1400" dirty="0" err="1" smtClean="0">
                <a:solidFill>
                  <a:prstClr val="black"/>
                </a:solidFill>
              </a:rPr>
              <a:t>taper</a:t>
            </a:r>
            <a:r>
              <a:rPr lang="it-IT" sz="1400" dirty="0" smtClean="0">
                <a:solidFill>
                  <a:prstClr val="black"/>
                </a:solidFill>
              </a:rPr>
              <a:t>-</a:t>
            </a:r>
            <a:r>
              <a:rPr lang="it-IT" sz="1400" dirty="0" err="1" smtClean="0">
                <a:solidFill>
                  <a:prstClr val="black"/>
                </a:solidFill>
              </a:rPr>
              <a:t>switch</a:t>
            </a:r>
            <a:endParaRPr lang="it-IT" sz="1400" dirty="0">
              <a:solidFill>
                <a:prstClr val="black"/>
              </a:solidFill>
            </a:endParaRPr>
          </a:p>
        </p:txBody>
      </p:sp>
      <p:sp>
        <p:nvSpPr>
          <p:cNvPr id="21" name="Rettangolo 20"/>
          <p:cNvSpPr/>
          <p:nvPr/>
        </p:nvSpPr>
        <p:spPr>
          <a:xfrm>
            <a:off x="3458642" y="4313125"/>
            <a:ext cx="949570" cy="6457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srgbClr val="FFC000"/>
              </a:solidFill>
            </a:endParaRPr>
          </a:p>
        </p:txBody>
      </p:sp>
      <p:sp>
        <p:nvSpPr>
          <p:cNvPr id="22" name="Rettangolo 21"/>
          <p:cNvSpPr/>
          <p:nvPr/>
        </p:nvSpPr>
        <p:spPr>
          <a:xfrm>
            <a:off x="4408212" y="4174328"/>
            <a:ext cx="646332" cy="923330"/>
          </a:xfrm>
          <a:prstGeom prst="rect">
            <a:avLst/>
          </a:prstGeom>
          <a:noFill/>
        </p:spPr>
        <p:txBody>
          <a:bodyPr wrap="none" lIns="91440" tIns="45720" rIns="91440" bIns="45720">
            <a:spAutoFit/>
          </a:bodyPr>
          <a:lstStyle/>
          <a:p>
            <a:pPr algn="ctr" defTabSz="457200"/>
            <a:r>
              <a:rPr lang="it-IT" sz="5400" dirty="0" smtClean="0">
                <a:ln w="0"/>
                <a:solidFill>
                  <a:prstClr val="black"/>
                </a:solidFill>
                <a:effectLst>
                  <a:outerShdw blurRad="38100" dist="19050" dir="2700000" algn="tl" rotWithShape="0">
                    <a:prstClr val="black">
                      <a:alpha val="40000"/>
                    </a:prstClr>
                  </a:outerShdw>
                </a:effectLst>
              </a:rPr>
              <a:t>+</a:t>
            </a:r>
            <a:endParaRPr lang="it-IT" sz="5400" dirty="0">
              <a:ln w="0"/>
              <a:solidFill>
                <a:prstClr val="black"/>
              </a:solidFill>
              <a:effectLst>
                <a:outerShdw blurRad="38100" dist="19050" dir="2700000" algn="tl" rotWithShape="0">
                  <a:prstClr val="black">
                    <a:alpha val="40000"/>
                  </a:prstClr>
                </a:outerShdw>
              </a:effectLst>
            </a:endParaRPr>
          </a:p>
        </p:txBody>
      </p:sp>
      <p:sp>
        <p:nvSpPr>
          <p:cNvPr id="23" name="Rettangolo 22"/>
          <p:cNvSpPr/>
          <p:nvPr/>
        </p:nvSpPr>
        <p:spPr>
          <a:xfrm>
            <a:off x="3458642" y="4313124"/>
            <a:ext cx="949570" cy="6457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srgbClr val="FFC000"/>
              </a:solidFill>
            </a:endParaRPr>
          </a:p>
        </p:txBody>
      </p:sp>
      <p:sp>
        <p:nvSpPr>
          <p:cNvPr id="24" name="Rettangolo 23"/>
          <p:cNvSpPr/>
          <p:nvPr/>
        </p:nvSpPr>
        <p:spPr>
          <a:xfrm>
            <a:off x="5040921" y="4324848"/>
            <a:ext cx="949570" cy="64573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srgbClr val="00B0F0"/>
              </a:solidFill>
            </a:endParaRPr>
          </a:p>
        </p:txBody>
      </p:sp>
      <p:sp>
        <p:nvSpPr>
          <p:cNvPr id="25" name="Rettangolo 24"/>
          <p:cNvSpPr/>
          <p:nvPr/>
        </p:nvSpPr>
        <p:spPr>
          <a:xfrm>
            <a:off x="6974952" y="4324847"/>
            <a:ext cx="949570" cy="6457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srgbClr val="FFC000"/>
              </a:solidFill>
            </a:endParaRPr>
          </a:p>
        </p:txBody>
      </p:sp>
      <p:sp>
        <p:nvSpPr>
          <p:cNvPr id="26" name="Rettangolo 25"/>
          <p:cNvSpPr/>
          <p:nvPr/>
        </p:nvSpPr>
        <p:spPr>
          <a:xfrm>
            <a:off x="7889962" y="4162606"/>
            <a:ext cx="646332" cy="923330"/>
          </a:xfrm>
          <a:prstGeom prst="rect">
            <a:avLst/>
          </a:prstGeom>
          <a:noFill/>
        </p:spPr>
        <p:txBody>
          <a:bodyPr wrap="none" lIns="91440" tIns="45720" rIns="91440" bIns="45720">
            <a:spAutoFit/>
          </a:bodyPr>
          <a:lstStyle/>
          <a:p>
            <a:pPr algn="ctr" defTabSz="457200"/>
            <a:r>
              <a:rPr lang="it-IT" sz="5400" dirty="0" smtClean="0">
                <a:ln w="0"/>
                <a:solidFill>
                  <a:prstClr val="black"/>
                </a:solidFill>
                <a:effectLst>
                  <a:outerShdw blurRad="38100" dist="19050" dir="2700000" algn="tl" rotWithShape="0">
                    <a:prstClr val="black">
                      <a:alpha val="40000"/>
                    </a:prstClr>
                  </a:outerShdw>
                </a:effectLst>
              </a:rPr>
              <a:t>+</a:t>
            </a:r>
            <a:endParaRPr lang="it-IT" sz="5400" dirty="0">
              <a:ln w="0"/>
              <a:solidFill>
                <a:prstClr val="black"/>
              </a:solidFill>
              <a:effectLst>
                <a:outerShdw blurRad="38100" dist="19050" dir="2700000" algn="tl" rotWithShape="0">
                  <a:prstClr val="black">
                    <a:alpha val="40000"/>
                  </a:prstClr>
                </a:outerShdw>
              </a:effectLst>
            </a:endParaRPr>
          </a:p>
        </p:txBody>
      </p:sp>
      <p:sp>
        <p:nvSpPr>
          <p:cNvPr id="27" name="Rettangolo 26"/>
          <p:cNvSpPr/>
          <p:nvPr/>
        </p:nvSpPr>
        <p:spPr>
          <a:xfrm>
            <a:off x="8487226" y="4324848"/>
            <a:ext cx="949570" cy="64573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srgbClr val="FFC000"/>
              </a:solidFill>
            </a:endParaRPr>
          </a:p>
        </p:txBody>
      </p:sp>
      <p:sp>
        <p:nvSpPr>
          <p:cNvPr id="28" name="CasellaDiTesto 27"/>
          <p:cNvSpPr txBox="1"/>
          <p:nvPr/>
        </p:nvSpPr>
        <p:spPr>
          <a:xfrm>
            <a:off x="3493367" y="3959125"/>
            <a:ext cx="2531849" cy="369332"/>
          </a:xfrm>
          <a:prstGeom prst="rect">
            <a:avLst/>
          </a:prstGeom>
          <a:noFill/>
        </p:spPr>
        <p:txBody>
          <a:bodyPr wrap="square" rtlCol="0">
            <a:spAutoFit/>
          </a:bodyPr>
          <a:lstStyle/>
          <a:p>
            <a:pPr defTabSz="457200"/>
            <a:r>
              <a:rPr lang="it-IT" dirty="0" err="1" smtClean="0">
                <a:solidFill>
                  <a:prstClr val="black"/>
                </a:solidFill>
              </a:rPr>
              <a:t>Augmentation</a:t>
            </a:r>
            <a:endParaRPr lang="it-IT" dirty="0">
              <a:solidFill>
                <a:prstClr val="black"/>
              </a:solidFill>
            </a:endParaRPr>
          </a:p>
        </p:txBody>
      </p:sp>
      <p:sp>
        <p:nvSpPr>
          <p:cNvPr id="29" name="CasellaDiTesto 28"/>
          <p:cNvSpPr txBox="1"/>
          <p:nvPr/>
        </p:nvSpPr>
        <p:spPr>
          <a:xfrm>
            <a:off x="6951672" y="4006018"/>
            <a:ext cx="2531849" cy="369332"/>
          </a:xfrm>
          <a:prstGeom prst="rect">
            <a:avLst/>
          </a:prstGeom>
          <a:noFill/>
        </p:spPr>
        <p:txBody>
          <a:bodyPr wrap="square" rtlCol="0">
            <a:spAutoFit/>
          </a:bodyPr>
          <a:lstStyle/>
          <a:p>
            <a:pPr defTabSz="457200"/>
            <a:r>
              <a:rPr lang="it-IT" dirty="0" smtClean="0">
                <a:solidFill>
                  <a:prstClr val="black"/>
                </a:solidFill>
              </a:rPr>
              <a:t>Combination</a:t>
            </a:r>
            <a:endParaRPr lang="it-IT" dirty="0">
              <a:solidFill>
                <a:prstClr val="black"/>
              </a:solidFill>
            </a:endParaRPr>
          </a:p>
        </p:txBody>
      </p:sp>
      <p:pic>
        <p:nvPicPr>
          <p:cNvPr id="30" name="Immagin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5365" y="5791199"/>
            <a:ext cx="2432103" cy="956993"/>
          </a:xfrm>
          <a:prstGeom prst="rect">
            <a:avLst/>
          </a:prstGeom>
        </p:spPr>
      </p:pic>
    </p:spTree>
    <p:extLst>
      <p:ext uri="{BB962C8B-B14F-4D97-AF65-F5344CB8AC3E}">
        <p14:creationId xmlns:p14="http://schemas.microsoft.com/office/powerpoint/2010/main" val="1114102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a:xfrm>
            <a:off x="1992314" y="188913"/>
            <a:ext cx="8474075" cy="595312"/>
          </a:xfrm>
        </p:spPr>
        <p:txBody>
          <a:bodyPr/>
          <a:lstStyle/>
          <a:p>
            <a:r>
              <a:rPr lang="it-IT" altLang="it-IT" sz="2000">
                <a:latin typeface="Arial Black" panose="020B0A04020102020204" pitchFamily="34" charset="0"/>
              </a:rPr>
              <a:t>Polifarmacoterapia (combinazioni di farmaci)</a:t>
            </a:r>
            <a:endParaRPr lang="en-GB" altLang="it-IT" sz="2000">
              <a:latin typeface="Arial Black" panose="020B0A04020102020204" pitchFamily="34" charset="0"/>
            </a:endParaRPr>
          </a:p>
        </p:txBody>
      </p:sp>
      <p:grpSp>
        <p:nvGrpSpPr>
          <p:cNvPr id="199683" name="Group 3"/>
          <p:cNvGrpSpPr>
            <a:grpSpLocks/>
          </p:cNvGrpSpPr>
          <p:nvPr/>
        </p:nvGrpSpPr>
        <p:grpSpPr bwMode="auto">
          <a:xfrm>
            <a:off x="2039939" y="2060576"/>
            <a:ext cx="8110537" cy="4359275"/>
            <a:chOff x="712" y="1083"/>
            <a:chExt cx="5109" cy="2746"/>
          </a:xfrm>
        </p:grpSpPr>
        <p:sp>
          <p:nvSpPr>
            <p:cNvPr id="199684" name="Rectangle 4"/>
            <p:cNvSpPr>
              <a:spLocks noChangeArrowheads="1"/>
            </p:cNvSpPr>
            <p:nvPr/>
          </p:nvSpPr>
          <p:spPr bwMode="blackWhite">
            <a:xfrm>
              <a:off x="1259" y="1147"/>
              <a:ext cx="4555" cy="2281"/>
            </a:xfrm>
            <a:prstGeom prst="rect">
              <a:avLst/>
            </a:prstGeom>
            <a:solidFill>
              <a:schemeClr val="bg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685" name="Rectangle 5"/>
            <p:cNvSpPr>
              <a:spLocks noChangeArrowheads="1"/>
            </p:cNvSpPr>
            <p:nvPr/>
          </p:nvSpPr>
          <p:spPr bwMode="auto">
            <a:xfrm>
              <a:off x="2515" y="3675"/>
              <a:ext cx="2032"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Numero totale di farmaci assunti</a:t>
              </a:r>
            </a:p>
          </p:txBody>
        </p:sp>
        <p:sp>
          <p:nvSpPr>
            <p:cNvPr id="199686" name="Rectangle 6"/>
            <p:cNvSpPr>
              <a:spLocks noChangeArrowheads="1"/>
            </p:cNvSpPr>
            <p:nvPr/>
          </p:nvSpPr>
          <p:spPr bwMode="auto">
            <a:xfrm>
              <a:off x="5403" y="3509"/>
              <a:ext cx="146"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10</a:t>
              </a:r>
            </a:p>
          </p:txBody>
        </p:sp>
        <p:sp>
          <p:nvSpPr>
            <p:cNvPr id="199687" name="Rectangle 7"/>
            <p:cNvSpPr>
              <a:spLocks noChangeArrowheads="1"/>
            </p:cNvSpPr>
            <p:nvPr/>
          </p:nvSpPr>
          <p:spPr bwMode="auto">
            <a:xfrm>
              <a:off x="5048" y="3509"/>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9</a:t>
              </a:r>
            </a:p>
          </p:txBody>
        </p:sp>
        <p:sp>
          <p:nvSpPr>
            <p:cNvPr id="199688" name="Rectangle 8"/>
            <p:cNvSpPr>
              <a:spLocks noChangeArrowheads="1"/>
            </p:cNvSpPr>
            <p:nvPr/>
          </p:nvSpPr>
          <p:spPr bwMode="auto">
            <a:xfrm>
              <a:off x="4658" y="3509"/>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8</a:t>
              </a:r>
            </a:p>
          </p:txBody>
        </p:sp>
        <p:sp>
          <p:nvSpPr>
            <p:cNvPr id="199689" name="Rectangle 9"/>
            <p:cNvSpPr>
              <a:spLocks noChangeArrowheads="1"/>
            </p:cNvSpPr>
            <p:nvPr/>
          </p:nvSpPr>
          <p:spPr bwMode="auto">
            <a:xfrm>
              <a:off x="4267" y="3509"/>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7</a:t>
              </a:r>
            </a:p>
          </p:txBody>
        </p:sp>
        <p:sp>
          <p:nvSpPr>
            <p:cNvPr id="199690" name="Rectangle 10"/>
            <p:cNvSpPr>
              <a:spLocks noChangeArrowheads="1"/>
            </p:cNvSpPr>
            <p:nvPr/>
          </p:nvSpPr>
          <p:spPr bwMode="auto">
            <a:xfrm>
              <a:off x="3875" y="3509"/>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6</a:t>
              </a:r>
            </a:p>
          </p:txBody>
        </p:sp>
        <p:sp>
          <p:nvSpPr>
            <p:cNvPr id="199691" name="Rectangle 11"/>
            <p:cNvSpPr>
              <a:spLocks noChangeArrowheads="1"/>
            </p:cNvSpPr>
            <p:nvPr/>
          </p:nvSpPr>
          <p:spPr bwMode="auto">
            <a:xfrm>
              <a:off x="3487" y="3509"/>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5</a:t>
              </a:r>
            </a:p>
          </p:txBody>
        </p:sp>
        <p:sp>
          <p:nvSpPr>
            <p:cNvPr id="199692" name="Rectangle 12"/>
            <p:cNvSpPr>
              <a:spLocks noChangeArrowheads="1"/>
            </p:cNvSpPr>
            <p:nvPr/>
          </p:nvSpPr>
          <p:spPr bwMode="auto">
            <a:xfrm>
              <a:off x="3097" y="3509"/>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4</a:t>
              </a:r>
            </a:p>
          </p:txBody>
        </p:sp>
        <p:sp>
          <p:nvSpPr>
            <p:cNvPr id="199693" name="Rectangle 13"/>
            <p:cNvSpPr>
              <a:spLocks noChangeArrowheads="1"/>
            </p:cNvSpPr>
            <p:nvPr/>
          </p:nvSpPr>
          <p:spPr bwMode="auto">
            <a:xfrm>
              <a:off x="2709" y="3509"/>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3</a:t>
              </a:r>
            </a:p>
          </p:txBody>
        </p:sp>
        <p:sp>
          <p:nvSpPr>
            <p:cNvPr id="199694" name="Rectangle 14"/>
            <p:cNvSpPr>
              <a:spLocks noChangeArrowheads="1"/>
            </p:cNvSpPr>
            <p:nvPr/>
          </p:nvSpPr>
          <p:spPr bwMode="auto">
            <a:xfrm>
              <a:off x="2336" y="3509"/>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2</a:t>
              </a:r>
            </a:p>
          </p:txBody>
        </p:sp>
        <p:sp>
          <p:nvSpPr>
            <p:cNvPr id="199695" name="Rectangle 15"/>
            <p:cNvSpPr>
              <a:spLocks noChangeArrowheads="1"/>
            </p:cNvSpPr>
            <p:nvPr/>
          </p:nvSpPr>
          <p:spPr bwMode="auto">
            <a:xfrm>
              <a:off x="1926" y="3509"/>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1</a:t>
              </a:r>
            </a:p>
          </p:txBody>
        </p:sp>
        <p:sp>
          <p:nvSpPr>
            <p:cNvPr id="199696" name="Rectangle 16"/>
            <p:cNvSpPr>
              <a:spLocks noChangeArrowheads="1"/>
            </p:cNvSpPr>
            <p:nvPr/>
          </p:nvSpPr>
          <p:spPr bwMode="auto">
            <a:xfrm>
              <a:off x="1536" y="3516"/>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0</a:t>
              </a:r>
            </a:p>
          </p:txBody>
        </p:sp>
        <p:sp>
          <p:nvSpPr>
            <p:cNvPr id="199697" name="Freeform 17"/>
            <p:cNvSpPr>
              <a:spLocks/>
            </p:cNvSpPr>
            <p:nvPr/>
          </p:nvSpPr>
          <p:spPr bwMode="auto">
            <a:xfrm>
              <a:off x="5297" y="3360"/>
              <a:ext cx="356" cy="74"/>
            </a:xfrm>
            <a:custGeom>
              <a:avLst/>
              <a:gdLst>
                <a:gd name="T0" fmla="*/ 0 w 347"/>
                <a:gd name="T1" fmla="*/ 112 h 112"/>
                <a:gd name="T2" fmla="*/ 0 w 347"/>
                <a:gd name="T3" fmla="*/ 112 h 112"/>
                <a:gd name="T4" fmla="*/ 347 w 347"/>
                <a:gd name="T5" fmla="*/ 112 h 112"/>
                <a:gd name="T6" fmla="*/ 347 w 347"/>
                <a:gd name="T7" fmla="*/ 0 h 112"/>
                <a:gd name="T8" fmla="*/ 0 w 347"/>
                <a:gd name="T9" fmla="*/ 0 h 112"/>
                <a:gd name="T10" fmla="*/ 0 w 347"/>
                <a:gd name="T11" fmla="*/ 112 h 112"/>
                <a:gd name="T12" fmla="*/ 0 w 347"/>
                <a:gd name="T13" fmla="*/ 112 h 112"/>
              </a:gdLst>
              <a:ahLst/>
              <a:cxnLst>
                <a:cxn ang="0">
                  <a:pos x="T0" y="T1"/>
                </a:cxn>
                <a:cxn ang="0">
                  <a:pos x="T2" y="T3"/>
                </a:cxn>
                <a:cxn ang="0">
                  <a:pos x="T4" y="T5"/>
                </a:cxn>
                <a:cxn ang="0">
                  <a:pos x="T6" y="T7"/>
                </a:cxn>
                <a:cxn ang="0">
                  <a:pos x="T8" y="T9"/>
                </a:cxn>
                <a:cxn ang="0">
                  <a:pos x="T10" y="T11"/>
                </a:cxn>
                <a:cxn ang="0">
                  <a:pos x="T12" y="T13"/>
                </a:cxn>
              </a:cxnLst>
              <a:rect l="0" t="0" r="r" b="b"/>
              <a:pathLst>
                <a:path w="347" h="112">
                  <a:moveTo>
                    <a:pt x="0" y="112"/>
                  </a:moveTo>
                  <a:lnTo>
                    <a:pt x="0" y="112"/>
                  </a:lnTo>
                  <a:lnTo>
                    <a:pt x="347" y="112"/>
                  </a:lnTo>
                  <a:lnTo>
                    <a:pt x="347" y="0"/>
                  </a:lnTo>
                  <a:lnTo>
                    <a:pt x="0" y="0"/>
                  </a:lnTo>
                  <a:lnTo>
                    <a:pt x="0" y="112"/>
                  </a:lnTo>
                  <a:lnTo>
                    <a:pt x="0" y="112"/>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698" name="Freeform 18"/>
            <p:cNvSpPr>
              <a:spLocks/>
            </p:cNvSpPr>
            <p:nvPr/>
          </p:nvSpPr>
          <p:spPr bwMode="auto">
            <a:xfrm>
              <a:off x="4906" y="3246"/>
              <a:ext cx="357" cy="188"/>
            </a:xfrm>
            <a:custGeom>
              <a:avLst/>
              <a:gdLst>
                <a:gd name="T0" fmla="*/ 0 w 347"/>
                <a:gd name="T1" fmla="*/ 281 h 281"/>
                <a:gd name="T2" fmla="*/ 0 w 347"/>
                <a:gd name="T3" fmla="*/ 281 h 281"/>
                <a:gd name="T4" fmla="*/ 347 w 347"/>
                <a:gd name="T5" fmla="*/ 281 h 281"/>
                <a:gd name="T6" fmla="*/ 347 w 347"/>
                <a:gd name="T7" fmla="*/ 0 h 281"/>
                <a:gd name="T8" fmla="*/ 0 w 347"/>
                <a:gd name="T9" fmla="*/ 0 h 281"/>
                <a:gd name="T10" fmla="*/ 0 w 347"/>
                <a:gd name="T11" fmla="*/ 281 h 281"/>
                <a:gd name="T12" fmla="*/ 0 w 347"/>
                <a:gd name="T13" fmla="*/ 281 h 281"/>
              </a:gdLst>
              <a:ahLst/>
              <a:cxnLst>
                <a:cxn ang="0">
                  <a:pos x="T0" y="T1"/>
                </a:cxn>
                <a:cxn ang="0">
                  <a:pos x="T2" y="T3"/>
                </a:cxn>
                <a:cxn ang="0">
                  <a:pos x="T4" y="T5"/>
                </a:cxn>
                <a:cxn ang="0">
                  <a:pos x="T6" y="T7"/>
                </a:cxn>
                <a:cxn ang="0">
                  <a:pos x="T8" y="T9"/>
                </a:cxn>
                <a:cxn ang="0">
                  <a:pos x="T10" y="T11"/>
                </a:cxn>
                <a:cxn ang="0">
                  <a:pos x="T12" y="T13"/>
                </a:cxn>
              </a:cxnLst>
              <a:rect l="0" t="0" r="r" b="b"/>
              <a:pathLst>
                <a:path w="347" h="281">
                  <a:moveTo>
                    <a:pt x="0" y="281"/>
                  </a:moveTo>
                  <a:lnTo>
                    <a:pt x="0" y="281"/>
                  </a:lnTo>
                  <a:lnTo>
                    <a:pt x="347" y="281"/>
                  </a:lnTo>
                  <a:lnTo>
                    <a:pt x="347" y="0"/>
                  </a:lnTo>
                  <a:lnTo>
                    <a:pt x="0" y="0"/>
                  </a:lnTo>
                  <a:lnTo>
                    <a:pt x="0" y="281"/>
                  </a:lnTo>
                  <a:lnTo>
                    <a:pt x="0" y="281"/>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699" name="Freeform 19"/>
            <p:cNvSpPr>
              <a:spLocks/>
            </p:cNvSpPr>
            <p:nvPr/>
          </p:nvSpPr>
          <p:spPr bwMode="auto">
            <a:xfrm>
              <a:off x="4518" y="3136"/>
              <a:ext cx="354" cy="298"/>
            </a:xfrm>
            <a:custGeom>
              <a:avLst/>
              <a:gdLst>
                <a:gd name="T0" fmla="*/ 0 w 347"/>
                <a:gd name="T1" fmla="*/ 449 h 449"/>
                <a:gd name="T2" fmla="*/ 0 w 347"/>
                <a:gd name="T3" fmla="*/ 449 h 449"/>
                <a:gd name="T4" fmla="*/ 347 w 347"/>
                <a:gd name="T5" fmla="*/ 449 h 449"/>
                <a:gd name="T6" fmla="*/ 347 w 347"/>
                <a:gd name="T7" fmla="*/ 0 h 449"/>
                <a:gd name="T8" fmla="*/ 0 w 347"/>
                <a:gd name="T9" fmla="*/ 0 h 449"/>
                <a:gd name="T10" fmla="*/ 0 w 347"/>
                <a:gd name="T11" fmla="*/ 449 h 449"/>
                <a:gd name="T12" fmla="*/ 0 w 347"/>
                <a:gd name="T13" fmla="*/ 449 h 449"/>
              </a:gdLst>
              <a:ahLst/>
              <a:cxnLst>
                <a:cxn ang="0">
                  <a:pos x="T0" y="T1"/>
                </a:cxn>
                <a:cxn ang="0">
                  <a:pos x="T2" y="T3"/>
                </a:cxn>
                <a:cxn ang="0">
                  <a:pos x="T4" y="T5"/>
                </a:cxn>
                <a:cxn ang="0">
                  <a:pos x="T6" y="T7"/>
                </a:cxn>
                <a:cxn ang="0">
                  <a:pos x="T8" y="T9"/>
                </a:cxn>
                <a:cxn ang="0">
                  <a:pos x="T10" y="T11"/>
                </a:cxn>
                <a:cxn ang="0">
                  <a:pos x="T12" y="T13"/>
                </a:cxn>
              </a:cxnLst>
              <a:rect l="0" t="0" r="r" b="b"/>
              <a:pathLst>
                <a:path w="347" h="449">
                  <a:moveTo>
                    <a:pt x="0" y="449"/>
                  </a:moveTo>
                  <a:lnTo>
                    <a:pt x="0" y="449"/>
                  </a:lnTo>
                  <a:lnTo>
                    <a:pt x="347" y="449"/>
                  </a:lnTo>
                  <a:lnTo>
                    <a:pt x="347" y="0"/>
                  </a:lnTo>
                  <a:lnTo>
                    <a:pt x="0" y="0"/>
                  </a:lnTo>
                  <a:lnTo>
                    <a:pt x="0" y="449"/>
                  </a:lnTo>
                  <a:lnTo>
                    <a:pt x="0" y="449"/>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00" name="Freeform 20"/>
            <p:cNvSpPr>
              <a:spLocks/>
            </p:cNvSpPr>
            <p:nvPr/>
          </p:nvSpPr>
          <p:spPr bwMode="auto">
            <a:xfrm>
              <a:off x="4128" y="2791"/>
              <a:ext cx="356" cy="643"/>
            </a:xfrm>
            <a:custGeom>
              <a:avLst/>
              <a:gdLst>
                <a:gd name="T0" fmla="*/ 0 w 347"/>
                <a:gd name="T1" fmla="*/ 964 h 964"/>
                <a:gd name="T2" fmla="*/ 0 w 347"/>
                <a:gd name="T3" fmla="*/ 964 h 964"/>
                <a:gd name="T4" fmla="*/ 347 w 347"/>
                <a:gd name="T5" fmla="*/ 964 h 964"/>
                <a:gd name="T6" fmla="*/ 347 w 347"/>
                <a:gd name="T7" fmla="*/ 0 h 964"/>
                <a:gd name="T8" fmla="*/ 0 w 347"/>
                <a:gd name="T9" fmla="*/ 0 h 964"/>
                <a:gd name="T10" fmla="*/ 0 w 347"/>
                <a:gd name="T11" fmla="*/ 964 h 964"/>
                <a:gd name="T12" fmla="*/ 0 w 347"/>
                <a:gd name="T13" fmla="*/ 964 h 964"/>
              </a:gdLst>
              <a:ahLst/>
              <a:cxnLst>
                <a:cxn ang="0">
                  <a:pos x="T0" y="T1"/>
                </a:cxn>
                <a:cxn ang="0">
                  <a:pos x="T2" y="T3"/>
                </a:cxn>
                <a:cxn ang="0">
                  <a:pos x="T4" y="T5"/>
                </a:cxn>
                <a:cxn ang="0">
                  <a:pos x="T6" y="T7"/>
                </a:cxn>
                <a:cxn ang="0">
                  <a:pos x="T8" y="T9"/>
                </a:cxn>
                <a:cxn ang="0">
                  <a:pos x="T10" y="T11"/>
                </a:cxn>
                <a:cxn ang="0">
                  <a:pos x="T12" y="T13"/>
                </a:cxn>
              </a:cxnLst>
              <a:rect l="0" t="0" r="r" b="b"/>
              <a:pathLst>
                <a:path w="347" h="964">
                  <a:moveTo>
                    <a:pt x="0" y="964"/>
                  </a:moveTo>
                  <a:lnTo>
                    <a:pt x="0" y="964"/>
                  </a:lnTo>
                  <a:lnTo>
                    <a:pt x="347" y="964"/>
                  </a:lnTo>
                  <a:lnTo>
                    <a:pt x="347" y="0"/>
                  </a:lnTo>
                  <a:lnTo>
                    <a:pt x="0" y="0"/>
                  </a:lnTo>
                  <a:lnTo>
                    <a:pt x="0" y="964"/>
                  </a:lnTo>
                  <a:lnTo>
                    <a:pt x="0" y="964"/>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01" name="Freeform 21"/>
            <p:cNvSpPr>
              <a:spLocks/>
            </p:cNvSpPr>
            <p:nvPr/>
          </p:nvSpPr>
          <p:spPr bwMode="auto">
            <a:xfrm>
              <a:off x="3737" y="2266"/>
              <a:ext cx="356" cy="1168"/>
            </a:xfrm>
            <a:custGeom>
              <a:avLst/>
              <a:gdLst>
                <a:gd name="T0" fmla="*/ 0 w 347"/>
                <a:gd name="T1" fmla="*/ 1749 h 1749"/>
                <a:gd name="T2" fmla="*/ 0 w 347"/>
                <a:gd name="T3" fmla="*/ 1749 h 1749"/>
                <a:gd name="T4" fmla="*/ 347 w 347"/>
                <a:gd name="T5" fmla="*/ 1749 h 1749"/>
                <a:gd name="T6" fmla="*/ 347 w 347"/>
                <a:gd name="T7" fmla="*/ 0 h 1749"/>
                <a:gd name="T8" fmla="*/ 0 w 347"/>
                <a:gd name="T9" fmla="*/ 0 h 1749"/>
                <a:gd name="T10" fmla="*/ 0 w 347"/>
                <a:gd name="T11" fmla="*/ 1749 h 1749"/>
                <a:gd name="T12" fmla="*/ 0 w 347"/>
                <a:gd name="T13" fmla="*/ 1749 h 1749"/>
              </a:gdLst>
              <a:ahLst/>
              <a:cxnLst>
                <a:cxn ang="0">
                  <a:pos x="T0" y="T1"/>
                </a:cxn>
                <a:cxn ang="0">
                  <a:pos x="T2" y="T3"/>
                </a:cxn>
                <a:cxn ang="0">
                  <a:pos x="T4" y="T5"/>
                </a:cxn>
                <a:cxn ang="0">
                  <a:pos x="T6" y="T7"/>
                </a:cxn>
                <a:cxn ang="0">
                  <a:pos x="T8" y="T9"/>
                </a:cxn>
                <a:cxn ang="0">
                  <a:pos x="T10" y="T11"/>
                </a:cxn>
                <a:cxn ang="0">
                  <a:pos x="T12" y="T13"/>
                </a:cxn>
              </a:cxnLst>
              <a:rect l="0" t="0" r="r" b="b"/>
              <a:pathLst>
                <a:path w="347" h="1749">
                  <a:moveTo>
                    <a:pt x="0" y="1749"/>
                  </a:moveTo>
                  <a:lnTo>
                    <a:pt x="0" y="1749"/>
                  </a:lnTo>
                  <a:lnTo>
                    <a:pt x="347" y="1749"/>
                  </a:lnTo>
                  <a:lnTo>
                    <a:pt x="347" y="0"/>
                  </a:lnTo>
                  <a:lnTo>
                    <a:pt x="0" y="0"/>
                  </a:lnTo>
                  <a:lnTo>
                    <a:pt x="0" y="1749"/>
                  </a:lnTo>
                  <a:lnTo>
                    <a:pt x="0" y="1749"/>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02" name="Freeform 22"/>
            <p:cNvSpPr>
              <a:spLocks/>
            </p:cNvSpPr>
            <p:nvPr/>
          </p:nvSpPr>
          <p:spPr bwMode="auto">
            <a:xfrm>
              <a:off x="3348" y="2266"/>
              <a:ext cx="354" cy="1168"/>
            </a:xfrm>
            <a:custGeom>
              <a:avLst/>
              <a:gdLst>
                <a:gd name="T0" fmla="*/ 0 w 347"/>
                <a:gd name="T1" fmla="*/ 1749 h 1749"/>
                <a:gd name="T2" fmla="*/ 0 w 347"/>
                <a:gd name="T3" fmla="*/ 1749 h 1749"/>
                <a:gd name="T4" fmla="*/ 347 w 347"/>
                <a:gd name="T5" fmla="*/ 1749 h 1749"/>
                <a:gd name="T6" fmla="*/ 347 w 347"/>
                <a:gd name="T7" fmla="*/ 0 h 1749"/>
                <a:gd name="T8" fmla="*/ 0 w 347"/>
                <a:gd name="T9" fmla="*/ 0 h 1749"/>
                <a:gd name="T10" fmla="*/ 0 w 347"/>
                <a:gd name="T11" fmla="*/ 1749 h 1749"/>
                <a:gd name="T12" fmla="*/ 0 w 347"/>
                <a:gd name="T13" fmla="*/ 1749 h 1749"/>
              </a:gdLst>
              <a:ahLst/>
              <a:cxnLst>
                <a:cxn ang="0">
                  <a:pos x="T0" y="T1"/>
                </a:cxn>
                <a:cxn ang="0">
                  <a:pos x="T2" y="T3"/>
                </a:cxn>
                <a:cxn ang="0">
                  <a:pos x="T4" y="T5"/>
                </a:cxn>
                <a:cxn ang="0">
                  <a:pos x="T6" y="T7"/>
                </a:cxn>
                <a:cxn ang="0">
                  <a:pos x="T8" y="T9"/>
                </a:cxn>
                <a:cxn ang="0">
                  <a:pos x="T10" y="T11"/>
                </a:cxn>
                <a:cxn ang="0">
                  <a:pos x="T12" y="T13"/>
                </a:cxn>
              </a:cxnLst>
              <a:rect l="0" t="0" r="r" b="b"/>
              <a:pathLst>
                <a:path w="347" h="1749">
                  <a:moveTo>
                    <a:pt x="0" y="1749"/>
                  </a:moveTo>
                  <a:lnTo>
                    <a:pt x="0" y="1749"/>
                  </a:lnTo>
                  <a:lnTo>
                    <a:pt x="347" y="1749"/>
                  </a:lnTo>
                  <a:lnTo>
                    <a:pt x="347" y="0"/>
                  </a:lnTo>
                  <a:lnTo>
                    <a:pt x="0" y="0"/>
                  </a:lnTo>
                  <a:lnTo>
                    <a:pt x="0" y="1749"/>
                  </a:lnTo>
                  <a:lnTo>
                    <a:pt x="0" y="1749"/>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03" name="Freeform 23"/>
            <p:cNvSpPr>
              <a:spLocks/>
            </p:cNvSpPr>
            <p:nvPr/>
          </p:nvSpPr>
          <p:spPr bwMode="auto">
            <a:xfrm>
              <a:off x="2959" y="1660"/>
              <a:ext cx="354" cy="1774"/>
            </a:xfrm>
            <a:custGeom>
              <a:avLst/>
              <a:gdLst>
                <a:gd name="T0" fmla="*/ 0 w 347"/>
                <a:gd name="T1" fmla="*/ 2657 h 2657"/>
                <a:gd name="T2" fmla="*/ 0 w 347"/>
                <a:gd name="T3" fmla="*/ 2657 h 2657"/>
                <a:gd name="T4" fmla="*/ 347 w 347"/>
                <a:gd name="T5" fmla="*/ 2657 h 2657"/>
                <a:gd name="T6" fmla="*/ 347 w 347"/>
                <a:gd name="T7" fmla="*/ 0 h 2657"/>
                <a:gd name="T8" fmla="*/ 0 w 347"/>
                <a:gd name="T9" fmla="*/ 0 h 2657"/>
                <a:gd name="T10" fmla="*/ 0 w 347"/>
                <a:gd name="T11" fmla="*/ 2657 h 2657"/>
                <a:gd name="T12" fmla="*/ 0 w 347"/>
                <a:gd name="T13" fmla="*/ 2657 h 2657"/>
              </a:gdLst>
              <a:ahLst/>
              <a:cxnLst>
                <a:cxn ang="0">
                  <a:pos x="T0" y="T1"/>
                </a:cxn>
                <a:cxn ang="0">
                  <a:pos x="T2" y="T3"/>
                </a:cxn>
                <a:cxn ang="0">
                  <a:pos x="T4" y="T5"/>
                </a:cxn>
                <a:cxn ang="0">
                  <a:pos x="T6" y="T7"/>
                </a:cxn>
                <a:cxn ang="0">
                  <a:pos x="T8" y="T9"/>
                </a:cxn>
                <a:cxn ang="0">
                  <a:pos x="T10" y="T11"/>
                </a:cxn>
                <a:cxn ang="0">
                  <a:pos x="T12" y="T13"/>
                </a:cxn>
              </a:cxnLst>
              <a:rect l="0" t="0" r="r" b="b"/>
              <a:pathLst>
                <a:path w="347" h="2657">
                  <a:moveTo>
                    <a:pt x="0" y="2657"/>
                  </a:moveTo>
                  <a:lnTo>
                    <a:pt x="0" y="2657"/>
                  </a:lnTo>
                  <a:lnTo>
                    <a:pt x="347" y="2657"/>
                  </a:lnTo>
                  <a:lnTo>
                    <a:pt x="347" y="0"/>
                  </a:lnTo>
                  <a:lnTo>
                    <a:pt x="0" y="0"/>
                  </a:lnTo>
                  <a:lnTo>
                    <a:pt x="0" y="2657"/>
                  </a:lnTo>
                  <a:lnTo>
                    <a:pt x="0" y="2657"/>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04" name="Freeform 24"/>
            <p:cNvSpPr>
              <a:spLocks/>
            </p:cNvSpPr>
            <p:nvPr/>
          </p:nvSpPr>
          <p:spPr bwMode="auto">
            <a:xfrm>
              <a:off x="2571" y="1397"/>
              <a:ext cx="353" cy="2037"/>
            </a:xfrm>
            <a:custGeom>
              <a:avLst/>
              <a:gdLst>
                <a:gd name="T0" fmla="*/ 0 w 347"/>
                <a:gd name="T1" fmla="*/ 3050 h 3050"/>
                <a:gd name="T2" fmla="*/ 0 w 347"/>
                <a:gd name="T3" fmla="*/ 3050 h 3050"/>
                <a:gd name="T4" fmla="*/ 347 w 347"/>
                <a:gd name="T5" fmla="*/ 3050 h 3050"/>
                <a:gd name="T6" fmla="*/ 347 w 347"/>
                <a:gd name="T7" fmla="*/ 0 h 3050"/>
                <a:gd name="T8" fmla="*/ 0 w 347"/>
                <a:gd name="T9" fmla="*/ 0 h 3050"/>
                <a:gd name="T10" fmla="*/ 0 w 347"/>
                <a:gd name="T11" fmla="*/ 3050 h 3050"/>
                <a:gd name="T12" fmla="*/ 0 w 347"/>
                <a:gd name="T13" fmla="*/ 3050 h 3050"/>
              </a:gdLst>
              <a:ahLst/>
              <a:cxnLst>
                <a:cxn ang="0">
                  <a:pos x="T0" y="T1"/>
                </a:cxn>
                <a:cxn ang="0">
                  <a:pos x="T2" y="T3"/>
                </a:cxn>
                <a:cxn ang="0">
                  <a:pos x="T4" y="T5"/>
                </a:cxn>
                <a:cxn ang="0">
                  <a:pos x="T6" y="T7"/>
                </a:cxn>
                <a:cxn ang="0">
                  <a:pos x="T8" y="T9"/>
                </a:cxn>
                <a:cxn ang="0">
                  <a:pos x="T10" y="T11"/>
                </a:cxn>
                <a:cxn ang="0">
                  <a:pos x="T12" y="T13"/>
                </a:cxn>
              </a:cxnLst>
              <a:rect l="0" t="0" r="r" b="b"/>
              <a:pathLst>
                <a:path w="347" h="3050">
                  <a:moveTo>
                    <a:pt x="0" y="3050"/>
                  </a:moveTo>
                  <a:lnTo>
                    <a:pt x="0" y="3050"/>
                  </a:lnTo>
                  <a:lnTo>
                    <a:pt x="347" y="3050"/>
                  </a:lnTo>
                  <a:lnTo>
                    <a:pt x="347" y="0"/>
                  </a:lnTo>
                  <a:lnTo>
                    <a:pt x="0" y="0"/>
                  </a:lnTo>
                  <a:lnTo>
                    <a:pt x="0" y="3050"/>
                  </a:lnTo>
                  <a:lnTo>
                    <a:pt x="0" y="3050"/>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05" name="Freeform 25"/>
            <p:cNvSpPr>
              <a:spLocks/>
            </p:cNvSpPr>
            <p:nvPr/>
          </p:nvSpPr>
          <p:spPr bwMode="auto">
            <a:xfrm>
              <a:off x="2180" y="1779"/>
              <a:ext cx="356" cy="1655"/>
            </a:xfrm>
            <a:custGeom>
              <a:avLst/>
              <a:gdLst>
                <a:gd name="T0" fmla="*/ 0 w 348"/>
                <a:gd name="T1" fmla="*/ 2478 h 2478"/>
                <a:gd name="T2" fmla="*/ 0 w 348"/>
                <a:gd name="T3" fmla="*/ 2478 h 2478"/>
                <a:gd name="T4" fmla="*/ 348 w 348"/>
                <a:gd name="T5" fmla="*/ 2478 h 2478"/>
                <a:gd name="T6" fmla="*/ 348 w 348"/>
                <a:gd name="T7" fmla="*/ 0 h 2478"/>
                <a:gd name="T8" fmla="*/ 0 w 348"/>
                <a:gd name="T9" fmla="*/ 0 h 2478"/>
                <a:gd name="T10" fmla="*/ 0 w 348"/>
                <a:gd name="T11" fmla="*/ 2478 h 2478"/>
                <a:gd name="T12" fmla="*/ 0 w 348"/>
                <a:gd name="T13" fmla="*/ 2478 h 2478"/>
              </a:gdLst>
              <a:ahLst/>
              <a:cxnLst>
                <a:cxn ang="0">
                  <a:pos x="T0" y="T1"/>
                </a:cxn>
                <a:cxn ang="0">
                  <a:pos x="T2" y="T3"/>
                </a:cxn>
                <a:cxn ang="0">
                  <a:pos x="T4" y="T5"/>
                </a:cxn>
                <a:cxn ang="0">
                  <a:pos x="T6" y="T7"/>
                </a:cxn>
                <a:cxn ang="0">
                  <a:pos x="T8" y="T9"/>
                </a:cxn>
                <a:cxn ang="0">
                  <a:pos x="T10" y="T11"/>
                </a:cxn>
                <a:cxn ang="0">
                  <a:pos x="T12" y="T13"/>
                </a:cxn>
              </a:cxnLst>
              <a:rect l="0" t="0" r="r" b="b"/>
              <a:pathLst>
                <a:path w="348" h="2478">
                  <a:moveTo>
                    <a:pt x="0" y="2478"/>
                  </a:moveTo>
                  <a:lnTo>
                    <a:pt x="0" y="2478"/>
                  </a:lnTo>
                  <a:lnTo>
                    <a:pt x="348" y="2478"/>
                  </a:lnTo>
                  <a:lnTo>
                    <a:pt x="348" y="0"/>
                  </a:lnTo>
                  <a:lnTo>
                    <a:pt x="0" y="0"/>
                  </a:lnTo>
                  <a:lnTo>
                    <a:pt x="0" y="2478"/>
                  </a:lnTo>
                  <a:lnTo>
                    <a:pt x="0" y="2478"/>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06" name="Freeform 26"/>
            <p:cNvSpPr>
              <a:spLocks/>
            </p:cNvSpPr>
            <p:nvPr/>
          </p:nvSpPr>
          <p:spPr bwMode="auto">
            <a:xfrm>
              <a:off x="1787" y="2791"/>
              <a:ext cx="358" cy="643"/>
            </a:xfrm>
            <a:custGeom>
              <a:avLst/>
              <a:gdLst>
                <a:gd name="T0" fmla="*/ 0 w 348"/>
                <a:gd name="T1" fmla="*/ 964 h 964"/>
                <a:gd name="T2" fmla="*/ 0 w 348"/>
                <a:gd name="T3" fmla="*/ 964 h 964"/>
                <a:gd name="T4" fmla="*/ 348 w 348"/>
                <a:gd name="T5" fmla="*/ 964 h 964"/>
                <a:gd name="T6" fmla="*/ 348 w 348"/>
                <a:gd name="T7" fmla="*/ 0 h 964"/>
                <a:gd name="T8" fmla="*/ 0 w 348"/>
                <a:gd name="T9" fmla="*/ 0 h 964"/>
                <a:gd name="T10" fmla="*/ 0 w 348"/>
                <a:gd name="T11" fmla="*/ 964 h 964"/>
                <a:gd name="T12" fmla="*/ 0 w 348"/>
                <a:gd name="T13" fmla="*/ 964 h 964"/>
              </a:gdLst>
              <a:ahLst/>
              <a:cxnLst>
                <a:cxn ang="0">
                  <a:pos x="T0" y="T1"/>
                </a:cxn>
                <a:cxn ang="0">
                  <a:pos x="T2" y="T3"/>
                </a:cxn>
                <a:cxn ang="0">
                  <a:pos x="T4" y="T5"/>
                </a:cxn>
                <a:cxn ang="0">
                  <a:pos x="T6" y="T7"/>
                </a:cxn>
                <a:cxn ang="0">
                  <a:pos x="T8" y="T9"/>
                </a:cxn>
                <a:cxn ang="0">
                  <a:pos x="T10" y="T11"/>
                </a:cxn>
                <a:cxn ang="0">
                  <a:pos x="T12" y="T13"/>
                </a:cxn>
              </a:cxnLst>
              <a:rect l="0" t="0" r="r" b="b"/>
              <a:pathLst>
                <a:path w="348" h="964">
                  <a:moveTo>
                    <a:pt x="0" y="964"/>
                  </a:moveTo>
                  <a:lnTo>
                    <a:pt x="0" y="964"/>
                  </a:lnTo>
                  <a:lnTo>
                    <a:pt x="348" y="964"/>
                  </a:lnTo>
                  <a:lnTo>
                    <a:pt x="348" y="0"/>
                  </a:lnTo>
                  <a:lnTo>
                    <a:pt x="0" y="0"/>
                  </a:lnTo>
                  <a:lnTo>
                    <a:pt x="0" y="964"/>
                  </a:lnTo>
                  <a:lnTo>
                    <a:pt x="0" y="964"/>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cap="flat"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07" name="Freeform 27"/>
            <p:cNvSpPr>
              <a:spLocks/>
            </p:cNvSpPr>
            <p:nvPr/>
          </p:nvSpPr>
          <p:spPr bwMode="auto">
            <a:xfrm>
              <a:off x="1397" y="3357"/>
              <a:ext cx="356" cy="74"/>
            </a:xfrm>
            <a:custGeom>
              <a:avLst/>
              <a:gdLst>
                <a:gd name="T0" fmla="*/ 0 w 348"/>
                <a:gd name="T1" fmla="*/ 112 h 112"/>
                <a:gd name="T2" fmla="*/ 0 w 348"/>
                <a:gd name="T3" fmla="*/ 112 h 112"/>
                <a:gd name="T4" fmla="*/ 348 w 348"/>
                <a:gd name="T5" fmla="*/ 112 h 112"/>
                <a:gd name="T6" fmla="*/ 348 w 348"/>
                <a:gd name="T7" fmla="*/ 0 h 112"/>
                <a:gd name="T8" fmla="*/ 0 w 348"/>
                <a:gd name="T9" fmla="*/ 0 h 112"/>
                <a:gd name="T10" fmla="*/ 0 w 348"/>
                <a:gd name="T11" fmla="*/ 112 h 112"/>
                <a:gd name="T12" fmla="*/ 0 w 348"/>
                <a:gd name="T13" fmla="*/ 112 h 112"/>
              </a:gdLst>
              <a:ahLst/>
              <a:cxnLst>
                <a:cxn ang="0">
                  <a:pos x="T0" y="T1"/>
                </a:cxn>
                <a:cxn ang="0">
                  <a:pos x="T2" y="T3"/>
                </a:cxn>
                <a:cxn ang="0">
                  <a:pos x="T4" y="T5"/>
                </a:cxn>
                <a:cxn ang="0">
                  <a:pos x="T6" y="T7"/>
                </a:cxn>
                <a:cxn ang="0">
                  <a:pos x="T8" y="T9"/>
                </a:cxn>
                <a:cxn ang="0">
                  <a:pos x="T10" y="T11"/>
                </a:cxn>
                <a:cxn ang="0">
                  <a:pos x="T12" y="T13"/>
                </a:cxn>
              </a:cxnLst>
              <a:rect l="0" t="0" r="r" b="b"/>
              <a:pathLst>
                <a:path w="348" h="112">
                  <a:moveTo>
                    <a:pt x="0" y="112"/>
                  </a:moveTo>
                  <a:lnTo>
                    <a:pt x="0" y="112"/>
                  </a:lnTo>
                  <a:lnTo>
                    <a:pt x="348" y="112"/>
                  </a:lnTo>
                  <a:lnTo>
                    <a:pt x="348" y="0"/>
                  </a:lnTo>
                  <a:lnTo>
                    <a:pt x="0" y="0"/>
                  </a:lnTo>
                  <a:lnTo>
                    <a:pt x="0" y="112"/>
                  </a:lnTo>
                  <a:lnTo>
                    <a:pt x="0" y="112"/>
                  </a:ln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0" scaled="1"/>
            </a:gradFill>
            <a:ln w="17526">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08" name="Text Box 28"/>
            <p:cNvSpPr txBox="1">
              <a:spLocks noChangeArrowheads="1"/>
            </p:cNvSpPr>
            <p:nvPr/>
          </p:nvSpPr>
          <p:spPr bwMode="auto">
            <a:xfrm>
              <a:off x="1407" y="3172"/>
              <a:ext cx="386"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0.8%</a:t>
              </a:r>
            </a:p>
          </p:txBody>
        </p:sp>
        <p:sp>
          <p:nvSpPr>
            <p:cNvPr id="199709" name="Text Box 29"/>
            <p:cNvSpPr txBox="1">
              <a:spLocks noChangeArrowheads="1"/>
            </p:cNvSpPr>
            <p:nvPr/>
          </p:nvSpPr>
          <p:spPr bwMode="auto">
            <a:xfrm>
              <a:off x="1775" y="2595"/>
              <a:ext cx="386"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6.6%</a:t>
              </a:r>
            </a:p>
          </p:txBody>
        </p:sp>
        <p:sp>
          <p:nvSpPr>
            <p:cNvPr id="199710" name="Text Box 30"/>
            <p:cNvSpPr txBox="1">
              <a:spLocks noChangeArrowheads="1"/>
            </p:cNvSpPr>
            <p:nvPr/>
          </p:nvSpPr>
          <p:spPr bwMode="auto">
            <a:xfrm>
              <a:off x="2121" y="1589"/>
              <a:ext cx="452"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17.1%</a:t>
              </a:r>
            </a:p>
          </p:txBody>
        </p:sp>
        <p:sp>
          <p:nvSpPr>
            <p:cNvPr id="199711" name="Text Box 31"/>
            <p:cNvSpPr txBox="1">
              <a:spLocks noChangeArrowheads="1"/>
            </p:cNvSpPr>
            <p:nvPr/>
          </p:nvSpPr>
          <p:spPr bwMode="auto">
            <a:xfrm>
              <a:off x="2524" y="1212"/>
              <a:ext cx="452"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20.9%</a:t>
              </a:r>
            </a:p>
          </p:txBody>
        </p:sp>
        <p:sp>
          <p:nvSpPr>
            <p:cNvPr id="199712" name="Text Box 32"/>
            <p:cNvSpPr txBox="1">
              <a:spLocks noChangeArrowheads="1"/>
            </p:cNvSpPr>
            <p:nvPr/>
          </p:nvSpPr>
          <p:spPr bwMode="auto">
            <a:xfrm>
              <a:off x="2925" y="1478"/>
              <a:ext cx="452"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18.2%</a:t>
              </a:r>
            </a:p>
          </p:txBody>
        </p:sp>
        <p:sp>
          <p:nvSpPr>
            <p:cNvPr id="199713" name="Text Box 33"/>
            <p:cNvSpPr txBox="1">
              <a:spLocks noChangeArrowheads="1"/>
            </p:cNvSpPr>
            <p:nvPr/>
          </p:nvSpPr>
          <p:spPr bwMode="auto">
            <a:xfrm>
              <a:off x="3716" y="2099"/>
              <a:ext cx="452"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12.0%</a:t>
              </a:r>
            </a:p>
          </p:txBody>
        </p:sp>
        <p:sp>
          <p:nvSpPr>
            <p:cNvPr id="199714" name="Text Box 34"/>
            <p:cNvSpPr txBox="1">
              <a:spLocks noChangeArrowheads="1"/>
            </p:cNvSpPr>
            <p:nvPr/>
          </p:nvSpPr>
          <p:spPr bwMode="auto">
            <a:xfrm>
              <a:off x="3296" y="2099"/>
              <a:ext cx="452"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12.0%</a:t>
              </a:r>
            </a:p>
          </p:txBody>
        </p:sp>
        <p:sp>
          <p:nvSpPr>
            <p:cNvPr id="199715" name="Text Box 35"/>
            <p:cNvSpPr txBox="1">
              <a:spLocks noChangeArrowheads="1"/>
            </p:cNvSpPr>
            <p:nvPr/>
          </p:nvSpPr>
          <p:spPr bwMode="auto">
            <a:xfrm>
              <a:off x="4124" y="2606"/>
              <a:ext cx="386"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6.6%</a:t>
              </a:r>
            </a:p>
          </p:txBody>
        </p:sp>
        <p:sp>
          <p:nvSpPr>
            <p:cNvPr id="199716" name="Text Box 36"/>
            <p:cNvSpPr txBox="1">
              <a:spLocks noChangeArrowheads="1"/>
            </p:cNvSpPr>
            <p:nvPr/>
          </p:nvSpPr>
          <p:spPr bwMode="auto">
            <a:xfrm>
              <a:off x="4503" y="2951"/>
              <a:ext cx="386"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3.1%</a:t>
              </a:r>
            </a:p>
          </p:txBody>
        </p:sp>
        <p:sp>
          <p:nvSpPr>
            <p:cNvPr id="199717" name="Text Box 37"/>
            <p:cNvSpPr txBox="1">
              <a:spLocks noChangeArrowheads="1"/>
            </p:cNvSpPr>
            <p:nvPr/>
          </p:nvSpPr>
          <p:spPr bwMode="auto">
            <a:xfrm>
              <a:off x="5289" y="3171"/>
              <a:ext cx="386"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0.8%</a:t>
              </a:r>
            </a:p>
          </p:txBody>
        </p:sp>
        <p:sp>
          <p:nvSpPr>
            <p:cNvPr id="199718" name="Text Box 38"/>
            <p:cNvSpPr txBox="1">
              <a:spLocks noChangeArrowheads="1"/>
            </p:cNvSpPr>
            <p:nvPr/>
          </p:nvSpPr>
          <p:spPr bwMode="auto">
            <a:xfrm>
              <a:off x="4890" y="3061"/>
              <a:ext cx="386"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a:lnSpc>
                  <a:spcPct val="80000"/>
                </a:lnSpc>
              </a:pPr>
              <a:r>
                <a:rPr lang="en-US" altLang="it-IT" b="1">
                  <a:solidFill>
                    <a:prstClr val="black"/>
                  </a:solidFill>
                  <a:latin typeface="Arial Narrow" panose="020B0606020202030204" pitchFamily="34" charset="0"/>
                </a:rPr>
                <a:t>1.9%</a:t>
              </a:r>
            </a:p>
          </p:txBody>
        </p:sp>
        <p:sp>
          <p:nvSpPr>
            <p:cNvPr id="199719" name="Rectangle 39"/>
            <p:cNvSpPr>
              <a:spLocks noChangeArrowheads="1"/>
            </p:cNvSpPr>
            <p:nvPr/>
          </p:nvSpPr>
          <p:spPr bwMode="auto">
            <a:xfrm rot="16200000">
              <a:off x="203" y="2227"/>
              <a:ext cx="1172"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defTabSz="457200">
                <a:lnSpc>
                  <a:spcPct val="80000"/>
                </a:lnSpc>
              </a:pPr>
              <a:r>
                <a:rPr lang="en-US" altLang="it-IT" sz="2000" b="1">
                  <a:solidFill>
                    <a:prstClr val="black"/>
                  </a:solidFill>
                  <a:latin typeface="Arial Narrow" panose="020B0606020202030204" pitchFamily="34" charset="0"/>
                </a:rPr>
                <a:t>Numero di pazienti</a:t>
              </a:r>
            </a:p>
          </p:txBody>
        </p:sp>
        <p:sp>
          <p:nvSpPr>
            <p:cNvPr id="199720" name="Rectangle 40"/>
            <p:cNvSpPr>
              <a:spLocks noChangeArrowheads="1"/>
            </p:cNvSpPr>
            <p:nvPr/>
          </p:nvSpPr>
          <p:spPr bwMode="auto">
            <a:xfrm>
              <a:off x="1015" y="1083"/>
              <a:ext cx="146"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defTabSz="457200">
                <a:lnSpc>
                  <a:spcPct val="80000"/>
                </a:lnSpc>
              </a:pPr>
              <a:r>
                <a:rPr lang="en-US" altLang="it-IT" sz="2000" b="1">
                  <a:solidFill>
                    <a:prstClr val="black"/>
                  </a:solidFill>
                  <a:latin typeface="Arial Narrow" panose="020B0606020202030204" pitchFamily="34" charset="0"/>
                </a:rPr>
                <a:t>60</a:t>
              </a:r>
            </a:p>
          </p:txBody>
        </p:sp>
        <p:sp>
          <p:nvSpPr>
            <p:cNvPr id="199721" name="Rectangle 41"/>
            <p:cNvSpPr>
              <a:spLocks noChangeArrowheads="1"/>
            </p:cNvSpPr>
            <p:nvPr/>
          </p:nvSpPr>
          <p:spPr bwMode="auto">
            <a:xfrm>
              <a:off x="1015" y="1471"/>
              <a:ext cx="146"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defTabSz="457200">
                <a:lnSpc>
                  <a:spcPct val="80000"/>
                </a:lnSpc>
              </a:pPr>
              <a:r>
                <a:rPr lang="en-US" altLang="it-IT" sz="2000" b="1">
                  <a:solidFill>
                    <a:prstClr val="black"/>
                  </a:solidFill>
                  <a:latin typeface="Arial Narrow" panose="020B0606020202030204" pitchFamily="34" charset="0"/>
                </a:rPr>
                <a:t>50</a:t>
              </a:r>
            </a:p>
          </p:txBody>
        </p:sp>
        <p:sp>
          <p:nvSpPr>
            <p:cNvPr id="199722" name="Rectangle 42"/>
            <p:cNvSpPr>
              <a:spLocks noChangeArrowheads="1"/>
            </p:cNvSpPr>
            <p:nvPr/>
          </p:nvSpPr>
          <p:spPr bwMode="auto">
            <a:xfrm>
              <a:off x="1015" y="1847"/>
              <a:ext cx="146"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defTabSz="457200">
                <a:lnSpc>
                  <a:spcPct val="80000"/>
                </a:lnSpc>
              </a:pPr>
              <a:r>
                <a:rPr lang="en-US" altLang="it-IT" sz="2000" b="1">
                  <a:solidFill>
                    <a:prstClr val="black"/>
                  </a:solidFill>
                  <a:latin typeface="Arial Narrow" panose="020B0606020202030204" pitchFamily="34" charset="0"/>
                </a:rPr>
                <a:t>40</a:t>
              </a:r>
            </a:p>
          </p:txBody>
        </p:sp>
        <p:sp>
          <p:nvSpPr>
            <p:cNvPr id="199723" name="Rectangle 43"/>
            <p:cNvSpPr>
              <a:spLocks noChangeArrowheads="1"/>
            </p:cNvSpPr>
            <p:nvPr/>
          </p:nvSpPr>
          <p:spPr bwMode="auto">
            <a:xfrm>
              <a:off x="1015" y="2221"/>
              <a:ext cx="146"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defTabSz="457200">
                <a:lnSpc>
                  <a:spcPct val="80000"/>
                </a:lnSpc>
              </a:pPr>
              <a:r>
                <a:rPr lang="en-US" altLang="it-IT" sz="2000" b="1">
                  <a:solidFill>
                    <a:prstClr val="black"/>
                  </a:solidFill>
                  <a:latin typeface="Arial Narrow" panose="020B0606020202030204" pitchFamily="34" charset="0"/>
                </a:rPr>
                <a:t>30</a:t>
              </a:r>
            </a:p>
          </p:txBody>
        </p:sp>
        <p:sp>
          <p:nvSpPr>
            <p:cNvPr id="199724" name="Rectangle 44"/>
            <p:cNvSpPr>
              <a:spLocks noChangeArrowheads="1"/>
            </p:cNvSpPr>
            <p:nvPr/>
          </p:nvSpPr>
          <p:spPr bwMode="auto">
            <a:xfrm>
              <a:off x="1015" y="2595"/>
              <a:ext cx="146"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defTabSz="457200">
                <a:lnSpc>
                  <a:spcPct val="80000"/>
                </a:lnSpc>
              </a:pPr>
              <a:r>
                <a:rPr lang="en-US" altLang="it-IT" sz="2000" b="1">
                  <a:solidFill>
                    <a:prstClr val="black"/>
                  </a:solidFill>
                  <a:latin typeface="Arial Narrow" panose="020B0606020202030204" pitchFamily="34" charset="0"/>
                </a:rPr>
                <a:t>20</a:t>
              </a:r>
            </a:p>
          </p:txBody>
        </p:sp>
        <p:sp>
          <p:nvSpPr>
            <p:cNvPr id="199725" name="Rectangle 45"/>
            <p:cNvSpPr>
              <a:spLocks noChangeArrowheads="1"/>
            </p:cNvSpPr>
            <p:nvPr/>
          </p:nvSpPr>
          <p:spPr bwMode="auto">
            <a:xfrm>
              <a:off x="1015" y="2970"/>
              <a:ext cx="146"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defTabSz="457200">
                <a:lnSpc>
                  <a:spcPct val="80000"/>
                </a:lnSpc>
              </a:pPr>
              <a:r>
                <a:rPr lang="en-US" altLang="it-IT" sz="2000" b="1">
                  <a:solidFill>
                    <a:prstClr val="black"/>
                  </a:solidFill>
                  <a:latin typeface="Arial Narrow" panose="020B0606020202030204" pitchFamily="34" charset="0"/>
                </a:rPr>
                <a:t>10</a:t>
              </a:r>
            </a:p>
          </p:txBody>
        </p:sp>
        <p:sp>
          <p:nvSpPr>
            <p:cNvPr id="199726" name="Rectangle 46"/>
            <p:cNvSpPr>
              <a:spLocks noChangeArrowheads="1"/>
            </p:cNvSpPr>
            <p:nvPr/>
          </p:nvSpPr>
          <p:spPr bwMode="auto">
            <a:xfrm>
              <a:off x="1087" y="3351"/>
              <a:ext cx="74"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defTabSz="457200">
                <a:lnSpc>
                  <a:spcPct val="80000"/>
                </a:lnSpc>
              </a:pPr>
              <a:r>
                <a:rPr lang="en-US" altLang="it-IT" sz="2000" b="1">
                  <a:solidFill>
                    <a:prstClr val="black"/>
                  </a:solidFill>
                  <a:latin typeface="Arial Narrow" panose="020B0606020202030204" pitchFamily="34" charset="0"/>
                </a:rPr>
                <a:t>0</a:t>
              </a:r>
            </a:p>
          </p:txBody>
        </p:sp>
        <p:sp>
          <p:nvSpPr>
            <p:cNvPr id="199727" name="Line 47"/>
            <p:cNvSpPr>
              <a:spLocks noChangeShapeType="1"/>
            </p:cNvSpPr>
            <p:nvPr/>
          </p:nvSpPr>
          <p:spPr bwMode="auto">
            <a:xfrm flipV="1">
              <a:off x="1259" y="1146"/>
              <a:ext cx="0" cy="227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28" name="Line 48"/>
            <p:cNvSpPr>
              <a:spLocks noChangeShapeType="1"/>
            </p:cNvSpPr>
            <p:nvPr/>
          </p:nvSpPr>
          <p:spPr bwMode="auto">
            <a:xfrm>
              <a:off x="1250" y="3427"/>
              <a:ext cx="4571"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it-IT">
                <a:solidFill>
                  <a:prstClr val="black"/>
                </a:solidFill>
              </a:endParaRPr>
            </a:p>
          </p:txBody>
        </p:sp>
        <p:sp>
          <p:nvSpPr>
            <p:cNvPr id="199729" name="Line 49"/>
            <p:cNvSpPr>
              <a:spLocks noChangeShapeType="1"/>
            </p:cNvSpPr>
            <p:nvPr/>
          </p:nvSpPr>
          <p:spPr bwMode="auto">
            <a:xfrm flipV="1">
              <a:off x="1572"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0" name="Line 50"/>
            <p:cNvSpPr>
              <a:spLocks noChangeShapeType="1"/>
            </p:cNvSpPr>
            <p:nvPr/>
          </p:nvSpPr>
          <p:spPr bwMode="auto">
            <a:xfrm flipV="1">
              <a:off x="1963"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1" name="Line 51"/>
            <p:cNvSpPr>
              <a:spLocks noChangeShapeType="1"/>
            </p:cNvSpPr>
            <p:nvPr/>
          </p:nvSpPr>
          <p:spPr bwMode="auto">
            <a:xfrm flipV="1">
              <a:off x="2355"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2" name="Line 52"/>
            <p:cNvSpPr>
              <a:spLocks noChangeShapeType="1"/>
            </p:cNvSpPr>
            <p:nvPr/>
          </p:nvSpPr>
          <p:spPr bwMode="auto">
            <a:xfrm flipV="1">
              <a:off x="2746"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3" name="Line 53"/>
            <p:cNvSpPr>
              <a:spLocks noChangeShapeType="1"/>
            </p:cNvSpPr>
            <p:nvPr/>
          </p:nvSpPr>
          <p:spPr bwMode="auto">
            <a:xfrm flipV="1">
              <a:off x="3141"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4" name="Line 54"/>
            <p:cNvSpPr>
              <a:spLocks noChangeShapeType="1"/>
            </p:cNvSpPr>
            <p:nvPr/>
          </p:nvSpPr>
          <p:spPr bwMode="auto">
            <a:xfrm flipV="1">
              <a:off x="3526"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5" name="Line 55"/>
            <p:cNvSpPr>
              <a:spLocks noChangeShapeType="1"/>
            </p:cNvSpPr>
            <p:nvPr/>
          </p:nvSpPr>
          <p:spPr bwMode="auto">
            <a:xfrm flipV="1">
              <a:off x="3914"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6" name="Line 56"/>
            <p:cNvSpPr>
              <a:spLocks noChangeShapeType="1"/>
            </p:cNvSpPr>
            <p:nvPr/>
          </p:nvSpPr>
          <p:spPr bwMode="auto">
            <a:xfrm flipV="1">
              <a:off x="4305"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7" name="Line 57"/>
            <p:cNvSpPr>
              <a:spLocks noChangeShapeType="1"/>
            </p:cNvSpPr>
            <p:nvPr/>
          </p:nvSpPr>
          <p:spPr bwMode="auto">
            <a:xfrm flipV="1">
              <a:off x="4697"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8" name="Line 58"/>
            <p:cNvSpPr>
              <a:spLocks noChangeShapeType="1"/>
            </p:cNvSpPr>
            <p:nvPr/>
          </p:nvSpPr>
          <p:spPr bwMode="auto">
            <a:xfrm flipV="1">
              <a:off x="5082"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39" name="Line 59"/>
            <p:cNvSpPr>
              <a:spLocks noChangeShapeType="1"/>
            </p:cNvSpPr>
            <p:nvPr/>
          </p:nvSpPr>
          <p:spPr bwMode="auto">
            <a:xfrm flipV="1">
              <a:off x="5483" y="3430"/>
              <a:ext cx="0" cy="5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40" name="Line 60"/>
            <p:cNvSpPr>
              <a:spLocks noChangeShapeType="1"/>
            </p:cNvSpPr>
            <p:nvPr/>
          </p:nvSpPr>
          <p:spPr bwMode="auto">
            <a:xfrm rot="16200000" flipV="1">
              <a:off x="1231" y="3393"/>
              <a:ext cx="0" cy="6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41" name="Line 61"/>
            <p:cNvSpPr>
              <a:spLocks noChangeShapeType="1"/>
            </p:cNvSpPr>
            <p:nvPr/>
          </p:nvSpPr>
          <p:spPr bwMode="auto">
            <a:xfrm rot="16200000" flipV="1">
              <a:off x="1231" y="3006"/>
              <a:ext cx="0" cy="6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42" name="Line 62"/>
            <p:cNvSpPr>
              <a:spLocks noChangeShapeType="1"/>
            </p:cNvSpPr>
            <p:nvPr/>
          </p:nvSpPr>
          <p:spPr bwMode="auto">
            <a:xfrm rot="16200000" flipV="1">
              <a:off x="1231" y="2631"/>
              <a:ext cx="0" cy="6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43" name="Line 63"/>
            <p:cNvSpPr>
              <a:spLocks noChangeShapeType="1"/>
            </p:cNvSpPr>
            <p:nvPr/>
          </p:nvSpPr>
          <p:spPr bwMode="auto">
            <a:xfrm rot="16200000" flipV="1">
              <a:off x="1231" y="2259"/>
              <a:ext cx="0" cy="6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44" name="Line 64"/>
            <p:cNvSpPr>
              <a:spLocks noChangeShapeType="1"/>
            </p:cNvSpPr>
            <p:nvPr/>
          </p:nvSpPr>
          <p:spPr bwMode="auto">
            <a:xfrm rot="16200000" flipV="1">
              <a:off x="1231" y="1884"/>
              <a:ext cx="0" cy="6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45" name="Line 65"/>
            <p:cNvSpPr>
              <a:spLocks noChangeShapeType="1"/>
            </p:cNvSpPr>
            <p:nvPr/>
          </p:nvSpPr>
          <p:spPr bwMode="auto">
            <a:xfrm rot="16200000" flipV="1">
              <a:off x="1231" y="1512"/>
              <a:ext cx="0" cy="6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sp>
          <p:nvSpPr>
            <p:cNvPr id="199746" name="Line 66"/>
            <p:cNvSpPr>
              <a:spLocks noChangeShapeType="1"/>
            </p:cNvSpPr>
            <p:nvPr/>
          </p:nvSpPr>
          <p:spPr bwMode="auto">
            <a:xfrm rot="16200000" flipV="1">
              <a:off x="1231" y="1113"/>
              <a:ext cx="0" cy="6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grpSp>
      <p:sp>
        <p:nvSpPr>
          <p:cNvPr id="199747" name="Text Box 67"/>
          <p:cNvSpPr txBox="1">
            <a:spLocks noChangeArrowheads="1"/>
          </p:cNvSpPr>
          <p:nvPr/>
        </p:nvSpPr>
        <p:spPr bwMode="auto">
          <a:xfrm>
            <a:off x="5522914" y="6443663"/>
            <a:ext cx="45357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457200"/>
            <a:r>
              <a:rPr lang="en-US" altLang="it-IT">
                <a:solidFill>
                  <a:prstClr val="black"/>
                </a:solidFill>
              </a:rPr>
              <a:t>Post et al. (2003) J Clin Psychiatry 64:680-690</a:t>
            </a:r>
            <a:endParaRPr lang="en-GB" altLang="it-IT">
              <a:solidFill>
                <a:prstClr val="black"/>
              </a:solidFill>
            </a:endParaRPr>
          </a:p>
        </p:txBody>
      </p:sp>
      <p:sp>
        <p:nvSpPr>
          <p:cNvPr id="199748" name="Text Box 68"/>
          <p:cNvSpPr txBox="1">
            <a:spLocks noChangeArrowheads="1"/>
          </p:cNvSpPr>
          <p:nvPr/>
        </p:nvSpPr>
        <p:spPr bwMode="auto">
          <a:xfrm>
            <a:off x="6140451" y="1001714"/>
            <a:ext cx="42767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r>
              <a:rPr lang="it-IT" altLang="it-IT" sz="2000" b="1">
                <a:solidFill>
                  <a:prstClr val="black"/>
                </a:solidFill>
              </a:rPr>
              <a:t>Numero medio di farmaci assunti da 258 pazienti bipolari ambulatoriali seguiti prospettivamente per un anno</a:t>
            </a:r>
            <a:endParaRPr lang="en-GB" altLang="it-IT" sz="2000" b="1">
              <a:solidFill>
                <a:prstClr val="black"/>
              </a:solidFill>
            </a:endParaRPr>
          </a:p>
        </p:txBody>
      </p:sp>
      <p:sp>
        <p:nvSpPr>
          <p:cNvPr id="199749" name="Rectangle 69"/>
          <p:cNvSpPr>
            <a:spLocks noChangeArrowheads="1"/>
          </p:cNvSpPr>
          <p:nvPr/>
        </p:nvSpPr>
        <p:spPr bwMode="auto">
          <a:xfrm>
            <a:off x="4224338" y="2205039"/>
            <a:ext cx="3600450" cy="2160587"/>
          </a:xfrm>
          <a:prstGeom prst="rect">
            <a:avLst/>
          </a:prstGeom>
          <a:noFill/>
          <a:ln w="57150">
            <a:solidFill>
              <a:srgbClr val="CC330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it-IT">
              <a:solidFill>
                <a:prstClr val="black"/>
              </a:solidFill>
            </a:endParaRPr>
          </a:p>
        </p:txBody>
      </p:sp>
      <p:pic>
        <p:nvPicPr>
          <p:cNvPr id="70" name="Immagine 6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03" y="5817736"/>
            <a:ext cx="2432103" cy="9569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9749"/>
                                        </p:tgtEl>
                                        <p:attrNameLst>
                                          <p:attrName>style.visibility</p:attrName>
                                        </p:attrNameLst>
                                      </p:cBhvr>
                                      <p:to>
                                        <p:strVal val="visible"/>
                                      </p:to>
                                    </p:set>
                                    <p:anim calcmode="lin" valueType="num">
                                      <p:cBhvr additive="base">
                                        <p:cTn id="7" dur="500" fill="hold"/>
                                        <p:tgtEl>
                                          <p:spTgt spid="199749"/>
                                        </p:tgtEl>
                                        <p:attrNameLst>
                                          <p:attrName>ppt_x</p:attrName>
                                        </p:attrNameLst>
                                      </p:cBhvr>
                                      <p:tavLst>
                                        <p:tav tm="0">
                                          <p:val>
                                            <p:strVal val="#ppt_x"/>
                                          </p:val>
                                        </p:tav>
                                        <p:tav tm="100000">
                                          <p:val>
                                            <p:strVal val="#ppt_x"/>
                                          </p:val>
                                        </p:tav>
                                      </p:tavLst>
                                    </p:anim>
                                    <p:anim calcmode="lin" valueType="num">
                                      <p:cBhvr additive="base">
                                        <p:cTn id="8" dur="500" fill="hold"/>
                                        <p:tgtEl>
                                          <p:spTgt spid="1997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74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462" y="1409239"/>
            <a:ext cx="6794988" cy="2691273"/>
          </a:xfrm>
          <a:prstGeom prst="rect">
            <a:avLst/>
          </a:prstGeom>
        </p:spPr>
      </p:pic>
      <p:sp>
        <p:nvSpPr>
          <p:cNvPr id="3" name="Rettangolo 2"/>
          <p:cNvSpPr/>
          <p:nvPr/>
        </p:nvSpPr>
        <p:spPr>
          <a:xfrm>
            <a:off x="4292447" y="341366"/>
            <a:ext cx="3331618" cy="923330"/>
          </a:xfrm>
          <a:prstGeom prst="rect">
            <a:avLst/>
          </a:prstGeom>
          <a:noFill/>
        </p:spPr>
        <p:txBody>
          <a:bodyPr wrap="none" lIns="91440" tIns="45720" rIns="91440" bIns="45720">
            <a:spAutoFit/>
          </a:bodyPr>
          <a:lstStyle/>
          <a:p>
            <a:pPr algn="ctr" defTabSz="457200"/>
            <a:r>
              <a:rPr lang="it-IT" sz="5400" dirty="0" smtClean="0">
                <a:ln w="0"/>
                <a:solidFill>
                  <a:prstClr val="black"/>
                </a:solidFill>
                <a:effectLst>
                  <a:outerShdw blurRad="38100" dist="19050" dir="2700000" algn="tl" rotWithShape="0">
                    <a:prstClr val="black">
                      <a:alpha val="40000"/>
                    </a:prstClr>
                  </a:outerShdw>
                </a:effectLst>
              </a:rPr>
              <a:t>TAILORING</a:t>
            </a:r>
            <a:endParaRPr lang="it-IT" sz="5400" dirty="0">
              <a:ln w="0"/>
              <a:solidFill>
                <a:prstClr val="black"/>
              </a:solidFill>
              <a:effectLst>
                <a:outerShdw blurRad="38100" dist="19050" dir="2700000" algn="tl" rotWithShape="0">
                  <a:prstClr val="black">
                    <a:alpha val="40000"/>
                  </a:prstClr>
                </a:outerShdw>
              </a:effectLst>
            </a:endParaRPr>
          </a:p>
        </p:txBody>
      </p:sp>
      <p:sp>
        <p:nvSpPr>
          <p:cNvPr id="5" name="CasellaDiTesto 4"/>
          <p:cNvSpPr txBox="1"/>
          <p:nvPr/>
        </p:nvSpPr>
        <p:spPr>
          <a:xfrm>
            <a:off x="8124092" y="1690593"/>
            <a:ext cx="3118339" cy="2769989"/>
          </a:xfrm>
          <a:prstGeom prst="rect">
            <a:avLst/>
          </a:prstGeom>
          <a:noFill/>
        </p:spPr>
        <p:txBody>
          <a:bodyPr wrap="square" rtlCol="0">
            <a:spAutoFit/>
          </a:bodyPr>
          <a:lstStyle/>
          <a:p>
            <a:pPr defTabSz="457200"/>
            <a:r>
              <a:rPr lang="it-IT" sz="2400" dirty="0" smtClean="0">
                <a:solidFill>
                  <a:prstClr val="black"/>
                </a:solidFill>
              </a:rPr>
              <a:t>FARMACOGENETICA</a:t>
            </a:r>
          </a:p>
          <a:p>
            <a:pPr defTabSz="457200"/>
            <a:endParaRPr lang="it-IT" sz="2400" dirty="0">
              <a:solidFill>
                <a:prstClr val="black"/>
              </a:solidFill>
            </a:endParaRPr>
          </a:p>
          <a:p>
            <a:pPr defTabSz="457200"/>
            <a:r>
              <a:rPr lang="it-IT" sz="2400" dirty="0" smtClean="0">
                <a:solidFill>
                  <a:prstClr val="black"/>
                </a:solidFill>
              </a:rPr>
              <a:t>FARMACOGENOMICA</a:t>
            </a:r>
          </a:p>
          <a:p>
            <a:pPr defTabSz="457200"/>
            <a:endParaRPr lang="it-IT" sz="2400" dirty="0">
              <a:solidFill>
                <a:prstClr val="black"/>
              </a:solidFill>
            </a:endParaRPr>
          </a:p>
          <a:p>
            <a:pPr defTabSz="457200"/>
            <a:r>
              <a:rPr lang="it-IT" sz="2400" dirty="0" smtClean="0">
                <a:solidFill>
                  <a:prstClr val="black"/>
                </a:solidFill>
              </a:rPr>
              <a:t>RETI NEURALI</a:t>
            </a:r>
          </a:p>
          <a:p>
            <a:pPr defTabSz="457200"/>
            <a:endParaRPr lang="it-IT" dirty="0" smtClean="0">
              <a:solidFill>
                <a:prstClr val="black"/>
              </a:solidFill>
            </a:endParaRPr>
          </a:p>
          <a:p>
            <a:pPr defTabSz="457200"/>
            <a:endParaRPr lang="it-IT" dirty="0">
              <a:solidFill>
                <a:prstClr val="black"/>
              </a:solidFill>
            </a:endParaRPr>
          </a:p>
          <a:p>
            <a:pPr defTabSz="457200"/>
            <a:endParaRPr lang="it-IT" dirty="0">
              <a:solidFill>
                <a:prstClr val="black"/>
              </a:solidFill>
            </a:endParaRPr>
          </a:p>
        </p:txBody>
      </p:sp>
      <p:sp>
        <p:nvSpPr>
          <p:cNvPr id="4" name="Rettangolo 3"/>
          <p:cNvSpPr/>
          <p:nvPr/>
        </p:nvSpPr>
        <p:spPr>
          <a:xfrm>
            <a:off x="996462" y="4245055"/>
            <a:ext cx="7268307" cy="2031325"/>
          </a:xfrm>
          <a:prstGeom prst="rect">
            <a:avLst/>
          </a:prstGeom>
        </p:spPr>
        <p:txBody>
          <a:bodyPr wrap="square">
            <a:spAutoFit/>
          </a:bodyPr>
          <a:lstStyle/>
          <a:p>
            <a:pPr marL="176213" indent="-176213" defTabSz="457200">
              <a:buFont typeface="Arial" panose="020B0604020202020204" pitchFamily="34" charset="0"/>
              <a:buChar char="•"/>
            </a:pPr>
            <a:r>
              <a:rPr lang="it-IT" dirty="0" smtClean="0">
                <a:solidFill>
                  <a:prstClr val="black"/>
                </a:solidFill>
              </a:rPr>
              <a:t>variabilità </a:t>
            </a:r>
            <a:r>
              <a:rPr lang="it-IT" dirty="0">
                <a:solidFill>
                  <a:prstClr val="black"/>
                </a:solidFill>
              </a:rPr>
              <a:t>genetica della risposta individuale o di popolazione ai farmaci</a:t>
            </a:r>
          </a:p>
          <a:p>
            <a:pPr marL="176213" indent="-176213" defTabSz="457200">
              <a:buFont typeface="Arial" panose="020B0604020202020204" pitchFamily="34" charset="0"/>
              <a:buChar char="•"/>
            </a:pPr>
            <a:r>
              <a:rPr lang="it-IT" dirty="0" smtClean="0">
                <a:solidFill>
                  <a:prstClr val="black"/>
                </a:solidFill>
              </a:rPr>
              <a:t>modulazione dell‘espressione genica </a:t>
            </a:r>
            <a:r>
              <a:rPr lang="it-IT" dirty="0">
                <a:solidFill>
                  <a:prstClr val="black"/>
                </a:solidFill>
              </a:rPr>
              <a:t>indotta dai farmaci</a:t>
            </a:r>
          </a:p>
          <a:p>
            <a:pPr marL="176213" indent="-176213" defTabSz="457200">
              <a:buFont typeface="Arial" panose="020B0604020202020204" pitchFamily="34" charset="0"/>
              <a:buChar char="•"/>
            </a:pPr>
            <a:r>
              <a:rPr lang="it-IT" dirty="0" smtClean="0">
                <a:solidFill>
                  <a:prstClr val="black"/>
                </a:solidFill>
              </a:rPr>
              <a:t>identificazione </a:t>
            </a:r>
            <a:r>
              <a:rPr lang="it-IT" dirty="0">
                <a:solidFill>
                  <a:prstClr val="black"/>
                </a:solidFill>
              </a:rPr>
              <a:t>di nuovi </a:t>
            </a:r>
            <a:r>
              <a:rPr lang="it-IT" i="1" dirty="0">
                <a:solidFill>
                  <a:prstClr val="black"/>
                </a:solidFill>
              </a:rPr>
              <a:t>target</a:t>
            </a:r>
            <a:r>
              <a:rPr lang="it-IT" dirty="0">
                <a:solidFill>
                  <a:prstClr val="black"/>
                </a:solidFill>
              </a:rPr>
              <a:t> farmacologici sulla base della conoscenza dell'informazione genetica</a:t>
            </a:r>
            <a:r>
              <a:rPr lang="it-IT" dirty="0" smtClean="0">
                <a:solidFill>
                  <a:prstClr val="black"/>
                </a:solidFill>
              </a:rPr>
              <a:t>.</a:t>
            </a:r>
          </a:p>
          <a:p>
            <a:pPr marL="176213" indent="-176213" defTabSz="457200">
              <a:buFont typeface="Arial" panose="020B0604020202020204" pitchFamily="34" charset="0"/>
              <a:buChar char="•"/>
            </a:pPr>
            <a:r>
              <a:rPr lang="it-IT" dirty="0" smtClean="0">
                <a:solidFill>
                  <a:prstClr val="black"/>
                </a:solidFill>
              </a:rPr>
              <a:t>conoscenza dell’assetto genetico individuale e previsione della sensibilità</a:t>
            </a:r>
          </a:p>
          <a:p>
            <a:pPr marL="176213" indent="-176213" defTabSz="457200">
              <a:buFont typeface="Arial" panose="020B0604020202020204" pitchFamily="34" charset="0"/>
              <a:buChar char="•"/>
            </a:pPr>
            <a:r>
              <a:rPr lang="it-IT" dirty="0" err="1" smtClean="0">
                <a:solidFill>
                  <a:prstClr val="black"/>
                </a:solidFill>
              </a:rPr>
              <a:t>indivisuazione</a:t>
            </a:r>
            <a:r>
              <a:rPr lang="it-IT" dirty="0" smtClean="0">
                <a:solidFill>
                  <a:prstClr val="black"/>
                </a:solidFill>
              </a:rPr>
              <a:t> di caratteristiche biologiche individuali nella migliore risposta a singoli farmaci </a:t>
            </a:r>
            <a:endParaRPr lang="it-IT" dirty="0">
              <a:solidFill>
                <a:prstClr val="black"/>
              </a:solidFill>
            </a:endParaRPr>
          </a:p>
        </p:txBody>
      </p:sp>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8009" y="5672679"/>
            <a:ext cx="2432103" cy="956993"/>
          </a:xfrm>
          <a:prstGeom prst="rect">
            <a:avLst/>
          </a:prstGeom>
        </p:spPr>
      </p:pic>
    </p:spTree>
    <p:extLst>
      <p:ext uri="{BB962C8B-B14F-4D97-AF65-F5344CB8AC3E}">
        <p14:creationId xmlns:p14="http://schemas.microsoft.com/office/powerpoint/2010/main" val="14533429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526844" y="1524000"/>
            <a:ext cx="7123289" cy="4001095"/>
          </a:xfrm>
          <a:prstGeom prst="rect">
            <a:avLst/>
          </a:prstGeom>
          <a:noFill/>
        </p:spPr>
        <p:txBody>
          <a:bodyPr wrap="square" rtlCol="0">
            <a:spAutoFit/>
          </a:bodyPr>
          <a:lstStyle/>
          <a:p>
            <a:pPr defTabSz="457200"/>
            <a:r>
              <a:rPr lang="it-IT" dirty="0" smtClean="0">
                <a:solidFill>
                  <a:prstClr val="black"/>
                </a:solidFill>
              </a:rPr>
              <a:t>«Quando il medico è posto di fronte al grande compito di aiutare una persona affetta da disturbi psichici si aprono davanti a lui due strade. In primo luogo, può registrare di cosa è malato. In base ai sintomi concluderà per uno dei tanti scenari di malattia che sono stati descritti. Saprà quindi quali metodi di trattamento sono disponibili e li selezionerà e applicherà in base alle esigenze del suo paziente. Può tuttavia intraprendere una strada diversa. Può cioè ascoltare il paziente come un amico fidato. In questo caso la sua attenzione sarà meno orientata a classificare il malato … quanto piuttosto a cogliere la persona nella sua unicità  e immedesimarsi nelle sue necessità personali, nelle sue angosce, nei suoi desideri e nelle sue aspettative. …</a:t>
            </a:r>
            <a:r>
              <a:rPr lang="it-IT" sz="2800" dirty="0" smtClean="0">
                <a:solidFill>
                  <a:prstClr val="black"/>
                </a:solidFill>
              </a:rPr>
              <a:t>entrambe le procedure sono necessarie</a:t>
            </a:r>
            <a:r>
              <a:rPr lang="it-IT" dirty="0" smtClean="0">
                <a:solidFill>
                  <a:prstClr val="black"/>
                </a:solidFill>
              </a:rPr>
              <a:t>»</a:t>
            </a:r>
          </a:p>
          <a:p>
            <a:pPr defTabSz="457200"/>
            <a:r>
              <a:rPr lang="it-IT" dirty="0" smtClean="0">
                <a:solidFill>
                  <a:prstClr val="black"/>
                </a:solidFill>
              </a:rPr>
              <a:t>E. </a:t>
            </a:r>
            <a:r>
              <a:rPr lang="it-IT" dirty="0" err="1" smtClean="0">
                <a:solidFill>
                  <a:prstClr val="black"/>
                </a:solidFill>
              </a:rPr>
              <a:t>Bleuler</a:t>
            </a:r>
            <a:r>
              <a:rPr lang="it-IT" dirty="0" smtClean="0">
                <a:solidFill>
                  <a:prstClr val="black"/>
                </a:solidFill>
              </a:rPr>
              <a:t>, Trattato di Psichiatria - 1916   </a:t>
            </a:r>
            <a:endParaRPr lang="it-IT" dirty="0">
              <a:solidFill>
                <a:prstClr val="black"/>
              </a:solidFill>
            </a:endParaRP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783" y="1636889"/>
            <a:ext cx="2776173" cy="4015257"/>
          </a:xfrm>
          <a:prstGeom prst="rect">
            <a:avLst/>
          </a:prstGeom>
        </p:spPr>
      </p:pic>
      <p:sp>
        <p:nvSpPr>
          <p:cNvPr id="4" name="CasellaDiTesto 3"/>
          <p:cNvSpPr txBox="1"/>
          <p:nvPr/>
        </p:nvSpPr>
        <p:spPr>
          <a:xfrm>
            <a:off x="1286933" y="5644443"/>
            <a:ext cx="2427111" cy="369332"/>
          </a:xfrm>
          <a:prstGeom prst="rect">
            <a:avLst/>
          </a:prstGeom>
          <a:noFill/>
        </p:spPr>
        <p:txBody>
          <a:bodyPr wrap="square" rtlCol="0">
            <a:spAutoFit/>
          </a:bodyPr>
          <a:lstStyle/>
          <a:p>
            <a:pPr algn="ctr" defTabSz="457200"/>
            <a:r>
              <a:rPr lang="it-IT" dirty="0" smtClean="0">
                <a:solidFill>
                  <a:prstClr val="black"/>
                </a:solidFill>
              </a:rPr>
              <a:t>1857 - 1939</a:t>
            </a:r>
            <a:endParaRPr lang="it-IT" dirty="0">
              <a:solidFill>
                <a:prstClr val="black"/>
              </a:solidFill>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2466" y="5829109"/>
            <a:ext cx="2432103" cy="956993"/>
          </a:xfrm>
          <a:prstGeom prst="rect">
            <a:avLst/>
          </a:prstGeom>
        </p:spPr>
      </p:pic>
    </p:spTree>
    <p:extLst>
      <p:ext uri="{BB962C8B-B14F-4D97-AF65-F5344CB8AC3E}">
        <p14:creationId xmlns:p14="http://schemas.microsoft.com/office/powerpoint/2010/main" val="36650573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913794" y="604758"/>
            <a:ext cx="5934969" cy="2023254"/>
          </a:xfrm>
        </p:spPr>
        <p:txBody>
          <a:bodyPr/>
          <a:lstStyle/>
          <a:p>
            <a:r>
              <a:rPr lang="it-IT" dirty="0" smtClean="0"/>
              <a:t>Questioni aperte</a:t>
            </a:r>
            <a:endParaRPr lang="it-IT" dirty="0"/>
          </a:p>
        </p:txBody>
      </p:sp>
      <p:pic>
        <p:nvPicPr>
          <p:cNvPr id="2" name="Segnaposto immagine 1"/>
          <p:cNvPicPr>
            <a:picLocks noGrp="1" noChangeAspect="1"/>
          </p:cNvPicPr>
          <p:nvPr>
            <p:ph type="pic" idx="1"/>
          </p:nvPr>
        </p:nvPicPr>
        <p:blipFill>
          <a:blip r:embed="rId3">
            <a:extLst>
              <a:ext uri="{28A0092B-C50C-407E-A947-70E740481C1C}">
                <a14:useLocalDpi xmlns:a14="http://schemas.microsoft.com/office/drawing/2010/main" val="0"/>
              </a:ext>
            </a:extLst>
          </a:blip>
          <a:srcRect l="24512" r="24512"/>
          <a:stretch>
            <a:fillRect/>
          </a:stretch>
        </p:blipFill>
        <p:spPr/>
      </p:pic>
      <p:sp>
        <p:nvSpPr>
          <p:cNvPr id="6" name="Segnaposto testo 5"/>
          <p:cNvSpPr>
            <a:spLocks noGrp="1"/>
          </p:cNvSpPr>
          <p:nvPr>
            <p:ph type="body" sz="half" idx="2"/>
          </p:nvPr>
        </p:nvSpPr>
        <p:spPr/>
        <p:txBody>
          <a:bodyPr/>
          <a:lstStyle/>
          <a:p>
            <a:r>
              <a:rPr lang="it-IT" dirty="0" smtClean="0"/>
              <a:t>Il foglietto illustrativo non E’ il </a:t>
            </a:r>
            <a:r>
              <a:rPr lang="it-IT" dirty="0" err="1" smtClean="0"/>
              <a:t>ManuAle</a:t>
            </a:r>
            <a:r>
              <a:rPr lang="it-IT" dirty="0" smtClean="0"/>
              <a:t> D’Uso</a:t>
            </a:r>
          </a:p>
          <a:p>
            <a:r>
              <a:rPr lang="it-IT" dirty="0" smtClean="0"/>
              <a:t>Medicalizzare la diagnosi / demedicalizzare il trattamento</a:t>
            </a:r>
          </a:p>
          <a:p>
            <a:r>
              <a:rPr lang="it-IT" dirty="0" smtClean="0"/>
              <a:t>Favorire la </a:t>
            </a:r>
            <a:r>
              <a:rPr lang="it-IT" dirty="0" err="1" smtClean="0"/>
              <a:t>compliance</a:t>
            </a:r>
            <a:r>
              <a:rPr lang="it-IT" dirty="0" smtClean="0"/>
              <a:t> </a:t>
            </a:r>
          </a:p>
          <a:p>
            <a:r>
              <a:rPr lang="it-IT" dirty="0" smtClean="0"/>
              <a:t>Promuovere l’Adesione alle Cure</a:t>
            </a:r>
          </a:p>
          <a:p>
            <a:r>
              <a:rPr lang="it-IT" dirty="0" smtClean="0"/>
              <a:t> consenso informato</a:t>
            </a:r>
          </a:p>
          <a:p>
            <a:r>
              <a:rPr lang="it-IT" dirty="0" smtClean="0"/>
              <a:t>Medicina difensiva / ETICA dell’Aiuto </a:t>
            </a:r>
          </a:p>
          <a:p>
            <a:r>
              <a:rPr lang="it-IT" dirty="0" smtClean="0"/>
              <a:t> </a:t>
            </a:r>
            <a:endParaRPr lang="it-IT" dirty="0"/>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734" y="5791199"/>
            <a:ext cx="2432103" cy="956993"/>
          </a:xfrm>
          <a:prstGeom prst="rect">
            <a:avLst/>
          </a:prstGeom>
        </p:spPr>
      </p:pic>
    </p:spTree>
    <p:extLst>
      <p:ext uri="{BB962C8B-B14F-4D97-AF65-F5344CB8AC3E}">
        <p14:creationId xmlns:p14="http://schemas.microsoft.com/office/powerpoint/2010/main" val="3476637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38201" y="194319"/>
            <a:ext cx="8528221" cy="1214352"/>
          </a:xfr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it-IT" dirty="0" smtClean="0"/>
              <a:t>Ciò che lo psicologo deve sapere ….</a:t>
            </a:r>
            <a:endParaRPr lang="it-IT" dirty="0"/>
          </a:p>
        </p:txBody>
      </p:sp>
      <p:sp>
        <p:nvSpPr>
          <p:cNvPr id="5" name="CasellaDiTesto 4"/>
          <p:cNvSpPr txBox="1"/>
          <p:nvPr/>
        </p:nvSpPr>
        <p:spPr>
          <a:xfrm>
            <a:off x="838201" y="1519881"/>
            <a:ext cx="7292546" cy="4154984"/>
          </a:xfrm>
          <a:prstGeom prst="rect">
            <a:avLst/>
          </a:prstGeom>
          <a:noFill/>
        </p:spPr>
        <p:txBody>
          <a:bodyPr wrap="square" rtlCol="0">
            <a:spAutoFit/>
          </a:bodyPr>
          <a:lstStyle/>
          <a:p>
            <a:pPr marL="285750" indent="-285750">
              <a:buFont typeface="Arial" panose="020B0604020202020204" pitchFamily="34" charset="0"/>
              <a:buChar char="•"/>
            </a:pPr>
            <a:r>
              <a:rPr lang="it-IT" sz="2400" dirty="0" smtClean="0"/>
              <a:t>Il razionale d’uso dei farmaci nei disturbi mentali</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smtClean="0"/>
              <a:t>Come la terapia psicologica deve integrare la terapia farmacologica nel trattamento dei disturbi mentali</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smtClean="0"/>
              <a:t> Saper distinguere l’azione placebo/</a:t>
            </a:r>
            <a:r>
              <a:rPr lang="it-IT" sz="2400" dirty="0" err="1" smtClean="0"/>
              <a:t>nocebo</a:t>
            </a:r>
            <a:r>
              <a:rPr lang="it-IT" sz="2400" dirty="0" smtClean="0"/>
              <a:t> dell’intervento farmacologico nel contesto di vita del malato</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smtClean="0"/>
              <a:t>Come condurre il trattamento integrato nei disturbi mentali complessi </a:t>
            </a:r>
            <a:endParaRPr lang="it-IT" sz="2400" dirty="0"/>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08096">
            <a:off x="8186189" y="2044010"/>
            <a:ext cx="3046798" cy="2278397"/>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884569">
            <a:off x="8810396" y="3667465"/>
            <a:ext cx="3230682" cy="1771664"/>
          </a:xfrm>
          <a:prstGeom prst="rect">
            <a:avLst/>
          </a:prstGeom>
        </p:spPr>
      </p:pic>
      <p:pic>
        <p:nvPicPr>
          <p:cNvPr id="7" name="Immagin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27234" y="5681507"/>
            <a:ext cx="2432103" cy="956993"/>
          </a:xfrm>
          <a:prstGeom prst="rect">
            <a:avLst/>
          </a:prstGeom>
        </p:spPr>
      </p:pic>
    </p:spTree>
    <p:extLst>
      <p:ext uri="{BB962C8B-B14F-4D97-AF65-F5344CB8AC3E}">
        <p14:creationId xmlns:p14="http://schemas.microsoft.com/office/powerpoint/2010/main" val="3380340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6573" y="679621"/>
            <a:ext cx="3361038" cy="5293635"/>
          </a:xfrm>
          <a:prstGeom prst="rect">
            <a:avLst/>
          </a:prstGeom>
        </p:spPr>
      </p:pic>
      <p:sp>
        <p:nvSpPr>
          <p:cNvPr id="6" name="CasellaDiTesto 5"/>
          <p:cNvSpPr txBox="1"/>
          <p:nvPr/>
        </p:nvSpPr>
        <p:spPr>
          <a:xfrm>
            <a:off x="1668162" y="5603924"/>
            <a:ext cx="4904997" cy="369332"/>
          </a:xfrm>
          <a:prstGeom prst="rect">
            <a:avLst/>
          </a:prstGeom>
          <a:noFill/>
        </p:spPr>
        <p:txBody>
          <a:bodyPr wrap="none" rtlCol="0">
            <a:spAutoFit/>
          </a:bodyPr>
          <a:lstStyle/>
          <a:p>
            <a:r>
              <a:rPr lang="it-IT" dirty="0" smtClean="0"/>
              <a:t>David </a:t>
            </a:r>
            <a:r>
              <a:rPr lang="it-IT" dirty="0" err="1" smtClean="0"/>
              <a:t>Israel</a:t>
            </a:r>
            <a:r>
              <a:rPr lang="it-IT" dirty="0" smtClean="0"/>
              <a:t> MACHT, Mosca 1882 – Baltimora 1957</a:t>
            </a:r>
            <a:endParaRPr lang="it-IT" dirty="0"/>
          </a:p>
        </p:txBody>
      </p:sp>
      <p:sp>
        <p:nvSpPr>
          <p:cNvPr id="2" name="CasellaDiTesto 1"/>
          <p:cNvSpPr txBox="1"/>
          <p:nvPr/>
        </p:nvSpPr>
        <p:spPr>
          <a:xfrm>
            <a:off x="6351373" y="908949"/>
            <a:ext cx="5165125" cy="4247317"/>
          </a:xfrm>
          <a:prstGeom prst="rect">
            <a:avLst/>
          </a:prstGeom>
          <a:noFill/>
        </p:spPr>
        <p:txBody>
          <a:bodyPr wrap="square" rtlCol="0">
            <a:spAutoFit/>
          </a:bodyPr>
          <a:lstStyle/>
          <a:p>
            <a:pPr marL="285750" indent="-285750">
              <a:buFont typeface="Arial" panose="020B0604020202020204" pitchFamily="34" charset="0"/>
              <a:buChar char="•"/>
            </a:pPr>
            <a:r>
              <a:rPr lang="it-IT" dirty="0" smtClean="0"/>
              <a:t>Scoprì l’uso dell’efedrina come sostitutivo della cocaina</a:t>
            </a:r>
          </a:p>
          <a:p>
            <a:pPr marL="285750" indent="-285750">
              <a:buFont typeface="Arial" panose="020B0604020202020204" pitchFamily="34" charset="0"/>
              <a:buChar char="•"/>
            </a:pPr>
            <a:r>
              <a:rPr lang="it-IT" dirty="0" smtClean="0"/>
              <a:t>Distinse l’effetto sedativo della morfina e della codeina sul sistema respiratorio dall’effetto stimolante di altre sostanze narcotiche</a:t>
            </a:r>
          </a:p>
          <a:p>
            <a:pPr marL="285750" indent="-285750">
              <a:buFont typeface="Arial" panose="020B0604020202020204" pitchFamily="34" charset="0"/>
              <a:buChar char="•"/>
            </a:pPr>
            <a:r>
              <a:rPr lang="it-IT" dirty="0" smtClean="0"/>
              <a:t>Sperimentò degli effetti biologici dei raggi X di varie lunghezza d’onda in diverse patologie</a:t>
            </a:r>
          </a:p>
          <a:p>
            <a:pPr marL="285750" indent="-285750">
              <a:buFont typeface="Arial" panose="020B0604020202020204" pitchFamily="34" charset="0"/>
              <a:buChar char="•"/>
            </a:pPr>
            <a:r>
              <a:rPr lang="it-IT" dirty="0" smtClean="0"/>
              <a:t>Studiò l’effetto aggregante tromboplastico di vari agenti tra cui gli anticorpi</a:t>
            </a:r>
          </a:p>
          <a:p>
            <a:pPr marL="285750" indent="-285750">
              <a:buFont typeface="Arial" panose="020B0604020202020204" pitchFamily="34" charset="0"/>
              <a:buChar char="•"/>
            </a:pPr>
            <a:r>
              <a:rPr lang="it-IT" dirty="0" smtClean="0"/>
              <a:t>Approfondì la ricerca sulla farmacologia del sangue e del liquido spinale dei malati psicotici</a:t>
            </a:r>
          </a:p>
          <a:p>
            <a:pPr marL="285750" indent="-285750">
              <a:buFont typeface="Arial" panose="020B0604020202020204" pitchFamily="34" charset="0"/>
              <a:buChar char="•"/>
            </a:pPr>
            <a:r>
              <a:rPr lang="it-IT" dirty="0" smtClean="0"/>
              <a:t>Compì studi sulle applicazioni farmacologiche del veleno di cobra</a:t>
            </a:r>
          </a:p>
          <a:p>
            <a:pPr marL="285750" indent="-285750">
              <a:buFont typeface="Arial" panose="020B0604020202020204" pitchFamily="34" charset="0"/>
              <a:buChar char="•"/>
            </a:pPr>
            <a:r>
              <a:rPr lang="it-IT" dirty="0" smtClean="0"/>
              <a:t>Coniò il termine fitofarmacologia, applicazione cioè di sostanze con azione curativa alle piante </a:t>
            </a:r>
            <a:endParaRPr lang="it-IT" dirty="0"/>
          </a:p>
        </p:txBody>
      </p:sp>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9591" y="5494759"/>
            <a:ext cx="2432103" cy="956993"/>
          </a:xfrm>
          <a:prstGeom prst="rect">
            <a:avLst/>
          </a:prstGeom>
        </p:spPr>
      </p:pic>
    </p:spTree>
    <p:extLst>
      <p:ext uri="{BB962C8B-B14F-4D97-AF65-F5344CB8AC3E}">
        <p14:creationId xmlns:p14="http://schemas.microsoft.com/office/powerpoint/2010/main" val="1621340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445" y="520780"/>
            <a:ext cx="3327562" cy="5663936"/>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3473" y="0"/>
            <a:ext cx="4827905" cy="3620929"/>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5002" y="3076791"/>
            <a:ext cx="4444846" cy="3333635"/>
          </a:xfrm>
          <a:prstGeom prst="rect">
            <a:avLst/>
          </a:prstGeom>
        </p:spPr>
      </p:pic>
      <p:pic>
        <p:nvPicPr>
          <p:cNvPr id="5" name="Immagin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76661" y="5695408"/>
            <a:ext cx="2432103" cy="956993"/>
          </a:xfrm>
          <a:prstGeom prst="rect">
            <a:avLst/>
          </a:prstGeom>
        </p:spPr>
      </p:pic>
      <p:sp>
        <p:nvSpPr>
          <p:cNvPr id="6" name="Freccia a destra 5"/>
          <p:cNvSpPr/>
          <p:nvPr/>
        </p:nvSpPr>
        <p:spPr>
          <a:xfrm rot="21110310">
            <a:off x="1000897" y="2644346"/>
            <a:ext cx="1408671" cy="160638"/>
          </a:xfrm>
          <a:prstGeom prst="rightArrow">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213253" y="2904161"/>
            <a:ext cx="1856919" cy="369332"/>
          </a:xfrm>
          <a:prstGeom prst="rect">
            <a:avLst/>
          </a:prstGeom>
          <a:noFill/>
        </p:spPr>
        <p:txBody>
          <a:bodyPr wrap="none" lIns="91440" tIns="45720" rIns="91440" bIns="45720">
            <a:spAutoFit/>
          </a:bodyPr>
          <a:lstStyle/>
          <a:p>
            <a:pPr algn="ctr"/>
            <a:r>
              <a:rPr lang="it-IT" b="0" cap="none" spc="0" dirty="0" smtClean="0">
                <a:ln w="0"/>
                <a:solidFill>
                  <a:schemeClr val="tx1"/>
                </a:solidFill>
                <a:effectLst>
                  <a:outerShdw blurRad="38100" dist="19050" dir="2700000" algn="tl" rotWithShape="0">
                    <a:schemeClr val="dk1">
                      <a:alpha val="40000"/>
                    </a:schemeClr>
                  </a:outerShdw>
                </a:effectLst>
              </a:rPr>
              <a:t>11 orbito-frontale</a:t>
            </a:r>
            <a:endParaRPr lang="it-IT" b="0" cap="none" spc="0" dirty="0">
              <a:ln w="0"/>
              <a:solidFill>
                <a:schemeClr val="tx1"/>
              </a:solidFill>
              <a:effectLst>
                <a:outerShdw blurRad="38100" dist="19050" dir="2700000" algn="tl" rotWithShape="0">
                  <a:schemeClr val="dk1">
                    <a:alpha val="40000"/>
                  </a:schemeClr>
                </a:outerShdw>
              </a:effectLst>
            </a:endParaRPr>
          </a:p>
        </p:txBody>
      </p:sp>
      <p:sp>
        <p:nvSpPr>
          <p:cNvPr id="8" name="Freccia a destra 7"/>
          <p:cNvSpPr/>
          <p:nvPr/>
        </p:nvSpPr>
        <p:spPr>
          <a:xfrm>
            <a:off x="1112109" y="1550649"/>
            <a:ext cx="1408671" cy="160638"/>
          </a:xfrm>
          <a:prstGeom prst="rightArrow">
            <a:avLst/>
          </a:pr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114438" y="1711287"/>
            <a:ext cx="1662122" cy="646331"/>
          </a:xfrm>
          <a:prstGeom prst="rect">
            <a:avLst/>
          </a:prstGeom>
          <a:noFill/>
        </p:spPr>
        <p:txBody>
          <a:bodyPr wrap="none" lIns="91440" tIns="45720" rIns="91440" bIns="45720">
            <a:spAutoFit/>
          </a:bodyPr>
          <a:lstStyle/>
          <a:p>
            <a:pPr algn="ctr"/>
            <a:r>
              <a:rPr lang="it-IT" b="0" cap="none" spc="0" dirty="0" smtClean="0">
                <a:ln w="0"/>
                <a:solidFill>
                  <a:schemeClr val="tx1"/>
                </a:solidFill>
                <a:effectLst>
                  <a:outerShdw blurRad="38100" dist="19050" dir="2700000" algn="tl" rotWithShape="0">
                    <a:schemeClr val="dk1">
                      <a:alpha val="40000"/>
                    </a:schemeClr>
                  </a:outerShdw>
                </a:effectLst>
              </a:rPr>
              <a:t>9 dorso-laterale</a:t>
            </a:r>
          </a:p>
          <a:p>
            <a:pPr algn="ctr"/>
            <a:r>
              <a:rPr lang="it-IT" dirty="0" err="1" smtClean="0">
                <a:ln w="0"/>
                <a:effectLst>
                  <a:outerShdw blurRad="38100" dist="19050" dir="2700000" algn="tl" rotWithShape="0">
                    <a:schemeClr val="dk1">
                      <a:alpha val="40000"/>
                    </a:schemeClr>
                  </a:outerShdw>
                </a:effectLst>
              </a:rPr>
              <a:t>pre</a:t>
            </a:r>
            <a:r>
              <a:rPr lang="it-IT" dirty="0" smtClean="0">
                <a:ln w="0"/>
                <a:effectLst>
                  <a:outerShdw blurRad="38100" dist="19050" dir="2700000" algn="tl" rotWithShape="0">
                    <a:schemeClr val="dk1">
                      <a:alpha val="40000"/>
                    </a:schemeClr>
                  </a:outerShdw>
                </a:effectLst>
              </a:rPr>
              <a:t>-frontale</a:t>
            </a:r>
            <a:endParaRPr lang="it-IT"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3225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774" y="399534"/>
            <a:ext cx="8023654" cy="4011827"/>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6661" y="5695408"/>
            <a:ext cx="2432103" cy="956993"/>
          </a:xfrm>
          <a:prstGeom prst="rect">
            <a:avLst/>
          </a:prstGeom>
        </p:spPr>
      </p:pic>
      <p:sp>
        <p:nvSpPr>
          <p:cNvPr id="4" name="Rettangolo 3"/>
          <p:cNvSpPr/>
          <p:nvPr/>
        </p:nvSpPr>
        <p:spPr>
          <a:xfrm>
            <a:off x="8934840" y="790830"/>
            <a:ext cx="2591351" cy="923330"/>
          </a:xfrm>
          <a:prstGeom prst="rect">
            <a:avLst/>
          </a:prstGeom>
          <a:noFill/>
        </p:spPr>
        <p:txBody>
          <a:bodyPr wrap="none" lIns="91440" tIns="45720" rIns="91440" bIns="45720">
            <a:spAutoFit/>
          </a:bodyPr>
          <a:lstStyle/>
          <a:p>
            <a:pPr algn="ctr"/>
            <a:r>
              <a:rPr lang="it-IT" sz="5400" b="0" cap="none" spc="0" dirty="0" smtClean="0">
                <a:ln w="0"/>
                <a:gradFill>
                  <a:gsLst>
                    <a:gs pos="21000">
                      <a:srgbClr val="53575C"/>
                    </a:gs>
                    <a:gs pos="88000">
                      <a:srgbClr val="C5C7CA"/>
                    </a:gs>
                  </a:gsLst>
                  <a:lin ang="5400000"/>
                </a:gradFill>
                <a:effectLst/>
              </a:rPr>
              <a:t>dendrite</a:t>
            </a:r>
            <a:endParaRPr lang="it-IT" sz="5400" b="0" cap="none" spc="0" dirty="0">
              <a:ln w="0"/>
              <a:gradFill>
                <a:gsLst>
                  <a:gs pos="21000">
                    <a:srgbClr val="53575C"/>
                  </a:gs>
                  <a:gs pos="88000">
                    <a:srgbClr val="C5C7CA"/>
                  </a:gs>
                </a:gsLst>
                <a:lin ang="5400000"/>
              </a:gradFill>
              <a:effectLst/>
            </a:endParaRPr>
          </a:p>
        </p:txBody>
      </p:sp>
      <p:sp>
        <p:nvSpPr>
          <p:cNvPr id="5" name="Rettangolo 4"/>
          <p:cNvSpPr/>
          <p:nvPr/>
        </p:nvSpPr>
        <p:spPr>
          <a:xfrm>
            <a:off x="9164357" y="1714160"/>
            <a:ext cx="2132315" cy="923330"/>
          </a:xfrm>
          <a:prstGeom prst="rect">
            <a:avLst/>
          </a:prstGeom>
          <a:noFill/>
        </p:spPr>
        <p:txBody>
          <a:bodyPr wrap="none" lIns="91440" tIns="45720" rIns="91440" bIns="45720">
            <a:spAutoFit/>
          </a:bodyPr>
          <a:lstStyle/>
          <a:p>
            <a:pPr algn="ctr"/>
            <a:r>
              <a:rPr lang="it-IT" sz="5400" b="0" cap="none" spc="0" dirty="0" smtClean="0">
                <a:ln w="0"/>
                <a:gradFill>
                  <a:gsLst>
                    <a:gs pos="21000">
                      <a:srgbClr val="53575C"/>
                    </a:gs>
                    <a:gs pos="88000">
                      <a:srgbClr val="C5C7CA"/>
                    </a:gs>
                  </a:gsLst>
                  <a:lin ang="5400000"/>
                </a:gradFill>
                <a:effectLst/>
              </a:rPr>
              <a:t>assone</a:t>
            </a:r>
            <a:endParaRPr lang="it-IT" sz="5400" b="0" cap="none" spc="0" dirty="0">
              <a:ln w="0"/>
              <a:gradFill>
                <a:gsLst>
                  <a:gs pos="21000">
                    <a:srgbClr val="53575C"/>
                  </a:gs>
                  <a:gs pos="88000">
                    <a:srgbClr val="C5C7CA"/>
                  </a:gs>
                </a:gsLst>
                <a:lin ang="5400000"/>
              </a:gradFill>
              <a:effectLst/>
            </a:endParaRPr>
          </a:p>
        </p:txBody>
      </p:sp>
      <p:sp>
        <p:nvSpPr>
          <p:cNvPr id="6" name="Rettangolo 5"/>
          <p:cNvSpPr/>
          <p:nvPr/>
        </p:nvSpPr>
        <p:spPr>
          <a:xfrm>
            <a:off x="8865941" y="2637490"/>
            <a:ext cx="2729145" cy="1754326"/>
          </a:xfrm>
          <a:prstGeom prst="rect">
            <a:avLst/>
          </a:prstGeom>
          <a:noFill/>
        </p:spPr>
        <p:txBody>
          <a:bodyPr wrap="none" lIns="91440" tIns="45720" rIns="91440" bIns="45720">
            <a:spAutoFit/>
          </a:bodyPr>
          <a:lstStyle/>
          <a:p>
            <a:pPr algn="ctr"/>
            <a:r>
              <a:rPr lang="it-IT" sz="5400" b="0" cap="none" spc="0" dirty="0" smtClean="0">
                <a:ln w="0"/>
                <a:gradFill>
                  <a:gsLst>
                    <a:gs pos="21000">
                      <a:srgbClr val="53575C"/>
                    </a:gs>
                    <a:gs pos="88000">
                      <a:srgbClr val="C5C7CA"/>
                    </a:gs>
                  </a:gsLst>
                  <a:lin ang="5400000"/>
                </a:gradFill>
                <a:effectLst/>
              </a:rPr>
              <a:t>corpo</a:t>
            </a:r>
          </a:p>
          <a:p>
            <a:pPr algn="ctr"/>
            <a:r>
              <a:rPr lang="it-IT" sz="5400" b="0" cap="none" spc="0" dirty="0" smtClean="0">
                <a:ln w="0"/>
                <a:gradFill>
                  <a:gsLst>
                    <a:gs pos="21000">
                      <a:srgbClr val="53575C"/>
                    </a:gs>
                    <a:gs pos="88000">
                      <a:srgbClr val="C5C7CA"/>
                    </a:gs>
                  </a:gsLst>
                  <a:lin ang="5400000"/>
                </a:gradFill>
                <a:effectLst/>
              </a:rPr>
              <a:t> cellulare</a:t>
            </a:r>
            <a:endParaRPr lang="it-IT" sz="5400" b="0" cap="none" spc="0" dirty="0">
              <a:ln w="0"/>
              <a:gradFill>
                <a:gsLst>
                  <a:gs pos="21000">
                    <a:srgbClr val="53575C"/>
                  </a:gs>
                  <a:gs pos="88000">
                    <a:srgbClr val="C5C7CA"/>
                  </a:gs>
                </a:gsLst>
                <a:lin ang="5400000"/>
              </a:gradFill>
              <a:effectLst/>
            </a:endParaRPr>
          </a:p>
        </p:txBody>
      </p:sp>
      <p:sp>
        <p:nvSpPr>
          <p:cNvPr id="7" name="Rettangolo 6"/>
          <p:cNvSpPr/>
          <p:nvPr/>
        </p:nvSpPr>
        <p:spPr>
          <a:xfrm>
            <a:off x="3908267" y="4980067"/>
            <a:ext cx="2100062" cy="923330"/>
          </a:xfrm>
          <a:prstGeom prst="rect">
            <a:avLst/>
          </a:prstGeom>
          <a:noFill/>
        </p:spPr>
        <p:txBody>
          <a:bodyPr wrap="none" lIns="91440" tIns="45720" rIns="91440" bIns="45720">
            <a:spAutoFit/>
          </a:bodyPr>
          <a:lstStyle/>
          <a:p>
            <a:pPr algn="ctr"/>
            <a:r>
              <a:rPr lang="it-IT" sz="5400" b="0" cap="none" spc="0" dirty="0" smtClean="0">
                <a:ln w="0"/>
                <a:gradFill>
                  <a:gsLst>
                    <a:gs pos="21000">
                      <a:srgbClr val="53575C"/>
                    </a:gs>
                    <a:gs pos="88000">
                      <a:srgbClr val="C5C7CA"/>
                    </a:gs>
                  </a:gsLst>
                  <a:lin ang="5400000"/>
                </a:gradFill>
                <a:effectLst/>
              </a:rPr>
              <a:t>sinapsi</a:t>
            </a:r>
            <a:endParaRPr lang="it-IT" sz="5400" b="0" cap="none" spc="0" dirty="0">
              <a:ln w="0"/>
              <a:gradFill>
                <a:gsLst>
                  <a:gs pos="21000">
                    <a:srgbClr val="53575C"/>
                  </a:gs>
                  <a:gs pos="88000">
                    <a:srgbClr val="C5C7CA"/>
                  </a:gs>
                </a:gsLst>
                <a:lin ang="5400000"/>
              </a:gradFill>
              <a:effectLst/>
            </a:endParaRPr>
          </a:p>
        </p:txBody>
      </p:sp>
      <p:sp>
        <p:nvSpPr>
          <p:cNvPr id="8" name="Rettangolo 7"/>
          <p:cNvSpPr/>
          <p:nvPr/>
        </p:nvSpPr>
        <p:spPr>
          <a:xfrm>
            <a:off x="706188" y="3534198"/>
            <a:ext cx="2132315" cy="923330"/>
          </a:xfrm>
          <a:prstGeom prst="rect">
            <a:avLst/>
          </a:prstGeom>
          <a:noFill/>
        </p:spPr>
        <p:txBody>
          <a:bodyPr wrap="none" lIns="91440" tIns="45720" rIns="91440" bIns="45720">
            <a:spAutoFit/>
          </a:bodyPr>
          <a:lstStyle/>
          <a:p>
            <a:pPr algn="ctr"/>
            <a:r>
              <a:rPr lang="it-IT" sz="5400" b="0" cap="none" spc="0" dirty="0" smtClean="0">
                <a:ln w="0"/>
                <a:gradFill>
                  <a:gsLst>
                    <a:gs pos="21000">
                      <a:srgbClr val="53575C"/>
                    </a:gs>
                    <a:gs pos="88000">
                      <a:srgbClr val="C5C7CA"/>
                    </a:gs>
                  </a:gsLst>
                  <a:lin ang="5400000"/>
                </a:gradFill>
                <a:effectLst/>
              </a:rPr>
              <a:t>assone</a:t>
            </a:r>
            <a:endParaRPr lang="it-IT" sz="5400" b="0" cap="none" spc="0" dirty="0">
              <a:ln w="0"/>
              <a:gradFill>
                <a:gsLst>
                  <a:gs pos="21000">
                    <a:srgbClr val="53575C"/>
                  </a:gs>
                  <a:gs pos="88000">
                    <a:srgbClr val="C5C7CA"/>
                  </a:gs>
                </a:gsLst>
                <a:lin ang="5400000"/>
              </a:gradFill>
              <a:effectLst/>
            </a:endParaRPr>
          </a:p>
        </p:txBody>
      </p:sp>
      <p:sp>
        <p:nvSpPr>
          <p:cNvPr id="9" name="Rettangolo 8"/>
          <p:cNvSpPr/>
          <p:nvPr/>
        </p:nvSpPr>
        <p:spPr>
          <a:xfrm>
            <a:off x="5132950" y="1943782"/>
            <a:ext cx="2611099" cy="923330"/>
          </a:xfrm>
          <a:prstGeom prst="rect">
            <a:avLst/>
          </a:prstGeom>
          <a:noFill/>
        </p:spPr>
        <p:txBody>
          <a:bodyPr wrap="none" lIns="91440" tIns="45720" rIns="91440" bIns="45720">
            <a:spAutoFit/>
          </a:bodyPr>
          <a:lstStyle/>
          <a:p>
            <a:pPr algn="ctr"/>
            <a:r>
              <a:rPr lang="it-IT" sz="5400" b="0" cap="none" spc="0" dirty="0" smtClean="0">
                <a:ln w="0"/>
                <a:gradFill>
                  <a:gsLst>
                    <a:gs pos="21000">
                      <a:srgbClr val="53575C"/>
                    </a:gs>
                    <a:gs pos="88000">
                      <a:srgbClr val="C5C7CA"/>
                    </a:gs>
                  </a:gsLst>
                  <a:lin ang="5400000"/>
                </a:gradFill>
                <a:effectLst/>
              </a:rPr>
              <a:t>recettori</a:t>
            </a:r>
            <a:endParaRPr lang="it-IT" sz="5400" b="0" cap="none" spc="0" dirty="0">
              <a:ln w="0"/>
              <a:gradFill>
                <a:gsLst>
                  <a:gs pos="21000">
                    <a:srgbClr val="53575C"/>
                  </a:gs>
                  <a:gs pos="88000">
                    <a:srgbClr val="C5C7CA"/>
                  </a:gs>
                </a:gsLst>
                <a:lin ang="5400000"/>
              </a:gradFill>
              <a:effectLst/>
            </a:endParaRPr>
          </a:p>
        </p:txBody>
      </p:sp>
      <p:sp>
        <p:nvSpPr>
          <p:cNvPr id="10" name="Rettangolo 9"/>
          <p:cNvSpPr/>
          <p:nvPr/>
        </p:nvSpPr>
        <p:spPr>
          <a:xfrm>
            <a:off x="605923" y="1943782"/>
            <a:ext cx="2164439" cy="954107"/>
          </a:xfrm>
          <a:prstGeom prst="rect">
            <a:avLst/>
          </a:prstGeom>
          <a:noFill/>
        </p:spPr>
        <p:txBody>
          <a:bodyPr wrap="none" lIns="91440" tIns="45720" rIns="91440" bIns="45720">
            <a:spAutoFit/>
          </a:bodyPr>
          <a:lstStyle/>
          <a:p>
            <a:pPr algn="ctr"/>
            <a:r>
              <a:rPr lang="it-IT" sz="2800" b="0" cap="none" spc="0" dirty="0" smtClean="0">
                <a:ln w="0"/>
                <a:gradFill>
                  <a:gsLst>
                    <a:gs pos="21000">
                      <a:srgbClr val="53575C"/>
                    </a:gs>
                    <a:gs pos="88000">
                      <a:srgbClr val="C5C7CA"/>
                    </a:gs>
                  </a:gsLst>
                  <a:lin ang="5400000"/>
                </a:gradFill>
                <a:effectLst/>
              </a:rPr>
              <a:t>vescicole</a:t>
            </a:r>
          </a:p>
          <a:p>
            <a:pPr algn="ctr"/>
            <a:r>
              <a:rPr lang="it-IT" sz="2800" dirty="0" smtClean="0">
                <a:ln w="0"/>
                <a:gradFill>
                  <a:gsLst>
                    <a:gs pos="21000">
                      <a:srgbClr val="53575C"/>
                    </a:gs>
                    <a:gs pos="88000">
                      <a:srgbClr val="C5C7CA"/>
                    </a:gs>
                  </a:gsLst>
                  <a:lin ang="5400000"/>
                </a:gradFill>
              </a:rPr>
              <a:t>presinaptiche</a:t>
            </a:r>
            <a:endParaRPr lang="it-IT" sz="2800" b="0" cap="none" spc="0" dirty="0">
              <a:ln w="0"/>
              <a:gradFill>
                <a:gsLst>
                  <a:gs pos="21000">
                    <a:srgbClr val="53575C"/>
                  </a:gs>
                  <a:gs pos="88000">
                    <a:srgbClr val="C5C7CA"/>
                  </a:gs>
                </a:gsLst>
                <a:lin ang="5400000"/>
              </a:gradFill>
              <a:effectLst/>
            </a:endParaRPr>
          </a:p>
        </p:txBody>
      </p:sp>
    </p:spTree>
    <p:extLst>
      <p:ext uri="{BB962C8B-B14F-4D97-AF65-F5344CB8AC3E}">
        <p14:creationId xmlns:p14="http://schemas.microsoft.com/office/powerpoint/2010/main" val="2193998203"/>
      </p:ext>
    </p:extLst>
  </p:cSld>
  <p:clrMapOvr>
    <a:masterClrMapping/>
  </p:clrMapOvr>
</p:sld>
</file>

<file path=ppt/theme/_rels/theme2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1.xml><?xml version="1.0" encoding="utf-8"?>
<a:theme xmlns:a="http://schemas.openxmlformats.org/drawingml/2006/main" name="9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2.xml><?xml version="1.0" encoding="utf-8"?>
<a:theme xmlns:a="http://schemas.openxmlformats.org/drawingml/2006/main" name="8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3.xml><?xml version="1.0" encoding="utf-8"?>
<a:theme xmlns:a="http://schemas.openxmlformats.org/drawingml/2006/main" name="10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4.xml><?xml version="1.0" encoding="utf-8"?>
<a:theme xmlns:a="http://schemas.openxmlformats.org/drawingml/2006/main" name="11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5.xml><?xml version="1.0" encoding="utf-8"?>
<a:theme xmlns:a="http://schemas.openxmlformats.org/drawingml/2006/main" name="12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6.xml><?xml version="1.0" encoding="utf-8"?>
<a:theme xmlns:a="http://schemas.openxmlformats.org/drawingml/2006/main" name="14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7.xml><?xml version="1.0" encoding="utf-8"?>
<a:theme xmlns:a="http://schemas.openxmlformats.org/drawingml/2006/main" name="15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8.xml><?xml version="1.0" encoding="utf-8"?>
<a:theme xmlns:a="http://schemas.openxmlformats.org/drawingml/2006/main" name="17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19.xml><?xml version="1.0" encoding="utf-8"?>
<a:theme xmlns:a="http://schemas.openxmlformats.org/drawingml/2006/main" name="16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0.xml><?xml version="1.0" encoding="utf-8"?>
<a:theme xmlns:a="http://schemas.openxmlformats.org/drawingml/2006/main" name="18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1.xml><?xml version="1.0" encoding="utf-8"?>
<a:theme xmlns:a="http://schemas.openxmlformats.org/drawingml/2006/main" name="19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2.xml><?xml version="1.0" encoding="utf-8"?>
<a:theme xmlns:a="http://schemas.openxmlformats.org/drawingml/2006/main" name="20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3.xml><?xml version="1.0" encoding="utf-8"?>
<a:theme xmlns:a="http://schemas.openxmlformats.org/drawingml/2006/main" name="21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4.xml><?xml version="1.0" encoding="utf-8"?>
<a:theme xmlns:a="http://schemas.openxmlformats.org/drawingml/2006/main" name="10_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4.xml><?xml version="1.0" encoding="utf-8"?>
<a:theme xmlns:a="http://schemas.openxmlformats.org/drawingml/2006/main" name="1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5.xml><?xml version="1.0" encoding="utf-8"?>
<a:theme xmlns:a="http://schemas.openxmlformats.org/drawingml/2006/main" name="2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6.xml><?xml version="1.0" encoding="utf-8"?>
<a:theme xmlns:a="http://schemas.openxmlformats.org/drawingml/2006/main" name="3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7.xml><?xml version="1.0" encoding="utf-8"?>
<a:theme xmlns:a="http://schemas.openxmlformats.org/drawingml/2006/main" name="4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8.xml><?xml version="1.0" encoding="utf-8"?>
<a:theme xmlns:a="http://schemas.openxmlformats.org/drawingml/2006/main" name="5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9.xml><?xml version="1.0" encoding="utf-8"?>
<a:theme xmlns:a="http://schemas.openxmlformats.org/drawingml/2006/main" name="6_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otalTime>318</TotalTime>
  <Words>3118</Words>
  <Application>Microsoft Office PowerPoint</Application>
  <PresentationFormat>Widescreen</PresentationFormat>
  <Paragraphs>476</Paragraphs>
  <Slides>57</Slides>
  <Notes>57</Notes>
  <HiddenSlides>0</HiddenSlides>
  <MMClips>0</MMClips>
  <ScaleCrop>false</ScaleCrop>
  <HeadingPairs>
    <vt:vector size="8" baseType="variant">
      <vt:variant>
        <vt:lpstr>Caratteri utilizzati</vt:lpstr>
      </vt:variant>
      <vt:variant>
        <vt:i4>20</vt:i4>
      </vt:variant>
      <vt:variant>
        <vt:lpstr>Tema</vt:lpstr>
      </vt:variant>
      <vt:variant>
        <vt:i4>24</vt:i4>
      </vt:variant>
      <vt:variant>
        <vt:lpstr>Server OLE incorporati</vt:lpstr>
      </vt:variant>
      <vt:variant>
        <vt:i4>1</vt:i4>
      </vt:variant>
      <vt:variant>
        <vt:lpstr>Titoli diapositive</vt:lpstr>
      </vt:variant>
      <vt:variant>
        <vt:i4>57</vt:i4>
      </vt:variant>
    </vt:vector>
  </HeadingPairs>
  <TitlesOfParts>
    <vt:vector size="102" baseType="lpstr">
      <vt:lpstr>Arial</vt:lpstr>
      <vt:lpstr>Arial Black</vt:lpstr>
      <vt:lpstr>Arial Narrow</vt:lpstr>
      <vt:lpstr>Calibri</vt:lpstr>
      <vt:lpstr>Calibri Light</vt:lpstr>
      <vt:lpstr>Comic Sans MS</vt:lpstr>
      <vt:lpstr>Courier New</vt:lpstr>
      <vt:lpstr>DIN-Medium</vt:lpstr>
      <vt:lpstr>Helv</vt:lpstr>
      <vt:lpstr>Lucida Console</vt:lpstr>
      <vt:lpstr>Monotype Corsiva</vt:lpstr>
      <vt:lpstr>Porky's</vt:lpstr>
      <vt:lpstr>Symbol</vt:lpstr>
      <vt:lpstr>Tahoma</vt:lpstr>
      <vt:lpstr>Times</vt:lpstr>
      <vt:lpstr>Times New Roman</vt:lpstr>
      <vt:lpstr>Tw Cen MT</vt:lpstr>
      <vt:lpstr>Verdana</vt:lpstr>
      <vt:lpstr>Wingdings</vt:lpstr>
      <vt:lpstr>Wingdings 2</vt:lpstr>
      <vt:lpstr>Tema di Office</vt:lpstr>
      <vt:lpstr>HDOfficeLightV0</vt:lpstr>
      <vt:lpstr>Goccia</vt:lpstr>
      <vt:lpstr>1_Goccia</vt:lpstr>
      <vt:lpstr>2_Goccia</vt:lpstr>
      <vt:lpstr>3_Goccia</vt:lpstr>
      <vt:lpstr>4_Goccia</vt:lpstr>
      <vt:lpstr>5_Goccia</vt:lpstr>
      <vt:lpstr>6_Goccia</vt:lpstr>
      <vt:lpstr>7_Goccia</vt:lpstr>
      <vt:lpstr>9_Goccia</vt:lpstr>
      <vt:lpstr>8_Goccia</vt:lpstr>
      <vt:lpstr>10_Goccia</vt:lpstr>
      <vt:lpstr>11_Goccia</vt:lpstr>
      <vt:lpstr>12_Goccia</vt:lpstr>
      <vt:lpstr>14_Goccia</vt:lpstr>
      <vt:lpstr>15_Goccia</vt:lpstr>
      <vt:lpstr>17_Goccia</vt:lpstr>
      <vt:lpstr>16_Goccia</vt:lpstr>
      <vt:lpstr>18_Goccia</vt:lpstr>
      <vt:lpstr>19_Goccia</vt:lpstr>
      <vt:lpstr>20_Goccia</vt:lpstr>
      <vt:lpstr>21_Goccia</vt:lpstr>
      <vt:lpstr>10_Astro</vt:lpstr>
      <vt:lpstr>Grafico</vt:lpstr>
      <vt:lpstr>Psicofarmacologia per Psicologi</vt:lpstr>
      <vt:lpstr>Presentazione standard di PowerPoint</vt:lpstr>
      <vt:lpstr>Presentazione standard di PowerPoint</vt:lpstr>
      <vt:lpstr>Presentazione standard di PowerPoint</vt:lpstr>
      <vt:lpstr>Presentazione standard di PowerPoint</vt:lpstr>
      <vt:lpstr>Ciò che lo psicologo deve sapere ….</vt:lpstr>
      <vt:lpstr>Presentazione standard di PowerPoint</vt:lpstr>
      <vt:lpstr>Presentazione standard di PowerPoint</vt:lpstr>
      <vt:lpstr>Presentazione standard di PowerPoint</vt:lpstr>
      <vt:lpstr>Presentazione standard di PowerPoint</vt:lpstr>
      <vt:lpstr>Presentazione standard di PowerPoint</vt:lpstr>
      <vt:lpstr>LE PRIORITA'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ARTE DEL VIVERE</vt:lpstr>
      <vt:lpstr>Presentazione standard di PowerPoint</vt:lpstr>
      <vt:lpstr>Presentazione standard di PowerPoint</vt:lpstr>
      <vt:lpstr>Presentazione standard di PowerPoint</vt:lpstr>
      <vt:lpstr>PRINCIPII DI CLINICA PRATICA</vt:lpstr>
      <vt:lpstr>Presentazione standard di PowerPoint</vt:lpstr>
      <vt:lpstr>Presentazione standard di PowerPoint</vt:lpstr>
      <vt:lpstr>USO DI AP TIPICI E ATIPICI IN CTRP (con l’introduzione progressiva degli atipici in sostituzione dei tipici, si assiste ad una significativa riduzione dei ricoveri ospedalieri)</vt:lpstr>
      <vt:lpstr>Presentazione standard di PowerPoint</vt:lpstr>
      <vt:lpstr>Neurobiologic and treatment overlap between Schizophrenia and Mood Disorders </vt:lpstr>
      <vt:lpstr>Presentazione standard di PowerPoint</vt:lpstr>
      <vt:lpstr>Recognizing the Opportunities and Understanding the Barriers to Providing Help </vt:lpstr>
      <vt:lpstr>Presentazione standard di PowerPoint</vt:lpstr>
      <vt:lpstr>Presentazione standard di PowerPoint</vt:lpstr>
      <vt:lpstr>Presentazione standard di PowerPoint</vt:lpstr>
      <vt:lpstr>Presentazione standard di PowerPoint</vt:lpstr>
      <vt:lpstr>C. Conradi, S. Heckers ANTIPSYCHOTIC DRUGS AND NEUROPLASTICITY:  INSIGHTS INTO THE TREATMENT AND NEUROBIOLOGY OF SCHIZOPHRENIA Biol Psychiatry 2001;50:729-742 </vt:lpstr>
      <vt:lpstr>Presentazione standard di PowerPoint</vt:lpstr>
      <vt:lpstr>Studio CATIE</vt:lpstr>
      <vt:lpstr>Percentuale di interruzione e intervallo di tempo precedente l’interruzione per qualunque causa</vt:lpstr>
      <vt:lpstr>PSICOSI MAGGIORI: cause di morte naturale</vt:lpstr>
      <vt:lpstr>Presentazione standard di PowerPoint</vt:lpstr>
      <vt:lpstr>Eziologia della Psicopatologia</vt:lpstr>
      <vt:lpstr>  </vt:lpstr>
      <vt:lpstr>Psicofarmaci: pro e contro</vt:lpstr>
      <vt:lpstr>Presentazione standard di PowerPoint</vt:lpstr>
      <vt:lpstr>Presentazione standard di PowerPoint</vt:lpstr>
      <vt:lpstr>Come usare i farmaci nella riabilitazione</vt:lpstr>
      <vt:lpstr>Tecniche di farmacologia clinica</vt:lpstr>
      <vt:lpstr>Polifarmacoterapia (combinazioni di farmaci)</vt:lpstr>
      <vt:lpstr>Presentazione standard di PowerPoint</vt:lpstr>
      <vt:lpstr>Presentazione standard di PowerPoint</vt:lpstr>
      <vt:lpstr>Questioni aperte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Franco Garonna</dc:creator>
  <cp:lastModifiedBy>Franco Garonna</cp:lastModifiedBy>
  <cp:revision>43</cp:revision>
  <cp:lastPrinted>2020-03-10T06:55:40Z</cp:lastPrinted>
  <dcterms:created xsi:type="dcterms:W3CDTF">2017-12-15T14:09:37Z</dcterms:created>
  <dcterms:modified xsi:type="dcterms:W3CDTF">2020-03-10T08:04:43Z</dcterms:modified>
</cp:coreProperties>
</file>